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7" r:id="rId2"/>
    <p:sldId id="424" r:id="rId3"/>
    <p:sldId id="438" r:id="rId4"/>
    <p:sldId id="432" r:id="rId5"/>
    <p:sldId id="433" r:id="rId6"/>
    <p:sldId id="434" r:id="rId7"/>
    <p:sldId id="319" r:id="rId8"/>
    <p:sldId id="423" r:id="rId9"/>
    <p:sldId id="419" r:id="rId10"/>
    <p:sldId id="333" r:id="rId11"/>
    <p:sldId id="315" r:id="rId12"/>
    <p:sldId id="425" r:id="rId13"/>
    <p:sldId id="411" r:id="rId14"/>
    <p:sldId id="435" r:id="rId15"/>
    <p:sldId id="426" r:id="rId16"/>
    <p:sldId id="350" r:id="rId17"/>
    <p:sldId id="351" r:id="rId18"/>
    <p:sldId id="352" r:id="rId19"/>
    <p:sldId id="365" r:id="rId20"/>
    <p:sldId id="407" r:id="rId21"/>
    <p:sldId id="429" r:id="rId22"/>
    <p:sldId id="439" r:id="rId23"/>
    <p:sldId id="430" r:id="rId24"/>
    <p:sldId id="431" r:id="rId25"/>
    <p:sldId id="428" r:id="rId26"/>
    <p:sldId id="440" r:id="rId27"/>
    <p:sldId id="337" r:id="rId28"/>
    <p:sldId id="409" r:id="rId29"/>
    <p:sldId id="346" r:id="rId30"/>
    <p:sldId id="416" r:id="rId31"/>
    <p:sldId id="356" r:id="rId32"/>
    <p:sldId id="364" r:id="rId33"/>
    <p:sldId id="414" r:id="rId34"/>
    <p:sldId id="357" r:id="rId35"/>
    <p:sldId id="360" r:id="rId36"/>
    <p:sldId id="355" r:id="rId37"/>
    <p:sldId id="413" r:id="rId38"/>
    <p:sldId id="406" r:id="rId39"/>
    <p:sldId id="415" r:id="rId40"/>
    <p:sldId id="417" r:id="rId41"/>
    <p:sldId id="412" r:id="rId42"/>
    <p:sldId id="422" r:id="rId43"/>
    <p:sldId id="421" r:id="rId44"/>
    <p:sldId id="341" r:id="rId45"/>
    <p:sldId id="418" r:id="rId46"/>
    <p:sldId id="368" r:id="rId47"/>
    <p:sldId id="369" r:id="rId48"/>
    <p:sldId id="370" r:id="rId49"/>
    <p:sldId id="404" r:id="rId50"/>
    <p:sldId id="375" r:id="rId51"/>
    <p:sldId id="436" r:id="rId52"/>
    <p:sldId id="43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imated Slides" id="{FBB45AEA-38E7-4429-897A-9199FFECB47D}">
          <p14:sldIdLst>
            <p14:sldId id="287"/>
            <p14:sldId id="424"/>
            <p14:sldId id="438"/>
            <p14:sldId id="432"/>
            <p14:sldId id="433"/>
            <p14:sldId id="434"/>
            <p14:sldId id="319"/>
            <p14:sldId id="423"/>
            <p14:sldId id="419"/>
            <p14:sldId id="333"/>
            <p14:sldId id="315"/>
            <p14:sldId id="425"/>
            <p14:sldId id="411"/>
            <p14:sldId id="435"/>
            <p14:sldId id="426"/>
            <p14:sldId id="350"/>
            <p14:sldId id="351"/>
            <p14:sldId id="352"/>
            <p14:sldId id="365"/>
            <p14:sldId id="407"/>
            <p14:sldId id="429"/>
            <p14:sldId id="439"/>
            <p14:sldId id="430"/>
            <p14:sldId id="431"/>
            <p14:sldId id="428"/>
            <p14:sldId id="440"/>
            <p14:sldId id="337"/>
            <p14:sldId id="409"/>
            <p14:sldId id="346"/>
            <p14:sldId id="416"/>
            <p14:sldId id="356"/>
            <p14:sldId id="364"/>
            <p14:sldId id="414"/>
            <p14:sldId id="357"/>
            <p14:sldId id="360"/>
            <p14:sldId id="355"/>
            <p14:sldId id="413"/>
            <p14:sldId id="406"/>
            <p14:sldId id="415"/>
            <p14:sldId id="417"/>
            <p14:sldId id="412"/>
            <p14:sldId id="422"/>
            <p14:sldId id="421"/>
            <p14:sldId id="341"/>
            <p14:sldId id="418"/>
            <p14:sldId id="368"/>
            <p14:sldId id="369"/>
            <p14:sldId id="370"/>
            <p14:sldId id="404"/>
            <p14:sldId id="375"/>
            <p14:sldId id="436"/>
            <p14:sldId id="437"/>
          </p14:sldIdLst>
        </p14:section>
        <p14:section name="Static Slides" id="{640CDA3A-FD62-461F-A16C-C55370B5727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D09"/>
    <a:srgbClr val="F5F4DB"/>
    <a:srgbClr val="F5F213"/>
    <a:srgbClr val="1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12" autoAdjust="0"/>
    <p:restoredTop sz="94660"/>
  </p:normalViewPr>
  <p:slideViewPr>
    <p:cSldViewPr snapToGrid="0" showGuides="1">
      <p:cViewPr varScale="1">
        <p:scale>
          <a:sx n="140" d="100"/>
          <a:sy n="140" d="100"/>
        </p:scale>
        <p:origin x="648"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svg"/><Relationship Id="rId1" Type="http://schemas.openxmlformats.org/officeDocument/2006/relationships/image" Target="../media/image10.png"/><Relationship Id="rId6" Type="http://schemas.openxmlformats.org/officeDocument/2006/relationships/image" Target="../media/image7.svg"/><Relationship Id="rId5" Type="http://schemas.openxmlformats.org/officeDocument/2006/relationships/image" Target="../media/image1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DD42A-ACA7-4A83-A0AE-FE9201F84F2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3DD7318-05B0-4529-A732-A18F54A3DD1B}">
      <dgm:prSet/>
      <dgm:spPr/>
      <dgm:t>
        <a:bodyPr/>
        <a:lstStyle/>
        <a:p>
          <a:r>
            <a:rPr lang="en-US"/>
            <a:t>Name</a:t>
          </a:r>
        </a:p>
      </dgm:t>
    </dgm:pt>
    <dgm:pt modelId="{507A2ECC-F5D7-49D8-BE28-85529F8A24FB}" type="parTrans" cxnId="{94D60B46-DB3B-46DD-90FB-981D3E18EDDB}">
      <dgm:prSet/>
      <dgm:spPr/>
      <dgm:t>
        <a:bodyPr/>
        <a:lstStyle/>
        <a:p>
          <a:endParaRPr lang="en-US"/>
        </a:p>
      </dgm:t>
    </dgm:pt>
    <dgm:pt modelId="{E165EECE-D2A6-4156-824D-BB76D44BA1AD}" type="sibTrans" cxnId="{94D60B46-DB3B-46DD-90FB-981D3E18EDDB}">
      <dgm:prSet/>
      <dgm:spPr/>
      <dgm:t>
        <a:bodyPr/>
        <a:lstStyle/>
        <a:p>
          <a:endParaRPr lang="en-US"/>
        </a:p>
      </dgm:t>
    </dgm:pt>
    <dgm:pt modelId="{820C01A3-11F4-4E01-A691-7794C7E15DEE}">
      <dgm:prSet/>
      <dgm:spPr/>
      <dgm:t>
        <a:bodyPr/>
        <a:lstStyle/>
        <a:p>
          <a:r>
            <a:rPr lang="en-US"/>
            <a:t>Experience</a:t>
          </a:r>
        </a:p>
      </dgm:t>
    </dgm:pt>
    <dgm:pt modelId="{B5CF2B04-75AE-4DD1-AEDD-66BF29411E86}" type="parTrans" cxnId="{598E064A-CF6B-4E86-8B10-2DC0723C73F5}">
      <dgm:prSet/>
      <dgm:spPr/>
      <dgm:t>
        <a:bodyPr/>
        <a:lstStyle/>
        <a:p>
          <a:endParaRPr lang="en-US"/>
        </a:p>
      </dgm:t>
    </dgm:pt>
    <dgm:pt modelId="{9D3734E1-52E3-4FCF-950D-6DE27BBF7A8E}" type="sibTrans" cxnId="{598E064A-CF6B-4E86-8B10-2DC0723C73F5}">
      <dgm:prSet/>
      <dgm:spPr/>
      <dgm:t>
        <a:bodyPr/>
        <a:lstStyle/>
        <a:p>
          <a:endParaRPr lang="en-US"/>
        </a:p>
      </dgm:t>
    </dgm:pt>
    <dgm:pt modelId="{8E8CC5C5-8B3B-4E27-890A-EE42A94571B7}">
      <dgm:prSet/>
      <dgm:spPr/>
      <dgm:t>
        <a:bodyPr/>
        <a:lstStyle/>
        <a:p>
          <a:r>
            <a:rPr lang="en-US"/>
            <a:t>Something unusual about you</a:t>
          </a:r>
        </a:p>
      </dgm:t>
    </dgm:pt>
    <dgm:pt modelId="{8467E186-6A93-4086-A09A-6F28A3A41082}" type="parTrans" cxnId="{D6CB3F71-D6E2-4C4F-816F-E04636A05EF5}">
      <dgm:prSet/>
      <dgm:spPr/>
      <dgm:t>
        <a:bodyPr/>
        <a:lstStyle/>
        <a:p>
          <a:endParaRPr lang="en-US"/>
        </a:p>
      </dgm:t>
    </dgm:pt>
    <dgm:pt modelId="{275B0D54-4E2B-45B8-BF90-84E1762A0DEA}" type="sibTrans" cxnId="{D6CB3F71-D6E2-4C4F-816F-E04636A05EF5}">
      <dgm:prSet/>
      <dgm:spPr/>
      <dgm:t>
        <a:bodyPr/>
        <a:lstStyle/>
        <a:p>
          <a:endParaRPr lang="en-US"/>
        </a:p>
      </dgm:t>
    </dgm:pt>
    <dgm:pt modelId="{0FA1C9B3-1AF3-468D-8B78-0EEB7B2C371F}">
      <dgm:prSet/>
      <dgm:spPr/>
      <dgm:t>
        <a:bodyPr/>
        <a:lstStyle/>
        <a:p>
          <a:r>
            <a:rPr lang="en-US"/>
            <a:t>Objectives for today</a:t>
          </a:r>
        </a:p>
      </dgm:t>
    </dgm:pt>
    <dgm:pt modelId="{5A1F1923-0EFB-4AB6-BE25-80C3BEF13302}" type="parTrans" cxnId="{52CD59C6-1C2D-4596-A4DD-06E32EA9CAB2}">
      <dgm:prSet/>
      <dgm:spPr/>
      <dgm:t>
        <a:bodyPr/>
        <a:lstStyle/>
        <a:p>
          <a:endParaRPr lang="en-US"/>
        </a:p>
      </dgm:t>
    </dgm:pt>
    <dgm:pt modelId="{D316BAB6-5CEE-4438-A2DC-F09F12DD4C5F}" type="sibTrans" cxnId="{52CD59C6-1C2D-4596-A4DD-06E32EA9CAB2}">
      <dgm:prSet/>
      <dgm:spPr/>
      <dgm:t>
        <a:bodyPr/>
        <a:lstStyle/>
        <a:p>
          <a:endParaRPr lang="en-US"/>
        </a:p>
      </dgm:t>
    </dgm:pt>
    <dgm:pt modelId="{9CA869F4-33F2-455B-86CD-2EF222810E57}" type="pres">
      <dgm:prSet presAssocID="{1ACDD42A-ACA7-4A83-A0AE-FE9201F84F27}" presName="root" presStyleCnt="0">
        <dgm:presLayoutVars>
          <dgm:dir/>
          <dgm:resizeHandles val="exact"/>
        </dgm:presLayoutVars>
      </dgm:prSet>
      <dgm:spPr/>
    </dgm:pt>
    <dgm:pt modelId="{196E65E8-079B-4AE7-BC59-E5F9779E01BB}" type="pres">
      <dgm:prSet presAssocID="{1ACDD42A-ACA7-4A83-A0AE-FE9201F84F27}" presName="container" presStyleCnt="0">
        <dgm:presLayoutVars>
          <dgm:dir/>
          <dgm:resizeHandles val="exact"/>
        </dgm:presLayoutVars>
      </dgm:prSet>
      <dgm:spPr/>
    </dgm:pt>
    <dgm:pt modelId="{496AAF7B-8408-406C-971B-7E3BB62553DC}" type="pres">
      <dgm:prSet presAssocID="{A3DD7318-05B0-4529-A732-A18F54A3DD1B}" presName="compNode" presStyleCnt="0"/>
      <dgm:spPr/>
    </dgm:pt>
    <dgm:pt modelId="{4181741C-834C-41FB-B293-18E184D0C560}" type="pres">
      <dgm:prSet presAssocID="{A3DD7318-05B0-4529-A732-A18F54A3DD1B}" presName="iconBgRect" presStyleLbl="bgShp" presStyleIdx="0" presStyleCnt="4"/>
      <dgm:spPr/>
    </dgm:pt>
    <dgm:pt modelId="{48278650-2488-4239-96D4-44DF429B32B7}" type="pres">
      <dgm:prSet presAssocID="{A3DD7318-05B0-4529-A732-A18F54A3DD1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91AA848E-B1A8-4827-B51F-2F75CCCC58A3}" type="pres">
      <dgm:prSet presAssocID="{A3DD7318-05B0-4529-A732-A18F54A3DD1B}" presName="spaceRect" presStyleCnt="0"/>
      <dgm:spPr/>
    </dgm:pt>
    <dgm:pt modelId="{2DB32407-3751-4A25-8823-A7B02CF44238}" type="pres">
      <dgm:prSet presAssocID="{A3DD7318-05B0-4529-A732-A18F54A3DD1B}" presName="textRect" presStyleLbl="revTx" presStyleIdx="0" presStyleCnt="4">
        <dgm:presLayoutVars>
          <dgm:chMax val="1"/>
          <dgm:chPref val="1"/>
        </dgm:presLayoutVars>
      </dgm:prSet>
      <dgm:spPr/>
    </dgm:pt>
    <dgm:pt modelId="{887EC8C0-6351-465C-AA83-A1301D904ED1}" type="pres">
      <dgm:prSet presAssocID="{E165EECE-D2A6-4156-824D-BB76D44BA1AD}" presName="sibTrans" presStyleLbl="sibTrans2D1" presStyleIdx="0" presStyleCnt="0"/>
      <dgm:spPr/>
    </dgm:pt>
    <dgm:pt modelId="{F32B2570-0406-471E-805D-452D33455CB0}" type="pres">
      <dgm:prSet presAssocID="{820C01A3-11F4-4E01-A691-7794C7E15DEE}" presName="compNode" presStyleCnt="0"/>
      <dgm:spPr/>
    </dgm:pt>
    <dgm:pt modelId="{A4ECB4F5-1CC7-4AD6-BB75-F327A1DCC822}" type="pres">
      <dgm:prSet presAssocID="{820C01A3-11F4-4E01-A691-7794C7E15DEE}" presName="iconBgRect" presStyleLbl="bgShp" presStyleIdx="1" presStyleCnt="4"/>
      <dgm:spPr/>
    </dgm:pt>
    <dgm:pt modelId="{41FE294E-0B14-4B06-A6A7-C842FA216FDF}" type="pres">
      <dgm:prSet presAssocID="{820C01A3-11F4-4E01-A691-7794C7E15D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tion2"/>
        </a:ext>
      </dgm:extLst>
    </dgm:pt>
    <dgm:pt modelId="{0C81A394-A0B0-44C4-915F-DB21EFB46641}" type="pres">
      <dgm:prSet presAssocID="{820C01A3-11F4-4E01-A691-7794C7E15DEE}" presName="spaceRect" presStyleCnt="0"/>
      <dgm:spPr/>
    </dgm:pt>
    <dgm:pt modelId="{75D926A0-BC30-430D-A441-960217AC9830}" type="pres">
      <dgm:prSet presAssocID="{820C01A3-11F4-4E01-A691-7794C7E15DEE}" presName="textRect" presStyleLbl="revTx" presStyleIdx="1" presStyleCnt="4">
        <dgm:presLayoutVars>
          <dgm:chMax val="1"/>
          <dgm:chPref val="1"/>
        </dgm:presLayoutVars>
      </dgm:prSet>
      <dgm:spPr/>
    </dgm:pt>
    <dgm:pt modelId="{A52D2C1A-37B6-4760-B4C2-50EB15D54A6C}" type="pres">
      <dgm:prSet presAssocID="{9D3734E1-52E3-4FCF-950D-6DE27BBF7A8E}" presName="sibTrans" presStyleLbl="sibTrans2D1" presStyleIdx="0" presStyleCnt="0"/>
      <dgm:spPr/>
    </dgm:pt>
    <dgm:pt modelId="{03755CFE-B8D7-448E-8179-1FA7343AFE01}" type="pres">
      <dgm:prSet presAssocID="{8E8CC5C5-8B3B-4E27-890A-EE42A94571B7}" presName="compNode" presStyleCnt="0"/>
      <dgm:spPr/>
    </dgm:pt>
    <dgm:pt modelId="{EE980A3E-E6A0-4B1B-BA08-E569A94F63AF}" type="pres">
      <dgm:prSet presAssocID="{8E8CC5C5-8B3B-4E27-890A-EE42A94571B7}" presName="iconBgRect" presStyleLbl="bgShp" presStyleIdx="2" presStyleCnt="4"/>
      <dgm:spPr/>
    </dgm:pt>
    <dgm:pt modelId="{D94C0DDB-5D17-4519-9590-8FE3D18EFC73}" type="pres">
      <dgm:prSet presAssocID="{8E8CC5C5-8B3B-4E27-890A-EE42A94571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oker Hat"/>
        </a:ext>
      </dgm:extLst>
    </dgm:pt>
    <dgm:pt modelId="{2F5DBEF5-CA64-4AB3-BAEF-DA196222CABF}" type="pres">
      <dgm:prSet presAssocID="{8E8CC5C5-8B3B-4E27-890A-EE42A94571B7}" presName="spaceRect" presStyleCnt="0"/>
      <dgm:spPr/>
    </dgm:pt>
    <dgm:pt modelId="{5E279ACF-760B-4606-8500-ED8DD8E38B8B}" type="pres">
      <dgm:prSet presAssocID="{8E8CC5C5-8B3B-4E27-890A-EE42A94571B7}" presName="textRect" presStyleLbl="revTx" presStyleIdx="2" presStyleCnt="4">
        <dgm:presLayoutVars>
          <dgm:chMax val="1"/>
          <dgm:chPref val="1"/>
        </dgm:presLayoutVars>
      </dgm:prSet>
      <dgm:spPr/>
    </dgm:pt>
    <dgm:pt modelId="{22B925F7-71E8-4858-BCB1-EBB2D7F685F2}" type="pres">
      <dgm:prSet presAssocID="{275B0D54-4E2B-45B8-BF90-84E1762A0DEA}" presName="sibTrans" presStyleLbl="sibTrans2D1" presStyleIdx="0" presStyleCnt="0"/>
      <dgm:spPr/>
    </dgm:pt>
    <dgm:pt modelId="{9D149002-0D49-4E1C-8C0F-37E777681B69}" type="pres">
      <dgm:prSet presAssocID="{0FA1C9B3-1AF3-468D-8B78-0EEB7B2C371F}" presName="compNode" presStyleCnt="0"/>
      <dgm:spPr/>
    </dgm:pt>
    <dgm:pt modelId="{42C39355-EED3-4C90-A3F4-531975DE0FA5}" type="pres">
      <dgm:prSet presAssocID="{0FA1C9B3-1AF3-468D-8B78-0EEB7B2C371F}" presName="iconBgRect" presStyleLbl="bgShp" presStyleIdx="3" presStyleCnt="4"/>
      <dgm:spPr/>
    </dgm:pt>
    <dgm:pt modelId="{CBC27748-9488-4E6A-853E-F543BE927327}" type="pres">
      <dgm:prSet presAssocID="{0FA1C9B3-1AF3-468D-8B78-0EEB7B2C37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6AE5C619-8D9F-4225-ABE8-7A5A532ACD42}" type="pres">
      <dgm:prSet presAssocID="{0FA1C9B3-1AF3-468D-8B78-0EEB7B2C371F}" presName="spaceRect" presStyleCnt="0"/>
      <dgm:spPr/>
    </dgm:pt>
    <dgm:pt modelId="{C63F3F67-901C-476B-8E71-74475849F5F7}" type="pres">
      <dgm:prSet presAssocID="{0FA1C9B3-1AF3-468D-8B78-0EEB7B2C371F}" presName="textRect" presStyleLbl="revTx" presStyleIdx="3" presStyleCnt="4">
        <dgm:presLayoutVars>
          <dgm:chMax val="1"/>
          <dgm:chPref val="1"/>
        </dgm:presLayoutVars>
      </dgm:prSet>
      <dgm:spPr/>
    </dgm:pt>
  </dgm:ptLst>
  <dgm:cxnLst>
    <dgm:cxn modelId="{F6109923-A608-4417-AAF4-ED2349DC5BF8}" type="presOf" srcId="{9D3734E1-52E3-4FCF-950D-6DE27BBF7A8E}" destId="{A52D2C1A-37B6-4760-B4C2-50EB15D54A6C}" srcOrd="0" destOrd="0" presId="urn:microsoft.com/office/officeart/2018/2/layout/IconCircleList"/>
    <dgm:cxn modelId="{681CCE44-9F88-487B-A646-804489CE80D0}" type="presOf" srcId="{275B0D54-4E2B-45B8-BF90-84E1762A0DEA}" destId="{22B925F7-71E8-4858-BCB1-EBB2D7F685F2}" srcOrd="0" destOrd="0" presId="urn:microsoft.com/office/officeart/2018/2/layout/IconCircleList"/>
    <dgm:cxn modelId="{94D60B46-DB3B-46DD-90FB-981D3E18EDDB}" srcId="{1ACDD42A-ACA7-4A83-A0AE-FE9201F84F27}" destId="{A3DD7318-05B0-4529-A732-A18F54A3DD1B}" srcOrd="0" destOrd="0" parTransId="{507A2ECC-F5D7-49D8-BE28-85529F8A24FB}" sibTransId="{E165EECE-D2A6-4156-824D-BB76D44BA1AD}"/>
    <dgm:cxn modelId="{598E064A-CF6B-4E86-8B10-2DC0723C73F5}" srcId="{1ACDD42A-ACA7-4A83-A0AE-FE9201F84F27}" destId="{820C01A3-11F4-4E01-A691-7794C7E15DEE}" srcOrd="1" destOrd="0" parTransId="{B5CF2B04-75AE-4DD1-AEDD-66BF29411E86}" sibTransId="{9D3734E1-52E3-4FCF-950D-6DE27BBF7A8E}"/>
    <dgm:cxn modelId="{D4BEEF4E-06BF-4AA2-B3DD-F9959F310D91}" type="presOf" srcId="{1ACDD42A-ACA7-4A83-A0AE-FE9201F84F27}" destId="{9CA869F4-33F2-455B-86CD-2EF222810E57}" srcOrd="0" destOrd="0" presId="urn:microsoft.com/office/officeart/2018/2/layout/IconCircleList"/>
    <dgm:cxn modelId="{D6CB3F71-D6E2-4C4F-816F-E04636A05EF5}" srcId="{1ACDD42A-ACA7-4A83-A0AE-FE9201F84F27}" destId="{8E8CC5C5-8B3B-4E27-890A-EE42A94571B7}" srcOrd="2" destOrd="0" parTransId="{8467E186-6A93-4086-A09A-6F28A3A41082}" sibTransId="{275B0D54-4E2B-45B8-BF90-84E1762A0DEA}"/>
    <dgm:cxn modelId="{C24DBB84-3E91-4C79-8AB5-13F97B6D5B4D}" type="presOf" srcId="{820C01A3-11F4-4E01-A691-7794C7E15DEE}" destId="{75D926A0-BC30-430D-A441-960217AC9830}" srcOrd="0" destOrd="0" presId="urn:microsoft.com/office/officeart/2018/2/layout/IconCircleList"/>
    <dgm:cxn modelId="{AB423099-F383-4D4B-A76C-DC3B2420E926}" type="presOf" srcId="{0FA1C9B3-1AF3-468D-8B78-0EEB7B2C371F}" destId="{C63F3F67-901C-476B-8E71-74475849F5F7}" srcOrd="0" destOrd="0" presId="urn:microsoft.com/office/officeart/2018/2/layout/IconCircleList"/>
    <dgm:cxn modelId="{C973809B-E5C5-4B89-A190-A23EBCBCC72C}" type="presOf" srcId="{A3DD7318-05B0-4529-A732-A18F54A3DD1B}" destId="{2DB32407-3751-4A25-8823-A7B02CF44238}" srcOrd="0" destOrd="0" presId="urn:microsoft.com/office/officeart/2018/2/layout/IconCircleList"/>
    <dgm:cxn modelId="{5BC784B2-4E14-4BAF-A089-F4B865500D9C}" type="presOf" srcId="{8E8CC5C5-8B3B-4E27-890A-EE42A94571B7}" destId="{5E279ACF-760B-4606-8500-ED8DD8E38B8B}" srcOrd="0" destOrd="0" presId="urn:microsoft.com/office/officeart/2018/2/layout/IconCircleList"/>
    <dgm:cxn modelId="{1ACB34C4-90F1-4825-AF91-99C977FE13D8}" type="presOf" srcId="{E165EECE-D2A6-4156-824D-BB76D44BA1AD}" destId="{887EC8C0-6351-465C-AA83-A1301D904ED1}" srcOrd="0" destOrd="0" presId="urn:microsoft.com/office/officeart/2018/2/layout/IconCircleList"/>
    <dgm:cxn modelId="{52CD59C6-1C2D-4596-A4DD-06E32EA9CAB2}" srcId="{1ACDD42A-ACA7-4A83-A0AE-FE9201F84F27}" destId="{0FA1C9B3-1AF3-468D-8B78-0EEB7B2C371F}" srcOrd="3" destOrd="0" parTransId="{5A1F1923-0EFB-4AB6-BE25-80C3BEF13302}" sibTransId="{D316BAB6-5CEE-4438-A2DC-F09F12DD4C5F}"/>
    <dgm:cxn modelId="{F86B3DA8-B155-4A5F-820C-FF64D830FDBC}" type="presParOf" srcId="{9CA869F4-33F2-455B-86CD-2EF222810E57}" destId="{196E65E8-079B-4AE7-BC59-E5F9779E01BB}" srcOrd="0" destOrd="0" presId="urn:microsoft.com/office/officeart/2018/2/layout/IconCircleList"/>
    <dgm:cxn modelId="{64265DFB-7678-49AE-B0C9-64C0AA52F04D}" type="presParOf" srcId="{196E65E8-079B-4AE7-BC59-E5F9779E01BB}" destId="{496AAF7B-8408-406C-971B-7E3BB62553DC}" srcOrd="0" destOrd="0" presId="urn:microsoft.com/office/officeart/2018/2/layout/IconCircleList"/>
    <dgm:cxn modelId="{AAEF45BE-0DDD-41A8-B2FA-D19B95A93BB3}" type="presParOf" srcId="{496AAF7B-8408-406C-971B-7E3BB62553DC}" destId="{4181741C-834C-41FB-B293-18E184D0C560}" srcOrd="0" destOrd="0" presId="urn:microsoft.com/office/officeart/2018/2/layout/IconCircleList"/>
    <dgm:cxn modelId="{BC047571-D30E-4B01-B809-71CCEC4E3F92}" type="presParOf" srcId="{496AAF7B-8408-406C-971B-7E3BB62553DC}" destId="{48278650-2488-4239-96D4-44DF429B32B7}" srcOrd="1" destOrd="0" presId="urn:microsoft.com/office/officeart/2018/2/layout/IconCircleList"/>
    <dgm:cxn modelId="{3B2BF903-966C-4153-96FA-5C9B927E8CBF}" type="presParOf" srcId="{496AAF7B-8408-406C-971B-7E3BB62553DC}" destId="{91AA848E-B1A8-4827-B51F-2F75CCCC58A3}" srcOrd="2" destOrd="0" presId="urn:microsoft.com/office/officeart/2018/2/layout/IconCircleList"/>
    <dgm:cxn modelId="{B067A831-2985-46CB-B90F-77FE436EF559}" type="presParOf" srcId="{496AAF7B-8408-406C-971B-7E3BB62553DC}" destId="{2DB32407-3751-4A25-8823-A7B02CF44238}" srcOrd="3" destOrd="0" presId="urn:microsoft.com/office/officeart/2018/2/layout/IconCircleList"/>
    <dgm:cxn modelId="{BA3A81D2-07AD-49A6-AB61-08A0118A6C58}" type="presParOf" srcId="{196E65E8-079B-4AE7-BC59-E5F9779E01BB}" destId="{887EC8C0-6351-465C-AA83-A1301D904ED1}" srcOrd="1" destOrd="0" presId="urn:microsoft.com/office/officeart/2018/2/layout/IconCircleList"/>
    <dgm:cxn modelId="{9BF412FC-32F7-4D48-846D-469E524EC565}" type="presParOf" srcId="{196E65E8-079B-4AE7-BC59-E5F9779E01BB}" destId="{F32B2570-0406-471E-805D-452D33455CB0}" srcOrd="2" destOrd="0" presId="urn:microsoft.com/office/officeart/2018/2/layout/IconCircleList"/>
    <dgm:cxn modelId="{2EE3D0E8-EE5B-4B78-A664-B4FE19B3A7D0}" type="presParOf" srcId="{F32B2570-0406-471E-805D-452D33455CB0}" destId="{A4ECB4F5-1CC7-4AD6-BB75-F327A1DCC822}" srcOrd="0" destOrd="0" presId="urn:microsoft.com/office/officeart/2018/2/layout/IconCircleList"/>
    <dgm:cxn modelId="{8FEE7AC7-72F7-4BB2-BF4D-3C0DAA885DED}" type="presParOf" srcId="{F32B2570-0406-471E-805D-452D33455CB0}" destId="{41FE294E-0B14-4B06-A6A7-C842FA216FDF}" srcOrd="1" destOrd="0" presId="urn:microsoft.com/office/officeart/2018/2/layout/IconCircleList"/>
    <dgm:cxn modelId="{88E97ACE-C333-4414-B106-857CEA77C506}" type="presParOf" srcId="{F32B2570-0406-471E-805D-452D33455CB0}" destId="{0C81A394-A0B0-44C4-915F-DB21EFB46641}" srcOrd="2" destOrd="0" presId="urn:microsoft.com/office/officeart/2018/2/layout/IconCircleList"/>
    <dgm:cxn modelId="{68227400-6A7C-43C3-90DA-FD6EC17D8FD3}" type="presParOf" srcId="{F32B2570-0406-471E-805D-452D33455CB0}" destId="{75D926A0-BC30-430D-A441-960217AC9830}" srcOrd="3" destOrd="0" presId="urn:microsoft.com/office/officeart/2018/2/layout/IconCircleList"/>
    <dgm:cxn modelId="{74DD9504-2CA0-4DAA-AD9F-8B75CC4D71AC}" type="presParOf" srcId="{196E65E8-079B-4AE7-BC59-E5F9779E01BB}" destId="{A52D2C1A-37B6-4760-B4C2-50EB15D54A6C}" srcOrd="3" destOrd="0" presId="urn:microsoft.com/office/officeart/2018/2/layout/IconCircleList"/>
    <dgm:cxn modelId="{10D34717-3381-4FB3-910A-DAB506B0D22E}" type="presParOf" srcId="{196E65E8-079B-4AE7-BC59-E5F9779E01BB}" destId="{03755CFE-B8D7-448E-8179-1FA7343AFE01}" srcOrd="4" destOrd="0" presId="urn:microsoft.com/office/officeart/2018/2/layout/IconCircleList"/>
    <dgm:cxn modelId="{871F193C-71BD-4682-BD68-8C8AE3990152}" type="presParOf" srcId="{03755CFE-B8D7-448E-8179-1FA7343AFE01}" destId="{EE980A3E-E6A0-4B1B-BA08-E569A94F63AF}" srcOrd="0" destOrd="0" presId="urn:microsoft.com/office/officeart/2018/2/layout/IconCircleList"/>
    <dgm:cxn modelId="{DF8B6443-CFC6-405E-9ACD-CEF53A841A25}" type="presParOf" srcId="{03755CFE-B8D7-448E-8179-1FA7343AFE01}" destId="{D94C0DDB-5D17-4519-9590-8FE3D18EFC73}" srcOrd="1" destOrd="0" presId="urn:microsoft.com/office/officeart/2018/2/layout/IconCircleList"/>
    <dgm:cxn modelId="{3E78BB24-1317-449A-9D7B-4090BB35E501}" type="presParOf" srcId="{03755CFE-B8D7-448E-8179-1FA7343AFE01}" destId="{2F5DBEF5-CA64-4AB3-BAEF-DA196222CABF}" srcOrd="2" destOrd="0" presId="urn:microsoft.com/office/officeart/2018/2/layout/IconCircleList"/>
    <dgm:cxn modelId="{8AD30739-CBBF-45C7-9EAA-091DC52D2318}" type="presParOf" srcId="{03755CFE-B8D7-448E-8179-1FA7343AFE01}" destId="{5E279ACF-760B-4606-8500-ED8DD8E38B8B}" srcOrd="3" destOrd="0" presId="urn:microsoft.com/office/officeart/2018/2/layout/IconCircleList"/>
    <dgm:cxn modelId="{09B8105A-6259-4135-9C8A-942438CA2115}" type="presParOf" srcId="{196E65E8-079B-4AE7-BC59-E5F9779E01BB}" destId="{22B925F7-71E8-4858-BCB1-EBB2D7F685F2}" srcOrd="5" destOrd="0" presId="urn:microsoft.com/office/officeart/2018/2/layout/IconCircleList"/>
    <dgm:cxn modelId="{4A49A9F4-47B2-4849-BE1A-09DB0ED6BE97}" type="presParOf" srcId="{196E65E8-079B-4AE7-BC59-E5F9779E01BB}" destId="{9D149002-0D49-4E1C-8C0F-37E777681B69}" srcOrd="6" destOrd="0" presId="urn:microsoft.com/office/officeart/2018/2/layout/IconCircleList"/>
    <dgm:cxn modelId="{2562543D-0B4A-4450-B044-77C1E0F82B13}" type="presParOf" srcId="{9D149002-0D49-4E1C-8C0F-37E777681B69}" destId="{42C39355-EED3-4C90-A3F4-531975DE0FA5}" srcOrd="0" destOrd="0" presId="urn:microsoft.com/office/officeart/2018/2/layout/IconCircleList"/>
    <dgm:cxn modelId="{C6D36357-E205-4173-B6B7-9041241A95A6}" type="presParOf" srcId="{9D149002-0D49-4E1C-8C0F-37E777681B69}" destId="{CBC27748-9488-4E6A-853E-F543BE927327}" srcOrd="1" destOrd="0" presId="urn:microsoft.com/office/officeart/2018/2/layout/IconCircleList"/>
    <dgm:cxn modelId="{21F5AE2B-9036-4710-B1C3-411AA4E62E35}" type="presParOf" srcId="{9D149002-0D49-4E1C-8C0F-37E777681B69}" destId="{6AE5C619-8D9F-4225-ABE8-7A5A532ACD42}" srcOrd="2" destOrd="0" presId="urn:microsoft.com/office/officeart/2018/2/layout/IconCircleList"/>
    <dgm:cxn modelId="{B503D3BF-4459-4D7E-AA26-9A70FE559C71}" type="presParOf" srcId="{9D149002-0D49-4E1C-8C0F-37E777681B69}" destId="{C63F3F67-901C-476B-8E71-74475849F5F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1741C-834C-41FB-B293-18E184D0C560}">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78650-2488-4239-96D4-44DF429B32B7}">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B32407-3751-4A25-8823-A7B02CF4423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Name</a:t>
          </a:r>
        </a:p>
      </dsp:txBody>
      <dsp:txXfrm>
        <a:off x="1834517" y="469890"/>
        <a:ext cx="3148942" cy="1335915"/>
      </dsp:txXfrm>
    </dsp:sp>
    <dsp:sp modelId="{A4ECB4F5-1CC7-4AD6-BB75-F327A1DCC822}">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E294E-0B14-4B06-A6A7-C842FA216FD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D926A0-BC30-430D-A441-960217AC9830}">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Experience</a:t>
          </a:r>
        </a:p>
      </dsp:txBody>
      <dsp:txXfrm>
        <a:off x="7154322" y="469890"/>
        <a:ext cx="3148942" cy="1335915"/>
      </dsp:txXfrm>
    </dsp:sp>
    <dsp:sp modelId="{EE980A3E-E6A0-4B1B-BA08-E569A94F63AF}">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C0DDB-5D17-4519-9590-8FE3D18EFC7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279ACF-760B-4606-8500-ED8DD8E38B8B}">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Something unusual about you</a:t>
          </a:r>
        </a:p>
      </dsp:txBody>
      <dsp:txXfrm>
        <a:off x="1834517" y="2545532"/>
        <a:ext cx="3148942" cy="1335915"/>
      </dsp:txXfrm>
    </dsp:sp>
    <dsp:sp modelId="{42C39355-EED3-4C90-A3F4-531975DE0FA5}">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27748-9488-4E6A-853E-F543BE92732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3F3F67-901C-476B-8E71-74475849F5F7}">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Objectives for today</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907D9-6753-DA47-ACA7-4883FA7D6504}" type="datetimeFigureOut">
              <a:rPr lang="en-US" smtClean="0"/>
              <a:t>1/29/20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4BC94-8546-7E44-A4E5-B15D7C667B88}" type="slidenum">
              <a:rPr lang="en-US" smtClean="0"/>
              <a:t>‹#›</a:t>
            </a:fld>
            <a:endParaRPr lang="en-US"/>
          </a:p>
        </p:txBody>
      </p:sp>
    </p:spTree>
    <p:extLst>
      <p:ext uri="{BB962C8B-B14F-4D97-AF65-F5344CB8AC3E}">
        <p14:creationId xmlns:p14="http://schemas.microsoft.com/office/powerpoint/2010/main" val="271438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71A187-C224-F04E-A48E-A91177C093D4}"/>
              </a:ext>
            </a:extLst>
          </p:cNvPr>
          <p:cNvSpPr>
            <a:spLocks noGrp="1" noChangeArrowheads="1"/>
          </p:cNvSpPr>
          <p:nvPr>
            <p:ph type="sldNum" sz="quarter" idx="5"/>
          </p:nvPr>
        </p:nvSpPr>
        <p:spPr>
          <a:ln/>
        </p:spPr>
        <p:txBody>
          <a:bodyPr/>
          <a:lstStyle/>
          <a:p>
            <a:fld id="{AC282419-AA1F-C34D-8DD4-36F126970080}" type="slidenum">
              <a:rPr lang="en-US" altLang="en-US"/>
              <a:pPr/>
              <a:t>16</a:t>
            </a:fld>
            <a:endParaRPr lang="en-US" altLang="en-US"/>
          </a:p>
        </p:txBody>
      </p:sp>
      <p:sp>
        <p:nvSpPr>
          <p:cNvPr id="205826" name="Rectangle 2">
            <a:extLst>
              <a:ext uri="{FF2B5EF4-FFF2-40B4-BE49-F238E27FC236}">
                <a16:creationId xmlns:a16="http://schemas.microsoft.com/office/drawing/2014/main" id="{10681C4B-C41E-8345-BE6F-AF233542DCC6}"/>
              </a:ext>
            </a:extLst>
          </p:cNvPr>
          <p:cNvSpPr>
            <a:spLocks noGrp="1" noRot="1" noChangeAspect="1" noChangeArrowheads="1" noTextEdit="1"/>
          </p:cNvSpPr>
          <p:nvPr>
            <p:ph type="sldImg"/>
          </p:nvPr>
        </p:nvSpPr>
        <p:spPr>
          <a:xfrm>
            <a:off x="384175" y="685800"/>
            <a:ext cx="6099175" cy="3432175"/>
          </a:xfrm>
          <a:ln/>
        </p:spPr>
      </p:sp>
      <p:sp>
        <p:nvSpPr>
          <p:cNvPr id="205827" name="Rectangle 3">
            <a:extLst>
              <a:ext uri="{FF2B5EF4-FFF2-40B4-BE49-F238E27FC236}">
                <a16:creationId xmlns:a16="http://schemas.microsoft.com/office/drawing/2014/main" id="{0802F100-3E88-CE48-A029-F1DABD0B2A94}"/>
              </a:ext>
            </a:extLst>
          </p:cNvPr>
          <p:cNvSpPr>
            <a:spLocks noGrp="1" noChangeArrowheads="1"/>
          </p:cNvSpPr>
          <p:nvPr>
            <p:ph type="body" idx="1"/>
          </p:nvPr>
        </p:nvSpPr>
        <p:spPr>
          <a:xfrm>
            <a:off x="917575" y="4344988"/>
            <a:ext cx="5022850" cy="4113212"/>
          </a:xfrm>
        </p:spPr>
        <p:txBody>
          <a:bodyPr/>
          <a:lstStyle/>
          <a:p>
            <a:r>
              <a:rPr lang="en-AU" altLang="en-US"/>
              <a:t>Security-in-depth is a multilayered system in which measures combine to support and complement each other making it hard for an intruder to gain unauthorised access.</a:t>
            </a:r>
          </a:p>
          <a:p>
            <a:endParaRPr lang="en-AU" altLang="en-US"/>
          </a:p>
          <a:p>
            <a:r>
              <a:rPr lang="en-AU" altLang="en-US"/>
              <a:t>Physical measures:</a:t>
            </a:r>
          </a:p>
          <a:p>
            <a:r>
              <a:rPr lang="en-AU" altLang="en-US"/>
              <a:t> - Barriers to deter, detect and delay entry</a:t>
            </a:r>
          </a:p>
          <a:p>
            <a:r>
              <a:rPr lang="en-AU" altLang="en-US"/>
              <a:t> - alarms to detect unauthorised access and alert a response</a:t>
            </a:r>
          </a:p>
          <a:p>
            <a:r>
              <a:rPr lang="en-AU" altLang="en-US"/>
              <a:t> - access control measures – front desk staff, guards, swipe cards</a:t>
            </a:r>
          </a:p>
          <a:p>
            <a:r>
              <a:rPr lang="en-AU" altLang="en-US"/>
              <a:t> - keys and containers</a:t>
            </a:r>
          </a:p>
          <a:p>
            <a:endParaRPr lang="en-AU" altLang="en-US"/>
          </a:p>
          <a:p>
            <a:r>
              <a:rPr lang="en-AU" altLang="en-US"/>
              <a:t>Complimented with procedural and personnel security measures such as:</a:t>
            </a:r>
          </a:p>
          <a:p>
            <a:r>
              <a:rPr lang="en-AU" altLang="en-US"/>
              <a:t> - the “need to know” principle</a:t>
            </a:r>
          </a:p>
          <a:p>
            <a:r>
              <a:rPr lang="en-AU" altLang="en-US"/>
              <a:t> - security classification system</a:t>
            </a:r>
          </a:p>
          <a:p>
            <a:r>
              <a:rPr lang="en-AU" altLang="en-US"/>
              <a:t> - security clearances for personnel</a:t>
            </a:r>
          </a:p>
          <a:p>
            <a:endParaRPr lang="en-AU" altLang="en-US"/>
          </a:p>
          <a:p>
            <a:r>
              <a:rPr lang="en-AU" altLang="en-US"/>
              <a:t>It is only effective if everyone involved with protecting official resources is aware of their responsibilities. </a:t>
            </a:r>
          </a:p>
          <a:p>
            <a:endParaRPr lang="en-AU" altLang="en-US"/>
          </a:p>
        </p:txBody>
      </p:sp>
    </p:spTree>
    <p:extLst>
      <p:ext uri="{BB962C8B-B14F-4D97-AF65-F5344CB8AC3E}">
        <p14:creationId xmlns:p14="http://schemas.microsoft.com/office/powerpoint/2010/main" val="377847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DD27F4-B850-A04F-AE6E-990A34A2BF6A}"/>
              </a:ext>
            </a:extLst>
          </p:cNvPr>
          <p:cNvSpPr>
            <a:spLocks noGrp="1" noChangeArrowheads="1"/>
          </p:cNvSpPr>
          <p:nvPr>
            <p:ph type="sldNum" sz="quarter" idx="5"/>
          </p:nvPr>
        </p:nvSpPr>
        <p:spPr>
          <a:ln/>
        </p:spPr>
        <p:txBody>
          <a:bodyPr/>
          <a:lstStyle/>
          <a:p>
            <a:fld id="{BE8C34E8-4967-314E-AD3B-E269C889F427}" type="slidenum">
              <a:rPr lang="en-US" altLang="en-US"/>
              <a:pPr/>
              <a:t>39</a:t>
            </a:fld>
            <a:endParaRPr lang="en-US" altLang="en-US"/>
          </a:p>
        </p:txBody>
      </p:sp>
      <p:sp>
        <p:nvSpPr>
          <p:cNvPr id="232450" name="Rectangle 2">
            <a:extLst>
              <a:ext uri="{FF2B5EF4-FFF2-40B4-BE49-F238E27FC236}">
                <a16:creationId xmlns:a16="http://schemas.microsoft.com/office/drawing/2014/main" id="{181B5320-231B-0C43-A7B1-D166062D1912}"/>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7AB516AE-B7F2-E041-8891-67FFA2518881}"/>
              </a:ext>
            </a:extLst>
          </p:cNvPr>
          <p:cNvSpPr>
            <a:spLocks noGrp="1" noChangeArrowheads="1"/>
          </p:cNvSpPr>
          <p:nvPr>
            <p:ph type="body" idx="1"/>
          </p:nvPr>
        </p:nvSpPr>
        <p:spPr>
          <a:xfrm>
            <a:off x="915988" y="4341813"/>
            <a:ext cx="5026025" cy="4116387"/>
          </a:xfrm>
        </p:spPr>
        <p:txBody>
          <a:bodyPr/>
          <a:lstStyle/>
          <a:p>
            <a:endParaRPr lang="en-US" altLang="en-US"/>
          </a:p>
        </p:txBody>
      </p:sp>
    </p:spTree>
    <p:extLst>
      <p:ext uri="{BB962C8B-B14F-4D97-AF65-F5344CB8AC3E}">
        <p14:creationId xmlns:p14="http://schemas.microsoft.com/office/powerpoint/2010/main" val="334282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9AF2BD22-C780-B44F-8A4D-934F720784DC}"/>
              </a:ext>
            </a:extLst>
          </p:cNvPr>
          <p:cNvSpPr>
            <a:spLocks noGrp="1" noChangeArrowheads="1"/>
          </p:cNvSpPr>
          <p:nvPr>
            <p:ph type="sldNum" sz="quarter" idx="5"/>
          </p:nvPr>
        </p:nvSpPr>
        <p:spPr>
          <a:ln/>
        </p:spPr>
        <p:txBody>
          <a:bodyPr/>
          <a:lstStyle/>
          <a:p>
            <a:fld id="{23D2935A-8A2E-8C40-8DD2-D3BBA1818755}" type="slidenum">
              <a:rPr lang="en-US" altLang="en-US"/>
              <a:pPr/>
              <a:t>45</a:t>
            </a:fld>
            <a:endParaRPr lang="en-US" altLang="en-US"/>
          </a:p>
        </p:txBody>
      </p:sp>
      <p:sp>
        <p:nvSpPr>
          <p:cNvPr id="236546" name="Rectangle 2">
            <a:extLst>
              <a:ext uri="{FF2B5EF4-FFF2-40B4-BE49-F238E27FC236}">
                <a16:creationId xmlns:a16="http://schemas.microsoft.com/office/drawing/2014/main" id="{D8BEC376-E6B4-174F-9C61-C237ADBC3A85}"/>
              </a:ext>
            </a:extLst>
          </p:cNvPr>
          <p:cNvSpPr>
            <a:spLocks noGrp="1" noChangeArrowheads="1"/>
          </p:cNvSpPr>
          <p:nvPr>
            <p:ph type="body" idx="1"/>
          </p:nvPr>
        </p:nvSpPr>
        <p:spPr>
          <a:xfrm>
            <a:off x="227013" y="4346575"/>
            <a:ext cx="6246812" cy="3849688"/>
          </a:xfrm>
          <a:noFill/>
          <a:ln/>
          <a:extLst>
            <a:ext uri="{91240B29-F687-4F45-9708-019B960494DF}">
              <a14:hiddenLine xmlns:a14="http://schemas.microsoft.com/office/drawing/2010/main" w="12700">
                <a:solidFill>
                  <a:schemeClr val="tx1"/>
                </a:solidFill>
                <a:miter lim="800000"/>
                <a:headEnd/>
                <a:tailEnd/>
              </a14:hiddenLine>
            </a:ext>
          </a:extLst>
        </p:spPr>
        <p:txBody>
          <a:bodyPr lIns="83774" tIns="41151" rIns="83774" bIns="41151"/>
          <a:lstStyle/>
          <a:p>
            <a:pPr>
              <a:lnSpc>
                <a:spcPct val="90000"/>
              </a:lnSpc>
            </a:pPr>
            <a:r>
              <a:rPr lang="en-AU" altLang="en-US" sz="1000" b="1"/>
              <a:t>AGREEING ON KEY TERMINOLOGY AND PROCESS</a:t>
            </a:r>
          </a:p>
          <a:p>
            <a:pPr>
              <a:lnSpc>
                <a:spcPct val="90000"/>
              </a:lnSpc>
            </a:pPr>
            <a:r>
              <a:rPr lang="en-AU" altLang="en-US" sz="1000"/>
              <a:t>In developing methods to provide guidance on risk management, the different levels of readiness and experience across the organisation need to be recognised.  Methods need to be flexible and simple using clear language to ensure open channels of communication.</a:t>
            </a:r>
            <a:r>
              <a:rPr lang="en-AU" altLang="en-US" sz="1000" b="1"/>
              <a:t>  </a:t>
            </a:r>
            <a:r>
              <a:rPr lang="en-AU" altLang="en-US" sz="1000"/>
              <a:t>Agreed definitions of Risk, Source, Threat, Event, Impact, etc, and the relationships between them, will be fundamental to integrating risk management across the Department.</a:t>
            </a:r>
          </a:p>
          <a:p>
            <a:pPr>
              <a:lnSpc>
                <a:spcPct val="90000"/>
              </a:lnSpc>
            </a:pPr>
            <a:endParaRPr lang="en-AU" altLang="en-US" sz="400" b="1" i="1">
              <a:solidFill>
                <a:schemeClr val="accent2"/>
              </a:solidFill>
            </a:endParaRPr>
          </a:p>
          <a:p>
            <a:pPr>
              <a:lnSpc>
                <a:spcPct val="90000"/>
              </a:lnSpc>
            </a:pPr>
            <a:r>
              <a:rPr lang="en-AU" altLang="en-US" sz="900" b="1" i="1">
                <a:solidFill>
                  <a:schemeClr val="accent2"/>
                </a:solidFill>
              </a:rPr>
              <a:t>Example 1: Risks associated with driving a car using the ‘Risk Bow Tie’ model above.</a:t>
            </a:r>
            <a:endParaRPr lang="en-AU" altLang="en-US" sz="900" b="1"/>
          </a:p>
          <a:p>
            <a:pPr>
              <a:lnSpc>
                <a:spcPct val="90000"/>
              </a:lnSpc>
            </a:pPr>
            <a:r>
              <a:rPr lang="en-AU" altLang="en-US" sz="900" b="1"/>
              <a:t>SOURCE    THREAT            THREAT           EVENT         ESCALATION      IMPACT</a:t>
            </a:r>
            <a:br>
              <a:rPr lang="en-AU" altLang="en-US" sz="900" b="1"/>
            </a:br>
            <a:r>
              <a:rPr lang="en-AU" altLang="en-US" sz="900" b="1"/>
              <a:t>                                        BARRIERS                            BARRIERS</a:t>
            </a:r>
            <a:endParaRPr lang="en-AU" altLang="en-US" sz="900"/>
          </a:p>
          <a:p>
            <a:pPr>
              <a:lnSpc>
                <a:spcPct val="90000"/>
              </a:lnSpc>
            </a:pPr>
            <a:r>
              <a:rPr lang="en-AU" altLang="en-US" sz="900"/>
              <a:t>MOTION    other cars         separation      COLLISION        Seat belts            DEATH</a:t>
            </a:r>
          </a:p>
          <a:p>
            <a:pPr>
              <a:lnSpc>
                <a:spcPct val="90000"/>
              </a:lnSpc>
            </a:pPr>
            <a:r>
              <a:rPr lang="en-AU" altLang="en-US" sz="900"/>
              <a:t>               mech failure        training                                  design </a:t>
            </a:r>
          </a:p>
          <a:p>
            <a:pPr>
              <a:lnSpc>
                <a:spcPct val="90000"/>
              </a:lnSpc>
            </a:pPr>
            <a:r>
              <a:rPr lang="en-AU" altLang="en-US" sz="900"/>
              <a:t>                inattention       common sense</a:t>
            </a:r>
          </a:p>
          <a:p>
            <a:pPr>
              <a:lnSpc>
                <a:spcPct val="90000"/>
              </a:lnSpc>
            </a:pPr>
            <a:endParaRPr lang="en-AU" altLang="en-US" sz="400" b="1" i="1">
              <a:solidFill>
                <a:schemeClr val="accent2"/>
              </a:solidFill>
            </a:endParaRPr>
          </a:p>
          <a:p>
            <a:pPr>
              <a:lnSpc>
                <a:spcPct val="90000"/>
              </a:lnSpc>
            </a:pPr>
            <a:r>
              <a:rPr lang="en-AU" altLang="en-US" sz="900" b="1" i="1">
                <a:solidFill>
                  <a:schemeClr val="accent2"/>
                </a:solidFill>
              </a:rPr>
              <a:t>Example: Grants Management</a:t>
            </a:r>
            <a:endParaRPr lang="en-AU" altLang="en-US" sz="1000" b="1"/>
          </a:p>
          <a:p>
            <a:pPr>
              <a:lnSpc>
                <a:spcPct val="90000"/>
              </a:lnSpc>
            </a:pPr>
            <a:r>
              <a:rPr lang="en-AU" altLang="en-US" sz="1000" b="1"/>
              <a:t>Risk:</a:t>
            </a:r>
            <a:r>
              <a:rPr lang="en-AU" altLang="en-US" sz="1000"/>
              <a:t> Misuse of public monies by Grant recipients</a:t>
            </a:r>
          </a:p>
          <a:p>
            <a:pPr>
              <a:lnSpc>
                <a:spcPct val="90000"/>
              </a:lnSpc>
            </a:pPr>
            <a:r>
              <a:rPr lang="en-AU" altLang="en-US" sz="1000" b="1"/>
              <a:t>Sources: </a:t>
            </a:r>
            <a:r>
              <a:rPr lang="en-AU" altLang="en-US" sz="1000"/>
              <a:t>Departmental negligence, Criminal activity</a:t>
            </a:r>
          </a:p>
          <a:p>
            <a:pPr>
              <a:lnSpc>
                <a:spcPct val="90000"/>
              </a:lnSpc>
            </a:pPr>
            <a:r>
              <a:rPr lang="en-AU" altLang="en-US" sz="1000" b="1"/>
              <a:t>Threats: </a:t>
            </a:r>
            <a:r>
              <a:rPr lang="en-AU" altLang="en-US" sz="1000"/>
              <a:t>Inadequate guidelines, changing environment, too few staff</a:t>
            </a:r>
          </a:p>
          <a:p>
            <a:pPr>
              <a:lnSpc>
                <a:spcPct val="90000"/>
              </a:lnSpc>
            </a:pPr>
            <a:r>
              <a:rPr lang="en-AU" altLang="en-US" sz="1000" b="1"/>
              <a:t>Threat Barriers:</a:t>
            </a:r>
            <a:r>
              <a:rPr lang="en-AU" altLang="en-US" sz="1000"/>
              <a:t> Reporting, KPI’s, Training, Data-mining (profiling)</a:t>
            </a:r>
          </a:p>
          <a:p>
            <a:pPr>
              <a:lnSpc>
                <a:spcPct val="90000"/>
              </a:lnSpc>
            </a:pPr>
            <a:r>
              <a:rPr lang="en-AU" altLang="en-US" sz="1000" b="1"/>
              <a:t>Event</a:t>
            </a:r>
            <a:r>
              <a:rPr lang="en-AU" altLang="en-US" sz="1000"/>
              <a:t> / </a:t>
            </a:r>
            <a:r>
              <a:rPr lang="en-AU" altLang="en-US" sz="1000" b="1"/>
              <a:t>Incident: </a:t>
            </a:r>
            <a:r>
              <a:rPr lang="en-AU" altLang="en-US" sz="1000"/>
              <a:t>Budget money is misused/misappropriated</a:t>
            </a:r>
          </a:p>
          <a:p>
            <a:pPr>
              <a:lnSpc>
                <a:spcPct val="90000"/>
              </a:lnSpc>
            </a:pPr>
            <a:r>
              <a:rPr lang="en-AU" altLang="en-US" sz="1000" b="1"/>
              <a:t>Escalation Barriers:</a:t>
            </a:r>
            <a:r>
              <a:rPr lang="en-AU" altLang="en-US" sz="1000"/>
              <a:t> Insurance, Audits, Redundant systems, Budget reserves, Media liaison, Police investigation, </a:t>
            </a:r>
          </a:p>
          <a:p>
            <a:pPr>
              <a:lnSpc>
                <a:spcPct val="90000"/>
              </a:lnSpc>
            </a:pPr>
            <a:r>
              <a:rPr lang="en-AU" altLang="en-US" sz="1000" b="1"/>
              <a:t>Impact: </a:t>
            </a:r>
            <a:r>
              <a:rPr lang="en-AU" altLang="en-US" sz="1000"/>
              <a:t>Financial loss, Service delivery, Reputation impact, Sanctions</a:t>
            </a:r>
          </a:p>
          <a:p>
            <a:pPr>
              <a:lnSpc>
                <a:spcPct val="90000"/>
              </a:lnSpc>
            </a:pPr>
            <a:endParaRPr lang="en-AU" altLang="en-US" sz="1000"/>
          </a:p>
          <a:p>
            <a:pPr>
              <a:lnSpc>
                <a:spcPct val="90000"/>
              </a:lnSpc>
            </a:pPr>
            <a:endParaRPr lang="en-AU" altLang="en-US" sz="1000"/>
          </a:p>
        </p:txBody>
      </p:sp>
      <p:sp>
        <p:nvSpPr>
          <p:cNvPr id="236547" name="Rectangle 3">
            <a:extLst>
              <a:ext uri="{FF2B5EF4-FFF2-40B4-BE49-F238E27FC236}">
                <a16:creationId xmlns:a16="http://schemas.microsoft.com/office/drawing/2014/main" id="{9679EDCE-CB21-CF48-ACB5-3594A6D74D97}"/>
              </a:ext>
            </a:extLst>
          </p:cNvPr>
          <p:cNvSpPr>
            <a:spLocks noGrp="1" noRot="1" noChangeAspect="1" noChangeArrowheads="1" noTextEdit="1"/>
          </p:cNvSpPr>
          <p:nvPr>
            <p:ph type="sldImg"/>
          </p:nvPr>
        </p:nvSpPr>
        <p:spPr>
          <a:xfrm>
            <a:off x="393700" y="690563"/>
            <a:ext cx="6075363" cy="3417887"/>
          </a:xfrm>
          <a:ln w="12700" cap="flat">
            <a:solidFill>
              <a:schemeClr val="tx1"/>
            </a:solidFill>
          </a:ln>
          <a:extLst>
            <a:ext uri="{909E8E84-426E-40DD-AFC4-6F175D3DCCD1}">
              <a14:hiddenFill xmlns:a14="http://schemas.microsoft.com/office/drawing/2010/main">
                <a:noFill/>
              </a14:hiddenFill>
            </a:ext>
          </a:extLst>
        </p:spPr>
      </p:sp>
      <p:sp>
        <p:nvSpPr>
          <p:cNvPr id="236548" name="Rectangle 4">
            <a:extLst>
              <a:ext uri="{FF2B5EF4-FFF2-40B4-BE49-F238E27FC236}">
                <a16:creationId xmlns:a16="http://schemas.microsoft.com/office/drawing/2014/main" id="{18E3CCC0-0B45-424B-9B85-9BB44B7D9489}"/>
              </a:ext>
            </a:extLst>
          </p:cNvPr>
          <p:cNvSpPr>
            <a:spLocks noChangeArrowheads="1"/>
          </p:cNvSpPr>
          <p:nvPr/>
        </p:nvSpPr>
        <p:spPr bwMode="auto">
          <a:xfrm>
            <a:off x="4233863" y="1370013"/>
            <a:ext cx="2058987" cy="2565400"/>
          </a:xfrm>
          <a:prstGeom prst="rect">
            <a:avLst/>
          </a:prstGeom>
          <a:solidFill>
            <a:schemeClr val="folHlink"/>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236549" name="Rectangle 5">
            <a:extLst>
              <a:ext uri="{FF2B5EF4-FFF2-40B4-BE49-F238E27FC236}">
                <a16:creationId xmlns:a16="http://schemas.microsoft.com/office/drawing/2014/main" id="{4B1D146E-5276-BF44-8096-9E3CF714C0F6}"/>
              </a:ext>
            </a:extLst>
          </p:cNvPr>
          <p:cNvSpPr>
            <a:spLocks noChangeArrowheads="1"/>
          </p:cNvSpPr>
          <p:nvPr/>
        </p:nvSpPr>
        <p:spPr bwMode="auto">
          <a:xfrm>
            <a:off x="4370388" y="1533525"/>
            <a:ext cx="1814512"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774" tIns="41151" rIns="83774" bIns="41151">
            <a:spAutoFit/>
          </a:bodyPr>
          <a:lstStyle>
            <a:lvl1pPr defTabSz="706438">
              <a:spcBef>
                <a:spcPct val="0"/>
              </a:spcBef>
              <a:spcAft>
                <a:spcPct val="0"/>
              </a:spcAft>
              <a:defRPr sz="1200">
                <a:solidFill>
                  <a:schemeClr val="tx1"/>
                </a:solidFill>
                <a:latin typeface="Gill Sans" panose="020B0502020104020203" pitchFamily="34" charset="-79"/>
              </a:defRPr>
            </a:lvl1pPr>
            <a:lvl2pPr marL="528638" defTabSz="706438">
              <a:spcBef>
                <a:spcPct val="0"/>
              </a:spcBef>
              <a:spcAft>
                <a:spcPct val="0"/>
              </a:spcAft>
              <a:defRPr sz="1200">
                <a:solidFill>
                  <a:schemeClr val="tx1"/>
                </a:solidFill>
                <a:latin typeface="Gill Sans" panose="020B0502020104020203" pitchFamily="34" charset="-79"/>
              </a:defRPr>
            </a:lvl2pPr>
            <a:lvl3pPr marL="1057275" defTabSz="706438">
              <a:spcBef>
                <a:spcPct val="0"/>
              </a:spcBef>
              <a:spcAft>
                <a:spcPct val="0"/>
              </a:spcAft>
              <a:defRPr sz="1200">
                <a:solidFill>
                  <a:schemeClr val="tx1"/>
                </a:solidFill>
                <a:latin typeface="Gill Sans" panose="020B0502020104020203" pitchFamily="34" charset="-79"/>
              </a:defRPr>
            </a:lvl3pPr>
            <a:lvl4pPr marL="1587500" defTabSz="706438">
              <a:spcBef>
                <a:spcPct val="0"/>
              </a:spcBef>
              <a:spcAft>
                <a:spcPct val="0"/>
              </a:spcAft>
              <a:defRPr sz="1200">
                <a:solidFill>
                  <a:schemeClr val="tx1"/>
                </a:solidFill>
                <a:latin typeface="Gill Sans" panose="020B0502020104020203" pitchFamily="34" charset="-79"/>
              </a:defRPr>
            </a:lvl4pPr>
            <a:lvl5pPr marL="2116138" defTabSz="706438">
              <a:spcBef>
                <a:spcPct val="0"/>
              </a:spcBef>
              <a:spcAft>
                <a:spcPct val="0"/>
              </a:spcAft>
              <a:defRPr sz="1200">
                <a:solidFill>
                  <a:schemeClr val="tx1"/>
                </a:solidFill>
                <a:latin typeface="Gill Sans" panose="020B0502020104020203" pitchFamily="34" charset="-79"/>
              </a:defRPr>
            </a:lvl5pPr>
            <a:lvl6pPr marL="2573338" defTabSz="706438" fontAlgn="base">
              <a:spcBef>
                <a:spcPct val="0"/>
              </a:spcBef>
              <a:spcAft>
                <a:spcPct val="0"/>
              </a:spcAft>
              <a:defRPr sz="1200">
                <a:solidFill>
                  <a:schemeClr val="tx1"/>
                </a:solidFill>
                <a:latin typeface="Gill Sans" panose="020B0502020104020203" pitchFamily="34" charset="-79"/>
              </a:defRPr>
            </a:lvl6pPr>
            <a:lvl7pPr marL="3030538" defTabSz="706438" fontAlgn="base">
              <a:spcBef>
                <a:spcPct val="0"/>
              </a:spcBef>
              <a:spcAft>
                <a:spcPct val="0"/>
              </a:spcAft>
              <a:defRPr sz="1200">
                <a:solidFill>
                  <a:schemeClr val="tx1"/>
                </a:solidFill>
                <a:latin typeface="Gill Sans" panose="020B0502020104020203" pitchFamily="34" charset="-79"/>
              </a:defRPr>
            </a:lvl7pPr>
            <a:lvl8pPr marL="3487738" defTabSz="706438" fontAlgn="base">
              <a:spcBef>
                <a:spcPct val="0"/>
              </a:spcBef>
              <a:spcAft>
                <a:spcPct val="0"/>
              </a:spcAft>
              <a:defRPr sz="1200">
                <a:solidFill>
                  <a:schemeClr val="tx1"/>
                </a:solidFill>
                <a:latin typeface="Gill Sans" panose="020B0502020104020203" pitchFamily="34" charset="-79"/>
              </a:defRPr>
            </a:lvl8pPr>
            <a:lvl9pPr marL="3944938" defTabSz="706438" fontAlgn="base">
              <a:spcBef>
                <a:spcPct val="0"/>
              </a:spcBef>
              <a:spcAft>
                <a:spcPct val="0"/>
              </a:spcAft>
              <a:defRPr sz="1200">
                <a:solidFill>
                  <a:schemeClr val="tx1"/>
                </a:solidFill>
                <a:latin typeface="Gill Sans" panose="020B0502020104020203" pitchFamily="34" charset="-79"/>
              </a:defRPr>
            </a:lvl9pPr>
          </a:lstStyle>
          <a:p>
            <a:pPr>
              <a:spcBef>
                <a:spcPct val="30000"/>
              </a:spcBef>
              <a:buSzTx/>
              <a:buFontTx/>
              <a:buNone/>
            </a:pPr>
            <a:r>
              <a:rPr lang="en-AU" altLang="en-US" sz="1300">
                <a:latin typeface="Times New Roman" panose="02020603050405020304" pitchFamily="18" charset="0"/>
                <a:cs typeface="Arial" panose="020B0604020202020204" pitchFamily="34" charset="0"/>
              </a:rPr>
              <a:t>WHITE BOARD SESSION</a:t>
            </a:r>
            <a:r>
              <a:rPr lang="en-AU" altLang="en-US" sz="1300" b="0">
                <a:latin typeface="Times New Roman" panose="02020603050405020304" pitchFamily="18" charset="0"/>
                <a:cs typeface="Arial" panose="020B0604020202020204" pitchFamily="34" charset="0"/>
              </a:rPr>
              <a:t>:</a:t>
            </a:r>
          </a:p>
          <a:p>
            <a:pPr>
              <a:spcBef>
                <a:spcPct val="30000"/>
              </a:spcBef>
              <a:buSzTx/>
              <a:buFontTx/>
              <a:buNone/>
            </a:pPr>
            <a:r>
              <a:rPr lang="en-AU" altLang="en-US" sz="1300" b="0">
                <a:latin typeface="Times New Roman" panose="02020603050405020304" pitchFamily="18" charset="0"/>
                <a:cs typeface="Arial" panose="020B0604020202020204" pitchFamily="34" charset="0"/>
              </a:rPr>
              <a:t> use white board session to illustrate bow-tie model; example to use is driving a car.  Aim to end up with something like below.</a:t>
            </a:r>
          </a:p>
        </p:txBody>
      </p:sp>
      <p:sp>
        <p:nvSpPr>
          <p:cNvPr id="236550" name="Rectangle 6">
            <a:extLst>
              <a:ext uri="{FF2B5EF4-FFF2-40B4-BE49-F238E27FC236}">
                <a16:creationId xmlns:a16="http://schemas.microsoft.com/office/drawing/2014/main" id="{6F407E95-5B12-DD4D-937F-26848D8FEE0F}"/>
              </a:ext>
            </a:extLst>
          </p:cNvPr>
          <p:cNvSpPr>
            <a:spLocks noChangeArrowheads="1"/>
          </p:cNvSpPr>
          <p:nvPr/>
        </p:nvSpPr>
        <p:spPr bwMode="auto">
          <a:xfrm>
            <a:off x="230188" y="5578475"/>
            <a:ext cx="6075362" cy="257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1" name="Rectangle 7">
            <a:extLst>
              <a:ext uri="{FF2B5EF4-FFF2-40B4-BE49-F238E27FC236}">
                <a16:creationId xmlns:a16="http://schemas.microsoft.com/office/drawing/2014/main" id="{7EBEB1A6-4BB9-E44C-B3EA-BEBC389284C8}"/>
              </a:ext>
            </a:extLst>
          </p:cNvPr>
          <p:cNvSpPr>
            <a:spLocks noChangeArrowheads="1"/>
          </p:cNvSpPr>
          <p:nvPr/>
        </p:nvSpPr>
        <p:spPr bwMode="auto">
          <a:xfrm>
            <a:off x="230188" y="5862638"/>
            <a:ext cx="6043612" cy="8413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823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D5FB38-8826-F541-AE22-9E18813FA014}"/>
              </a:ext>
            </a:extLst>
          </p:cNvPr>
          <p:cNvSpPr>
            <a:spLocks noGrp="1" noChangeArrowheads="1"/>
          </p:cNvSpPr>
          <p:nvPr>
            <p:ph type="sldNum" sz="quarter" idx="5"/>
          </p:nvPr>
        </p:nvSpPr>
        <p:spPr>
          <a:ln/>
        </p:spPr>
        <p:txBody>
          <a:bodyPr/>
          <a:lstStyle/>
          <a:p>
            <a:fld id="{E1620F3B-F7D6-AB44-9C32-CFBE200F89C0}" type="slidenum">
              <a:rPr lang="en-US" altLang="en-US"/>
              <a:pPr/>
              <a:t>46</a:t>
            </a:fld>
            <a:endParaRPr lang="en-US" altLang="en-US"/>
          </a:p>
        </p:txBody>
      </p:sp>
      <p:sp>
        <p:nvSpPr>
          <p:cNvPr id="238594" name="Rectangle 2">
            <a:extLst>
              <a:ext uri="{FF2B5EF4-FFF2-40B4-BE49-F238E27FC236}">
                <a16:creationId xmlns:a16="http://schemas.microsoft.com/office/drawing/2014/main" id="{31046D3C-F417-5344-96F3-5D981F263830}"/>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4925B663-4FD5-DB43-A9EE-8B8886D018D0}"/>
              </a:ext>
            </a:extLst>
          </p:cNvPr>
          <p:cNvSpPr>
            <a:spLocks noGrp="1" noChangeArrowheads="1"/>
          </p:cNvSpPr>
          <p:nvPr>
            <p:ph type="body" idx="1"/>
          </p:nvPr>
        </p:nvSpPr>
        <p:spPr>
          <a:xfrm>
            <a:off x="915988" y="4343400"/>
            <a:ext cx="5026025" cy="4114800"/>
          </a:xfrm>
        </p:spPr>
        <p:txBody>
          <a:bodyPr/>
          <a:lstStyle/>
          <a:p>
            <a:endParaRPr lang="en-US" altLang="en-US"/>
          </a:p>
        </p:txBody>
      </p:sp>
    </p:spTree>
    <p:extLst>
      <p:ext uri="{BB962C8B-B14F-4D97-AF65-F5344CB8AC3E}">
        <p14:creationId xmlns:p14="http://schemas.microsoft.com/office/powerpoint/2010/main" val="3072940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3A1521-3636-7D46-953F-0D92F3B001BD}"/>
              </a:ext>
            </a:extLst>
          </p:cNvPr>
          <p:cNvSpPr>
            <a:spLocks noGrp="1" noChangeArrowheads="1"/>
          </p:cNvSpPr>
          <p:nvPr>
            <p:ph type="sldNum" sz="quarter" idx="5"/>
          </p:nvPr>
        </p:nvSpPr>
        <p:spPr>
          <a:ln/>
        </p:spPr>
        <p:txBody>
          <a:bodyPr/>
          <a:lstStyle/>
          <a:p>
            <a:fld id="{9CC761A1-887F-6A4F-A698-FFF367DAA03F}" type="slidenum">
              <a:rPr lang="en-US" altLang="en-US"/>
              <a:pPr/>
              <a:t>47</a:t>
            </a:fld>
            <a:endParaRPr lang="en-US" altLang="en-US"/>
          </a:p>
        </p:txBody>
      </p:sp>
      <p:sp>
        <p:nvSpPr>
          <p:cNvPr id="240642" name="Rectangle 2">
            <a:extLst>
              <a:ext uri="{FF2B5EF4-FFF2-40B4-BE49-F238E27FC236}">
                <a16:creationId xmlns:a16="http://schemas.microsoft.com/office/drawing/2014/main" id="{D5E19DFD-5248-8F43-BBA7-8C1307381068}"/>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087803E1-EFBB-4C4C-9AA6-8BE63DFCB256}"/>
              </a:ext>
            </a:extLst>
          </p:cNvPr>
          <p:cNvSpPr>
            <a:spLocks noGrp="1" noChangeArrowheads="1"/>
          </p:cNvSpPr>
          <p:nvPr>
            <p:ph type="body" idx="1"/>
          </p:nvPr>
        </p:nvSpPr>
        <p:spPr>
          <a:xfrm>
            <a:off x="915988" y="4343400"/>
            <a:ext cx="5026025" cy="4114800"/>
          </a:xfrm>
        </p:spPr>
        <p:txBody>
          <a:bodyPr/>
          <a:lstStyle/>
          <a:p>
            <a:endParaRPr lang="en-US" altLang="en-US"/>
          </a:p>
        </p:txBody>
      </p:sp>
    </p:spTree>
    <p:extLst>
      <p:ext uri="{BB962C8B-B14F-4D97-AF65-F5344CB8AC3E}">
        <p14:creationId xmlns:p14="http://schemas.microsoft.com/office/powerpoint/2010/main" val="251527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AA6C34-0D23-C543-958F-7562FA62E241}"/>
              </a:ext>
            </a:extLst>
          </p:cNvPr>
          <p:cNvSpPr>
            <a:spLocks noGrp="1" noChangeArrowheads="1"/>
          </p:cNvSpPr>
          <p:nvPr>
            <p:ph type="sldNum" sz="quarter" idx="5"/>
          </p:nvPr>
        </p:nvSpPr>
        <p:spPr>
          <a:ln/>
        </p:spPr>
        <p:txBody>
          <a:bodyPr/>
          <a:lstStyle/>
          <a:p>
            <a:fld id="{4C7A10CB-BD50-374B-8411-058EAFF6CAEF}" type="slidenum">
              <a:rPr lang="en-US" altLang="en-US"/>
              <a:pPr/>
              <a:t>48</a:t>
            </a:fld>
            <a:endParaRPr lang="en-US" altLang="en-US"/>
          </a:p>
        </p:txBody>
      </p:sp>
      <p:sp>
        <p:nvSpPr>
          <p:cNvPr id="242690" name="Rectangle 2">
            <a:extLst>
              <a:ext uri="{FF2B5EF4-FFF2-40B4-BE49-F238E27FC236}">
                <a16:creationId xmlns:a16="http://schemas.microsoft.com/office/drawing/2014/main" id="{C9E02192-D4E8-3241-9E0B-84F2E135C289}"/>
              </a:ext>
            </a:extLst>
          </p:cNvPr>
          <p:cNvSpPr>
            <a:spLocks noGrp="1" noRot="1" noChangeAspect="1" noChangeArrowheads="1" noTextEdit="1"/>
          </p:cNvSpPr>
          <p:nvPr>
            <p:ph type="sldImg"/>
          </p:nvPr>
        </p:nvSpPr>
        <p:spPr>
          <a:ln/>
        </p:spPr>
      </p:sp>
      <p:sp>
        <p:nvSpPr>
          <p:cNvPr id="242691" name="Rectangle 3">
            <a:extLst>
              <a:ext uri="{FF2B5EF4-FFF2-40B4-BE49-F238E27FC236}">
                <a16:creationId xmlns:a16="http://schemas.microsoft.com/office/drawing/2014/main" id="{B6DBB851-8996-0346-8B8D-FA500B393E0F}"/>
              </a:ext>
            </a:extLst>
          </p:cNvPr>
          <p:cNvSpPr>
            <a:spLocks noGrp="1" noChangeArrowheads="1"/>
          </p:cNvSpPr>
          <p:nvPr>
            <p:ph type="body" idx="1"/>
          </p:nvPr>
        </p:nvSpPr>
        <p:spPr>
          <a:xfrm>
            <a:off x="915988" y="4343400"/>
            <a:ext cx="5026025" cy="4114800"/>
          </a:xfrm>
        </p:spPr>
        <p:txBody>
          <a:bodyPr/>
          <a:lstStyle/>
          <a:p>
            <a:endParaRPr lang="en-US" altLang="en-US"/>
          </a:p>
        </p:txBody>
      </p:sp>
    </p:spTree>
    <p:extLst>
      <p:ext uri="{BB962C8B-B14F-4D97-AF65-F5344CB8AC3E}">
        <p14:creationId xmlns:p14="http://schemas.microsoft.com/office/powerpoint/2010/main" val="166156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798861-7FF2-FA4B-B152-BEF9505C3755}"/>
              </a:ext>
            </a:extLst>
          </p:cNvPr>
          <p:cNvSpPr>
            <a:spLocks noGrp="1" noChangeArrowheads="1"/>
          </p:cNvSpPr>
          <p:nvPr>
            <p:ph type="sldNum" sz="quarter" idx="5"/>
          </p:nvPr>
        </p:nvSpPr>
        <p:spPr>
          <a:ln/>
        </p:spPr>
        <p:txBody>
          <a:bodyPr/>
          <a:lstStyle/>
          <a:p>
            <a:fld id="{D5A71737-9456-7440-A7A7-A54137D5096B}" type="slidenum">
              <a:rPr lang="en-US" altLang="en-US"/>
              <a:pPr/>
              <a:t>17</a:t>
            </a:fld>
            <a:endParaRPr lang="en-US" altLang="en-US"/>
          </a:p>
        </p:txBody>
      </p:sp>
      <p:sp>
        <p:nvSpPr>
          <p:cNvPr id="207874" name="Rectangle 2">
            <a:extLst>
              <a:ext uri="{FF2B5EF4-FFF2-40B4-BE49-F238E27FC236}">
                <a16:creationId xmlns:a16="http://schemas.microsoft.com/office/drawing/2014/main" id="{0200E2DA-398C-4E4D-AE0E-4D3DC3BEC9B0}"/>
              </a:ext>
            </a:extLst>
          </p:cNvPr>
          <p:cNvSpPr>
            <a:spLocks noGrp="1" noRot="1" noChangeAspect="1" noChangeArrowheads="1" noTextEdit="1"/>
          </p:cNvSpPr>
          <p:nvPr>
            <p:ph type="sldImg"/>
          </p:nvPr>
        </p:nvSpPr>
        <p:spPr>
          <a:xfrm>
            <a:off x="381000" y="685800"/>
            <a:ext cx="6097588" cy="3430588"/>
          </a:xfrm>
          <a:ln/>
        </p:spPr>
      </p:sp>
      <p:sp>
        <p:nvSpPr>
          <p:cNvPr id="207875" name="Rectangle 3">
            <a:extLst>
              <a:ext uri="{FF2B5EF4-FFF2-40B4-BE49-F238E27FC236}">
                <a16:creationId xmlns:a16="http://schemas.microsoft.com/office/drawing/2014/main" id="{22664419-E4AE-4149-A6C2-F8D1CFA64CD1}"/>
              </a:ext>
            </a:extLst>
          </p:cNvPr>
          <p:cNvSpPr>
            <a:spLocks noGrp="1" noChangeArrowheads="1"/>
          </p:cNvSpPr>
          <p:nvPr>
            <p:ph type="body" idx="1"/>
          </p:nvPr>
        </p:nvSpPr>
        <p:spPr>
          <a:xfrm>
            <a:off x="917575" y="4344988"/>
            <a:ext cx="5022850" cy="4113212"/>
          </a:xfrm>
        </p:spPr>
        <p:txBody>
          <a:bodyPr/>
          <a:lstStyle/>
          <a:p>
            <a:endParaRPr lang="en-US" altLang="en-US"/>
          </a:p>
        </p:txBody>
      </p:sp>
    </p:spTree>
    <p:extLst>
      <p:ext uri="{BB962C8B-B14F-4D97-AF65-F5344CB8AC3E}">
        <p14:creationId xmlns:p14="http://schemas.microsoft.com/office/powerpoint/2010/main" val="59300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B637B7-5408-A646-9946-DB824BC09E70}"/>
              </a:ext>
            </a:extLst>
          </p:cNvPr>
          <p:cNvSpPr>
            <a:spLocks noGrp="1" noChangeArrowheads="1"/>
          </p:cNvSpPr>
          <p:nvPr>
            <p:ph type="sldNum" sz="quarter" idx="5"/>
          </p:nvPr>
        </p:nvSpPr>
        <p:spPr>
          <a:ln/>
        </p:spPr>
        <p:txBody>
          <a:bodyPr/>
          <a:lstStyle/>
          <a:p>
            <a:fld id="{F9457E9E-B461-9C4A-AFBE-2280016FEE3C}" type="slidenum">
              <a:rPr lang="en-US" altLang="en-US"/>
              <a:pPr/>
              <a:t>18</a:t>
            </a:fld>
            <a:endParaRPr lang="en-US" altLang="en-US"/>
          </a:p>
        </p:txBody>
      </p:sp>
      <p:sp>
        <p:nvSpPr>
          <p:cNvPr id="209922" name="Rectangle 2">
            <a:extLst>
              <a:ext uri="{FF2B5EF4-FFF2-40B4-BE49-F238E27FC236}">
                <a16:creationId xmlns:a16="http://schemas.microsoft.com/office/drawing/2014/main" id="{0FECA97A-8D75-F341-87E0-4FE70A8439EF}"/>
              </a:ext>
            </a:extLst>
          </p:cNvPr>
          <p:cNvSpPr>
            <a:spLocks noGrp="1" noRot="1" noChangeAspect="1" noChangeArrowheads="1" noTextEdit="1"/>
          </p:cNvSpPr>
          <p:nvPr>
            <p:ph type="sldImg"/>
          </p:nvPr>
        </p:nvSpPr>
        <p:spPr>
          <a:xfrm>
            <a:off x="381000" y="685800"/>
            <a:ext cx="6097588" cy="3430588"/>
          </a:xfrm>
          <a:ln/>
        </p:spPr>
      </p:sp>
      <p:sp>
        <p:nvSpPr>
          <p:cNvPr id="209923" name="Rectangle 3">
            <a:extLst>
              <a:ext uri="{FF2B5EF4-FFF2-40B4-BE49-F238E27FC236}">
                <a16:creationId xmlns:a16="http://schemas.microsoft.com/office/drawing/2014/main" id="{D6101F9C-E701-F247-BA59-1C280AA58841}"/>
              </a:ext>
            </a:extLst>
          </p:cNvPr>
          <p:cNvSpPr>
            <a:spLocks noGrp="1" noChangeArrowheads="1"/>
          </p:cNvSpPr>
          <p:nvPr>
            <p:ph type="body" idx="1"/>
          </p:nvPr>
        </p:nvSpPr>
        <p:spPr>
          <a:xfrm>
            <a:off x="917575" y="4344988"/>
            <a:ext cx="5022850" cy="4113212"/>
          </a:xfrm>
        </p:spPr>
        <p:txBody>
          <a:bodyPr/>
          <a:lstStyle/>
          <a:p>
            <a:endParaRPr lang="en-US" altLang="en-US"/>
          </a:p>
        </p:txBody>
      </p:sp>
    </p:spTree>
    <p:extLst>
      <p:ext uri="{BB962C8B-B14F-4D97-AF65-F5344CB8AC3E}">
        <p14:creationId xmlns:p14="http://schemas.microsoft.com/office/powerpoint/2010/main" val="126072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910E1B-CC7B-D34E-9B34-84EE0D65CD01}"/>
              </a:ext>
            </a:extLst>
          </p:cNvPr>
          <p:cNvSpPr>
            <a:spLocks noGrp="1" noChangeArrowheads="1"/>
          </p:cNvSpPr>
          <p:nvPr>
            <p:ph type="sldNum" sz="quarter" idx="5"/>
          </p:nvPr>
        </p:nvSpPr>
        <p:spPr>
          <a:ln/>
        </p:spPr>
        <p:txBody>
          <a:bodyPr/>
          <a:lstStyle/>
          <a:p>
            <a:fld id="{C22EF167-CF46-4745-8713-255AF54FFE49}" type="slidenum">
              <a:rPr lang="en-US" altLang="en-US"/>
              <a:pPr/>
              <a:t>20</a:t>
            </a:fld>
            <a:endParaRPr lang="en-US" altLang="en-US"/>
          </a:p>
        </p:txBody>
      </p:sp>
      <p:sp>
        <p:nvSpPr>
          <p:cNvPr id="303106" name="Rectangle 2">
            <a:extLst>
              <a:ext uri="{FF2B5EF4-FFF2-40B4-BE49-F238E27FC236}">
                <a16:creationId xmlns:a16="http://schemas.microsoft.com/office/drawing/2014/main" id="{2049D097-39A9-7D4D-8230-77191E99A317}"/>
              </a:ext>
            </a:extLst>
          </p:cNvPr>
          <p:cNvSpPr>
            <a:spLocks noGrp="1" noRot="1" noChangeAspect="1" noChangeArrowheads="1" noTextEdit="1"/>
          </p:cNvSpPr>
          <p:nvPr>
            <p:ph type="sldImg"/>
          </p:nvPr>
        </p:nvSpPr>
        <p:spPr>
          <a:xfrm>
            <a:off x="381000" y="685800"/>
            <a:ext cx="6097588" cy="3430588"/>
          </a:xfrm>
          <a:ln/>
        </p:spPr>
      </p:sp>
      <p:sp>
        <p:nvSpPr>
          <p:cNvPr id="303107" name="Rectangle 3">
            <a:extLst>
              <a:ext uri="{FF2B5EF4-FFF2-40B4-BE49-F238E27FC236}">
                <a16:creationId xmlns:a16="http://schemas.microsoft.com/office/drawing/2014/main" id="{164D7C07-5EA9-F844-890E-902A6C522ECC}"/>
              </a:ext>
            </a:extLst>
          </p:cNvPr>
          <p:cNvSpPr>
            <a:spLocks noGrp="1" noChangeArrowheads="1"/>
          </p:cNvSpPr>
          <p:nvPr>
            <p:ph type="body" idx="1"/>
          </p:nvPr>
        </p:nvSpPr>
        <p:spPr>
          <a:xfrm>
            <a:off x="917575" y="4344988"/>
            <a:ext cx="5022850" cy="4113212"/>
          </a:xfrm>
        </p:spPr>
        <p:txBody>
          <a:bodyPr/>
          <a:lstStyle/>
          <a:p>
            <a:endParaRPr lang="en-US" altLang="en-US"/>
          </a:p>
        </p:txBody>
      </p:sp>
    </p:spTree>
    <p:extLst>
      <p:ext uri="{BB962C8B-B14F-4D97-AF65-F5344CB8AC3E}">
        <p14:creationId xmlns:p14="http://schemas.microsoft.com/office/powerpoint/2010/main" val="258342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DB79A0-FD36-D549-876C-E07A097C0D39}"/>
              </a:ext>
            </a:extLst>
          </p:cNvPr>
          <p:cNvSpPr>
            <a:spLocks noGrp="1" noChangeArrowheads="1"/>
          </p:cNvSpPr>
          <p:nvPr>
            <p:ph type="sldNum" sz="quarter" idx="5"/>
          </p:nvPr>
        </p:nvSpPr>
        <p:spPr>
          <a:ln/>
        </p:spPr>
        <p:txBody>
          <a:bodyPr/>
          <a:lstStyle/>
          <a:p>
            <a:fld id="{AE6C0974-D97B-E547-90D3-D5FFD8CDFE4E}" type="slidenum">
              <a:rPr lang="en-US" altLang="en-US"/>
              <a:pPr/>
              <a:t>31</a:t>
            </a:fld>
            <a:endParaRPr lang="en-US" altLang="en-US"/>
          </a:p>
        </p:txBody>
      </p:sp>
      <p:sp>
        <p:nvSpPr>
          <p:cNvPr id="217090" name="Rectangle 2">
            <a:extLst>
              <a:ext uri="{FF2B5EF4-FFF2-40B4-BE49-F238E27FC236}">
                <a16:creationId xmlns:a16="http://schemas.microsoft.com/office/drawing/2014/main" id="{B5AF248E-9DCC-714A-B5CF-B2184E3579B4}"/>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6C654079-F8A6-8940-B855-02526F105780}"/>
              </a:ext>
            </a:extLst>
          </p:cNvPr>
          <p:cNvSpPr>
            <a:spLocks noGrp="1" noChangeArrowheads="1"/>
          </p:cNvSpPr>
          <p:nvPr>
            <p:ph type="body" idx="1"/>
          </p:nvPr>
        </p:nvSpPr>
        <p:spPr>
          <a:xfrm>
            <a:off x="684213" y="4341813"/>
            <a:ext cx="5489575" cy="4116387"/>
          </a:xfrm>
        </p:spPr>
        <p:txBody>
          <a:bodyPr/>
          <a:lstStyle/>
          <a:p>
            <a:endParaRPr lang="en-US" altLang="en-US"/>
          </a:p>
        </p:txBody>
      </p:sp>
    </p:spTree>
    <p:extLst>
      <p:ext uri="{BB962C8B-B14F-4D97-AF65-F5344CB8AC3E}">
        <p14:creationId xmlns:p14="http://schemas.microsoft.com/office/powerpoint/2010/main" val="350380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90CBCD-91EA-544C-888D-876DEF066C63}"/>
              </a:ext>
            </a:extLst>
          </p:cNvPr>
          <p:cNvSpPr>
            <a:spLocks noGrp="1" noChangeArrowheads="1"/>
          </p:cNvSpPr>
          <p:nvPr>
            <p:ph type="sldNum" sz="quarter" idx="5"/>
          </p:nvPr>
        </p:nvSpPr>
        <p:spPr>
          <a:ln/>
        </p:spPr>
        <p:txBody>
          <a:bodyPr/>
          <a:lstStyle/>
          <a:p>
            <a:fld id="{787684D6-1E14-7F4C-9E8E-5E9502A77A26}" type="slidenum">
              <a:rPr lang="en-US" altLang="en-US"/>
              <a:pPr/>
              <a:t>34</a:t>
            </a:fld>
            <a:endParaRPr lang="en-US" altLang="en-US"/>
          </a:p>
        </p:txBody>
      </p:sp>
      <p:sp>
        <p:nvSpPr>
          <p:cNvPr id="219138" name="Rectangle 2">
            <a:extLst>
              <a:ext uri="{FF2B5EF4-FFF2-40B4-BE49-F238E27FC236}">
                <a16:creationId xmlns:a16="http://schemas.microsoft.com/office/drawing/2014/main" id="{C0E411D7-2B53-8F42-8963-AE7852AC5254}"/>
              </a:ext>
            </a:extLst>
          </p:cNvPr>
          <p:cNvSpPr>
            <a:spLocks noGrp="1" noRot="1" noChangeAspect="1" noChangeArrowheads="1" noTextEdit="1"/>
          </p:cNvSpPr>
          <p:nvPr>
            <p:ph type="sldImg"/>
          </p:nvPr>
        </p:nvSpPr>
        <p:spPr>
          <a:ln/>
        </p:spPr>
      </p:sp>
      <p:sp>
        <p:nvSpPr>
          <p:cNvPr id="219139" name="Rectangle 3">
            <a:extLst>
              <a:ext uri="{FF2B5EF4-FFF2-40B4-BE49-F238E27FC236}">
                <a16:creationId xmlns:a16="http://schemas.microsoft.com/office/drawing/2014/main" id="{DFFC7CC5-6EB9-DD42-B3AB-49EA25CFE93D}"/>
              </a:ext>
            </a:extLst>
          </p:cNvPr>
          <p:cNvSpPr>
            <a:spLocks noGrp="1" noChangeArrowheads="1"/>
          </p:cNvSpPr>
          <p:nvPr>
            <p:ph type="body" idx="1"/>
          </p:nvPr>
        </p:nvSpPr>
        <p:spPr>
          <a:xfrm>
            <a:off x="915988" y="4341813"/>
            <a:ext cx="5026025" cy="4116387"/>
          </a:xfrm>
        </p:spPr>
        <p:txBody>
          <a:bodyPr/>
          <a:lstStyle/>
          <a:p>
            <a:endParaRPr lang="en-US" altLang="en-US"/>
          </a:p>
        </p:txBody>
      </p:sp>
    </p:spTree>
    <p:extLst>
      <p:ext uri="{BB962C8B-B14F-4D97-AF65-F5344CB8AC3E}">
        <p14:creationId xmlns:p14="http://schemas.microsoft.com/office/powerpoint/2010/main" val="294133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2BF8A8-FD14-EE42-9327-5D30E8A50F5D}"/>
              </a:ext>
            </a:extLst>
          </p:cNvPr>
          <p:cNvSpPr>
            <a:spLocks noGrp="1" noChangeArrowheads="1"/>
          </p:cNvSpPr>
          <p:nvPr>
            <p:ph type="sldNum" sz="quarter" idx="5"/>
          </p:nvPr>
        </p:nvSpPr>
        <p:spPr>
          <a:ln/>
        </p:spPr>
        <p:txBody>
          <a:bodyPr/>
          <a:lstStyle/>
          <a:p>
            <a:fld id="{7DD79EA5-CBF8-AD44-9577-86345AF3C9BE}" type="slidenum">
              <a:rPr lang="en-US" altLang="en-US"/>
              <a:pPr/>
              <a:t>35</a:t>
            </a:fld>
            <a:endParaRPr lang="en-US" altLang="en-US"/>
          </a:p>
        </p:txBody>
      </p:sp>
      <p:sp>
        <p:nvSpPr>
          <p:cNvPr id="225282" name="Rectangle 2">
            <a:extLst>
              <a:ext uri="{FF2B5EF4-FFF2-40B4-BE49-F238E27FC236}">
                <a16:creationId xmlns:a16="http://schemas.microsoft.com/office/drawing/2014/main" id="{04D4746B-52D7-2E40-B59B-6DB17B0461D9}"/>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193945CD-93AD-434A-ABB0-3F67B1D23D28}"/>
              </a:ext>
            </a:extLst>
          </p:cNvPr>
          <p:cNvSpPr>
            <a:spLocks noGrp="1" noChangeArrowheads="1"/>
          </p:cNvSpPr>
          <p:nvPr>
            <p:ph type="body" idx="1"/>
          </p:nvPr>
        </p:nvSpPr>
        <p:spPr>
          <a:xfrm>
            <a:off x="915988" y="4341813"/>
            <a:ext cx="5026025" cy="4116387"/>
          </a:xfrm>
        </p:spPr>
        <p:txBody>
          <a:bodyPr/>
          <a:lstStyle/>
          <a:p>
            <a:endParaRPr lang="en-US" altLang="en-US"/>
          </a:p>
        </p:txBody>
      </p:sp>
    </p:spTree>
    <p:extLst>
      <p:ext uri="{BB962C8B-B14F-4D97-AF65-F5344CB8AC3E}">
        <p14:creationId xmlns:p14="http://schemas.microsoft.com/office/powerpoint/2010/main" val="2198743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FE4425-0AF1-764C-A6B0-5FB290DA718F}"/>
              </a:ext>
            </a:extLst>
          </p:cNvPr>
          <p:cNvSpPr>
            <a:spLocks noGrp="1" noChangeArrowheads="1"/>
          </p:cNvSpPr>
          <p:nvPr>
            <p:ph type="sldNum" sz="quarter" idx="5"/>
          </p:nvPr>
        </p:nvSpPr>
        <p:spPr>
          <a:ln/>
        </p:spPr>
        <p:txBody>
          <a:bodyPr/>
          <a:lstStyle/>
          <a:p>
            <a:fld id="{83252850-69F6-DF48-A2DC-DBFEE26F7DB1}" type="slidenum">
              <a:rPr lang="en-US" altLang="en-US"/>
              <a:pPr/>
              <a:t>36</a:t>
            </a:fld>
            <a:endParaRPr lang="en-US" altLang="en-US"/>
          </a:p>
        </p:txBody>
      </p:sp>
      <p:sp>
        <p:nvSpPr>
          <p:cNvPr id="215042" name="Rectangle 2">
            <a:extLst>
              <a:ext uri="{FF2B5EF4-FFF2-40B4-BE49-F238E27FC236}">
                <a16:creationId xmlns:a16="http://schemas.microsoft.com/office/drawing/2014/main" id="{15186F5A-6744-0645-A213-C820703FC157}"/>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DC090E08-17DA-8D42-A208-5289551214FF}"/>
              </a:ext>
            </a:extLst>
          </p:cNvPr>
          <p:cNvSpPr>
            <a:spLocks noGrp="1" noChangeArrowheads="1"/>
          </p:cNvSpPr>
          <p:nvPr>
            <p:ph type="body" idx="1"/>
          </p:nvPr>
        </p:nvSpPr>
        <p:spPr>
          <a:xfrm>
            <a:off x="915988" y="4341813"/>
            <a:ext cx="5026025" cy="4116387"/>
          </a:xfrm>
        </p:spPr>
        <p:txBody>
          <a:bodyPr/>
          <a:lstStyle/>
          <a:p>
            <a:endParaRPr lang="en-US" altLang="en-US"/>
          </a:p>
        </p:txBody>
      </p:sp>
    </p:spTree>
    <p:extLst>
      <p:ext uri="{BB962C8B-B14F-4D97-AF65-F5344CB8AC3E}">
        <p14:creationId xmlns:p14="http://schemas.microsoft.com/office/powerpoint/2010/main" val="195995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80829C-B379-EE45-97FA-5192A688A177}"/>
              </a:ext>
            </a:extLst>
          </p:cNvPr>
          <p:cNvSpPr>
            <a:spLocks noGrp="1" noChangeArrowheads="1"/>
          </p:cNvSpPr>
          <p:nvPr>
            <p:ph type="sldNum" sz="quarter" idx="5"/>
          </p:nvPr>
        </p:nvSpPr>
        <p:spPr>
          <a:ln/>
        </p:spPr>
        <p:txBody>
          <a:bodyPr/>
          <a:lstStyle/>
          <a:p>
            <a:fld id="{2EBB741B-B939-D146-8740-09B53A238AD4}" type="slidenum">
              <a:rPr lang="en-US" altLang="en-US"/>
              <a:pPr/>
              <a:t>37</a:t>
            </a:fld>
            <a:endParaRPr lang="en-US" altLang="en-US"/>
          </a:p>
        </p:txBody>
      </p:sp>
      <p:sp>
        <p:nvSpPr>
          <p:cNvPr id="227330" name="Rectangle 2">
            <a:extLst>
              <a:ext uri="{FF2B5EF4-FFF2-40B4-BE49-F238E27FC236}">
                <a16:creationId xmlns:a16="http://schemas.microsoft.com/office/drawing/2014/main" id="{65B5024C-56F2-8E48-A5AA-9A43996B2B22}"/>
              </a:ext>
            </a:extLst>
          </p:cNvPr>
          <p:cNvSpPr>
            <a:spLocks noGrp="1" noRot="1" noChangeAspect="1" noChangeArrowheads="1" noTextEdit="1"/>
          </p:cNvSpPr>
          <p:nvPr>
            <p:ph type="sldImg"/>
          </p:nvPr>
        </p:nvSpPr>
        <p:spPr>
          <a:ln/>
        </p:spPr>
      </p:sp>
      <p:sp>
        <p:nvSpPr>
          <p:cNvPr id="227331" name="Rectangle 3">
            <a:extLst>
              <a:ext uri="{FF2B5EF4-FFF2-40B4-BE49-F238E27FC236}">
                <a16:creationId xmlns:a16="http://schemas.microsoft.com/office/drawing/2014/main" id="{DBFD16AD-1637-D94E-9FB4-EEE7639E9F7A}"/>
              </a:ext>
            </a:extLst>
          </p:cNvPr>
          <p:cNvSpPr>
            <a:spLocks noGrp="1" noChangeArrowheads="1"/>
          </p:cNvSpPr>
          <p:nvPr>
            <p:ph type="body" idx="1"/>
          </p:nvPr>
        </p:nvSpPr>
        <p:spPr>
          <a:xfrm>
            <a:off x="915988" y="4341813"/>
            <a:ext cx="5026025" cy="4116387"/>
          </a:xfrm>
        </p:spPr>
        <p:txBody>
          <a:bodyPr/>
          <a:lstStyle/>
          <a:p>
            <a:endParaRPr lang="en-US" altLang="en-US"/>
          </a:p>
        </p:txBody>
      </p:sp>
    </p:spTree>
    <p:extLst>
      <p:ext uri="{BB962C8B-B14F-4D97-AF65-F5344CB8AC3E}">
        <p14:creationId xmlns:p14="http://schemas.microsoft.com/office/powerpoint/2010/main" val="309509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F9278F-9EBE-4712-AB85-1A4E72227909}"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244259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F9278F-9EBE-4712-AB85-1A4E72227909}"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295407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9278F-9EBE-4712-AB85-1A4E72227909}"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376846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9278F-9EBE-4712-AB85-1A4E72227909}"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352637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1D3AED-AE38-0140-8F37-4CEA396EE00F}"/>
              </a:ext>
            </a:extLst>
          </p:cNvPr>
          <p:cNvSpPr>
            <a:spLocks noGrp="1"/>
          </p:cNvSpPr>
          <p:nvPr>
            <p:ph/>
          </p:nvPr>
        </p:nvSpPr>
        <p:spPr>
          <a:xfrm>
            <a:off x="511908" y="180975"/>
            <a:ext cx="11168185" cy="591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7204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F9278F-9EBE-4712-AB85-1A4E72227909}" type="datetimeFigureOut">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DEEB0-0D57-4C46-9A3A-CA2E40FA33D3}" type="slidenum">
              <a:rPr lang="en-US" smtClean="0"/>
              <a:t>‹#›</a:t>
            </a:fld>
            <a:endParaRPr lang="en-US"/>
          </a:p>
        </p:txBody>
      </p:sp>
      <p:sp>
        <p:nvSpPr>
          <p:cNvPr id="7" name="Picture Placeholder 6"/>
          <p:cNvSpPr>
            <a:spLocks noGrp="1"/>
          </p:cNvSpPr>
          <p:nvPr>
            <p:ph type="pic" sz="quarter" idx="13" hasCustomPrompt="1"/>
          </p:nvPr>
        </p:nvSpPr>
        <p:spPr>
          <a:xfrm>
            <a:off x="0" y="0"/>
            <a:ext cx="12192000" cy="6858000"/>
          </a:xfrm>
        </p:spPr>
        <p:txBody>
          <a:bodyPr anchor="ctr"/>
          <a:lstStyle>
            <a:lvl1pPr marL="0" indent="0" algn="ctr">
              <a:buNone/>
              <a:defRPr/>
            </a:lvl1pPr>
          </a:lstStyle>
          <a:p>
            <a:r>
              <a:rPr lang="en-US" dirty="0"/>
              <a:t>BACKGROUND IMAGE</a:t>
            </a:r>
          </a:p>
        </p:txBody>
      </p:sp>
    </p:spTree>
    <p:extLst>
      <p:ext uri="{BB962C8B-B14F-4D97-AF65-F5344CB8AC3E}">
        <p14:creationId xmlns:p14="http://schemas.microsoft.com/office/powerpoint/2010/main" val="9374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9278F-9EBE-4712-AB85-1A4E72227909}"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49005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F9278F-9EBE-4712-AB85-1A4E72227909}" type="datetimeFigureOut">
              <a:rPr lang="en-US" smtClean="0"/>
              <a:t>1/29/20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132522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F9278F-9EBE-4712-AB85-1A4E72227909}"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42068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F9278F-9EBE-4712-AB85-1A4E72227909}" type="datetimeFigureOut">
              <a:rPr lang="en-US" smtClean="0"/>
              <a:t>1/29/20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242318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F9278F-9EBE-4712-AB85-1A4E72227909}" type="datetimeFigureOut">
              <a:rPr lang="en-US" smtClean="0"/>
              <a:t>1/29/20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278056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9278F-9EBE-4712-AB85-1A4E72227909}" type="datetimeFigureOut">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122585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F9278F-9EBE-4712-AB85-1A4E72227909}" type="datetimeFigureOut">
              <a:rPr lang="en-US" smtClean="0"/>
              <a:t>1/29/20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283672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9278F-9EBE-4712-AB85-1A4E72227909}" type="datetimeFigureOut">
              <a:rPr lang="en-US" smtClean="0"/>
              <a:t>1/29/20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DEEB0-0D57-4C46-9A3A-CA2E40FA33D3}" type="slidenum">
              <a:rPr lang="en-US" smtClean="0"/>
              <a:t>‹#›</a:t>
            </a:fld>
            <a:endParaRPr lang="en-US"/>
          </a:p>
        </p:txBody>
      </p:sp>
    </p:spTree>
    <p:extLst>
      <p:ext uri="{BB962C8B-B14F-4D97-AF65-F5344CB8AC3E}">
        <p14:creationId xmlns:p14="http://schemas.microsoft.com/office/powerpoint/2010/main" val="12294422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3.emf"/></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5.emf"/><Relationship Id="rId4" Type="http://schemas.openxmlformats.org/officeDocument/2006/relationships/image" Target="../media/image44.emf"/></Relationships>
</file>

<file path=ppt/slides/_rels/slide4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0" name="Rectangle 15">
            <a:extLst>
              <a:ext uri="{FF2B5EF4-FFF2-40B4-BE49-F238E27FC236}">
                <a16:creationId xmlns:a16="http://schemas.microsoft.com/office/drawing/2014/main" id="{A017E2F9-032A-4CAE-A2E4-7465A67B7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3">
            <a:extLst>
              <a:ext uri="{FF2B5EF4-FFF2-40B4-BE49-F238E27FC236}">
                <a16:creationId xmlns:a16="http://schemas.microsoft.com/office/drawing/2014/main" id="{036EB2E8-1BD0-492D-BF5A-CE0184DA7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4672"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19">
            <a:extLst>
              <a:ext uri="{FF2B5EF4-FFF2-40B4-BE49-F238E27FC236}">
                <a16:creationId xmlns:a16="http://schemas.microsoft.com/office/drawing/2014/main" id="{5316ED32-D562-46FD-A6C1-B0FBF4EF6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3325"/>
            <a:ext cx="9681166" cy="6861324"/>
          </a:xfrm>
          <a:custGeom>
            <a:avLst/>
            <a:gdLst>
              <a:gd name="connsiteX0" fmla="*/ 0 w 9681166"/>
              <a:gd name="connsiteY0" fmla="*/ 6861324 h 6861324"/>
              <a:gd name="connsiteX1" fmla="*/ 3359025 w 9681166"/>
              <a:gd name="connsiteY1" fmla="*/ 6861324 h 6861324"/>
              <a:gd name="connsiteX2" fmla="*/ 3359025 w 9681166"/>
              <a:gd name="connsiteY2" fmla="*/ 6861323 h 6861324"/>
              <a:gd name="connsiteX3" fmla="*/ 9324977 w 9681166"/>
              <a:gd name="connsiteY3" fmla="*/ 6861323 h 6861324"/>
              <a:gd name="connsiteX4" fmla="*/ 9323659 w 9681166"/>
              <a:gd name="connsiteY4" fmla="*/ 6858478 h 6861324"/>
              <a:gd name="connsiteX5" fmla="*/ 9681166 w 9681166"/>
              <a:gd name="connsiteY5" fmla="*/ 6858478 h 6861324"/>
              <a:gd name="connsiteX6" fmla="*/ 6504791 w 9681166"/>
              <a:gd name="connsiteY6" fmla="*/ 0 h 6861324"/>
              <a:gd name="connsiteX7" fmla="*/ 6499214 w 9681166"/>
              <a:gd name="connsiteY7" fmla="*/ 0 h 6861324"/>
              <a:gd name="connsiteX8" fmla="*/ 5432986 w 9681166"/>
              <a:gd name="connsiteY8" fmla="*/ 0 h 6861324"/>
              <a:gd name="connsiteX9" fmla="*/ 1603114 w 9681166"/>
              <a:gd name="connsiteY9" fmla="*/ 0 h 6861324"/>
              <a:gd name="connsiteX10" fmla="*/ 1603114 w 9681166"/>
              <a:gd name="connsiteY10" fmla="*/ 479 h 6861324"/>
              <a:gd name="connsiteX11" fmla="*/ 356189 w 9681166"/>
              <a:gd name="connsiteY11" fmla="*/ 479 h 6861324"/>
              <a:gd name="connsiteX12" fmla="*/ 356189 w 9681166"/>
              <a:gd name="connsiteY12" fmla="*/ 3324 h 6861324"/>
              <a:gd name="connsiteX13" fmla="*/ 0 w 9681166"/>
              <a:gd name="connsiteY13" fmla="*/ 3324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81166" h="6861324">
                <a:moveTo>
                  <a:pt x="0" y="6861324"/>
                </a:moveTo>
                <a:lnTo>
                  <a:pt x="3359025" y="6861324"/>
                </a:lnTo>
                <a:lnTo>
                  <a:pt x="3359025" y="6861323"/>
                </a:lnTo>
                <a:lnTo>
                  <a:pt x="9324977" y="6861323"/>
                </a:lnTo>
                <a:lnTo>
                  <a:pt x="9323659" y="6858478"/>
                </a:lnTo>
                <a:lnTo>
                  <a:pt x="9681166" y="6858478"/>
                </a:lnTo>
                <a:lnTo>
                  <a:pt x="6504791" y="0"/>
                </a:lnTo>
                <a:lnTo>
                  <a:pt x="6499214" y="0"/>
                </a:lnTo>
                <a:lnTo>
                  <a:pt x="5432986" y="0"/>
                </a:lnTo>
                <a:lnTo>
                  <a:pt x="1603114" y="0"/>
                </a:lnTo>
                <a:lnTo>
                  <a:pt x="1603114" y="479"/>
                </a:lnTo>
                <a:lnTo>
                  <a:pt x="356189" y="479"/>
                </a:lnTo>
                <a:lnTo>
                  <a:pt x="356189" y="3324"/>
                </a:lnTo>
                <a:lnTo>
                  <a:pt x="0" y="332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a:extLst>
              <a:ext uri="{FF2B5EF4-FFF2-40B4-BE49-F238E27FC236}">
                <a16:creationId xmlns:a16="http://schemas.microsoft.com/office/drawing/2014/main" id="{75315D0E-AF82-DE46-A9A2-A2E2230766EB}"/>
              </a:ext>
            </a:extLst>
          </p:cNvPr>
          <p:cNvSpPr>
            <a:spLocks noGrp="1"/>
          </p:cNvSpPr>
          <p:nvPr>
            <p:ph type="ctrTitle"/>
          </p:nvPr>
        </p:nvSpPr>
        <p:spPr>
          <a:xfrm>
            <a:off x="804672" y="1823107"/>
            <a:ext cx="6430784" cy="3431023"/>
          </a:xfrm>
        </p:spPr>
        <p:txBody>
          <a:bodyPr anchor="ctr">
            <a:normAutofit/>
          </a:bodyPr>
          <a:lstStyle/>
          <a:p>
            <a:pPr algn="l"/>
            <a:r>
              <a:rPr lang="en-US">
                <a:solidFill>
                  <a:schemeClr val="bg1"/>
                </a:solidFill>
              </a:rPr>
              <a:t>Security Risk Management Masterclass 28JAN20</a:t>
            </a:r>
          </a:p>
        </p:txBody>
      </p:sp>
      <p:sp>
        <p:nvSpPr>
          <p:cNvPr id="11" name="Subtitle 10">
            <a:extLst>
              <a:ext uri="{FF2B5EF4-FFF2-40B4-BE49-F238E27FC236}">
                <a16:creationId xmlns:a16="http://schemas.microsoft.com/office/drawing/2014/main" id="{C19621E7-4BC4-504E-B84B-E0C450483758}"/>
              </a:ext>
            </a:extLst>
          </p:cNvPr>
          <p:cNvSpPr>
            <a:spLocks noGrp="1"/>
          </p:cNvSpPr>
          <p:nvPr>
            <p:ph type="subTitle" idx="1"/>
          </p:nvPr>
        </p:nvSpPr>
        <p:spPr>
          <a:xfrm>
            <a:off x="9223744" y="2710737"/>
            <a:ext cx="2163584" cy="1655762"/>
          </a:xfrm>
        </p:spPr>
        <p:txBody>
          <a:bodyPr anchor="ctr">
            <a:normAutofit/>
          </a:bodyPr>
          <a:lstStyle/>
          <a:p>
            <a:pPr algn="r"/>
            <a:r>
              <a:rPr lang="en-US" sz="2000">
                <a:solidFill>
                  <a:srgbClr val="FFFFFF"/>
                </a:solidFill>
              </a:rPr>
              <a:t>Julian Talbot</a:t>
            </a:r>
          </a:p>
        </p:txBody>
      </p:sp>
    </p:spTree>
    <p:extLst>
      <p:ext uri="{BB962C8B-B14F-4D97-AF65-F5344CB8AC3E}">
        <p14:creationId xmlns:p14="http://schemas.microsoft.com/office/powerpoint/2010/main" val="240014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40938E08-AC99-9C4B-AFCC-776E38E105C7}"/>
              </a:ext>
            </a:extLst>
          </p:cNvPr>
          <p:cNvSpPr>
            <a:spLocks noGrp="1" noChangeArrowheads="1"/>
          </p:cNvSpPr>
          <p:nvPr>
            <p:ph type="title"/>
          </p:nvPr>
        </p:nvSpPr>
        <p:spPr/>
        <p:txBody>
          <a:bodyPr/>
          <a:lstStyle/>
          <a:p>
            <a:r>
              <a:rPr lang="en-US" altLang="en-US"/>
              <a:t>SRM &amp; RM</a:t>
            </a:r>
          </a:p>
        </p:txBody>
      </p:sp>
      <p:sp>
        <p:nvSpPr>
          <p:cNvPr id="186371" name="Rectangle 3">
            <a:extLst>
              <a:ext uri="{FF2B5EF4-FFF2-40B4-BE49-F238E27FC236}">
                <a16:creationId xmlns:a16="http://schemas.microsoft.com/office/drawing/2014/main" id="{0DA50F0D-CE54-C249-BA4E-2788505D14A4}"/>
              </a:ext>
            </a:extLst>
          </p:cNvPr>
          <p:cNvSpPr>
            <a:spLocks noGrp="1" noChangeArrowheads="1"/>
          </p:cNvSpPr>
          <p:nvPr>
            <p:ph type="body" idx="1"/>
          </p:nvPr>
        </p:nvSpPr>
        <p:spPr/>
        <p:txBody>
          <a:bodyPr/>
          <a:lstStyle/>
          <a:p>
            <a:endParaRPr lang="en-US" altLang="en-US"/>
          </a:p>
        </p:txBody>
      </p:sp>
      <p:pic>
        <p:nvPicPr>
          <p:cNvPr id="186372" name="Picture 4">
            <a:extLst>
              <a:ext uri="{FF2B5EF4-FFF2-40B4-BE49-F238E27FC236}">
                <a16:creationId xmlns:a16="http://schemas.microsoft.com/office/drawing/2014/main" id="{CD9B84E6-8FEE-EE43-986E-E674BA372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5315"/>
            <a:ext cx="10714038" cy="686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80254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dissolve">
                                      <p:cBhvr>
                                        <p:cTn id="7" dur="20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746" name="Rectangle 2">
            <a:extLst>
              <a:ext uri="{FF2B5EF4-FFF2-40B4-BE49-F238E27FC236}">
                <a16:creationId xmlns:a16="http://schemas.microsoft.com/office/drawing/2014/main" id="{DE50878F-5788-7B41-8E47-E8498ECBF278}"/>
              </a:ext>
            </a:extLst>
          </p:cNvPr>
          <p:cNvSpPr>
            <a:spLocks noGrp="1" noChangeArrowheads="1"/>
          </p:cNvSpPr>
          <p:nvPr>
            <p:ph type="title"/>
          </p:nvPr>
        </p:nvSpPr>
        <p:spPr>
          <a:xfrm>
            <a:off x="804672" y="1412489"/>
            <a:ext cx="2871095" cy="2156621"/>
          </a:xfrm>
        </p:spPr>
        <p:txBody>
          <a:bodyPr anchor="t">
            <a:normAutofit/>
          </a:bodyPr>
          <a:lstStyle/>
          <a:p>
            <a:r>
              <a:rPr lang="en-AU" altLang="en-US" sz="3600">
                <a:solidFill>
                  <a:srgbClr val="FFFFFF"/>
                </a:solidFill>
              </a:rPr>
              <a:t>What SRMBOK includes</a:t>
            </a:r>
          </a:p>
        </p:txBody>
      </p:sp>
      <p:sp>
        <p:nvSpPr>
          <p:cNvPr id="159747" name="Rectangle 3">
            <a:extLst>
              <a:ext uri="{FF2B5EF4-FFF2-40B4-BE49-F238E27FC236}">
                <a16:creationId xmlns:a16="http://schemas.microsoft.com/office/drawing/2014/main" id="{0A7EF28D-7AE3-4848-854D-195A9D31564A}"/>
              </a:ext>
            </a:extLst>
          </p:cNvPr>
          <p:cNvSpPr>
            <a:spLocks noGrp="1" noChangeArrowheads="1"/>
          </p:cNvSpPr>
          <p:nvPr>
            <p:ph type="body" sz="half" idx="1"/>
          </p:nvPr>
        </p:nvSpPr>
        <p:spPr>
          <a:xfrm>
            <a:off x="5198993" y="1412489"/>
            <a:ext cx="2926080" cy="4363844"/>
          </a:xfrm>
        </p:spPr>
        <p:txBody>
          <a:bodyPr>
            <a:normAutofit/>
          </a:bodyPr>
          <a:lstStyle/>
          <a:p>
            <a:r>
              <a:rPr lang="en-US" altLang="en-US" sz="2000"/>
              <a:t>Introduction and Overview</a:t>
            </a:r>
          </a:p>
          <a:p>
            <a:r>
              <a:rPr lang="en-US" altLang="en-US" sz="2000"/>
              <a:t>SRM Context</a:t>
            </a:r>
          </a:p>
          <a:p>
            <a:r>
              <a:rPr lang="en-US" altLang="en-US" sz="2000"/>
              <a:t>Security Governance</a:t>
            </a:r>
          </a:p>
          <a:p>
            <a:r>
              <a:rPr lang="en-US" altLang="en-US" sz="2000"/>
              <a:t>SRMBOK Framework</a:t>
            </a:r>
          </a:p>
          <a:p>
            <a:r>
              <a:rPr lang="en-US" altLang="en-US" sz="2000"/>
              <a:t>Practice Areas</a:t>
            </a:r>
          </a:p>
          <a:p>
            <a:r>
              <a:rPr lang="en-US" altLang="en-US" sz="2000"/>
              <a:t>Strategic Knowledge Areas</a:t>
            </a:r>
          </a:p>
          <a:p>
            <a:endParaRPr lang="en-US" altLang="en-US" sz="2000"/>
          </a:p>
        </p:txBody>
      </p:sp>
      <p:sp>
        <p:nvSpPr>
          <p:cNvPr id="159748" name="Rectangle 4">
            <a:extLst>
              <a:ext uri="{FF2B5EF4-FFF2-40B4-BE49-F238E27FC236}">
                <a16:creationId xmlns:a16="http://schemas.microsoft.com/office/drawing/2014/main" id="{FB7129D4-FA04-F240-ACEC-513FA47DE835}"/>
              </a:ext>
            </a:extLst>
          </p:cNvPr>
          <p:cNvSpPr>
            <a:spLocks noGrp="1" noChangeArrowheads="1"/>
          </p:cNvSpPr>
          <p:nvPr>
            <p:ph type="body" sz="half" idx="2"/>
          </p:nvPr>
        </p:nvSpPr>
        <p:spPr>
          <a:xfrm>
            <a:off x="8451604" y="1412489"/>
            <a:ext cx="2926080" cy="4363844"/>
          </a:xfrm>
        </p:spPr>
        <p:txBody>
          <a:bodyPr>
            <a:normAutofit/>
          </a:bodyPr>
          <a:lstStyle/>
          <a:p>
            <a:r>
              <a:rPr lang="en-US" altLang="en-US" sz="2000" dirty="0"/>
              <a:t>Operational Competency Areas</a:t>
            </a:r>
          </a:p>
          <a:p>
            <a:r>
              <a:rPr lang="en-US" altLang="en-US" sz="2000" dirty="0"/>
              <a:t>Activity Areas</a:t>
            </a:r>
          </a:p>
          <a:p>
            <a:r>
              <a:rPr lang="en-US" altLang="en-US" sz="2000" dirty="0"/>
              <a:t>SRM Enablers</a:t>
            </a:r>
          </a:p>
          <a:p>
            <a:r>
              <a:rPr lang="en-US" altLang="en-US" sz="2000" dirty="0"/>
              <a:t>Asset Areas</a:t>
            </a:r>
          </a:p>
          <a:p>
            <a:r>
              <a:rPr lang="en-US" altLang="en-US" sz="2000" dirty="0"/>
              <a:t>SRM Integration</a:t>
            </a:r>
          </a:p>
          <a:p>
            <a:r>
              <a:rPr lang="en-US" altLang="en-US" sz="2000" dirty="0"/>
              <a:t>SRM Lexicon</a:t>
            </a:r>
          </a:p>
          <a:p>
            <a:r>
              <a:rPr lang="en-US" altLang="en-US" sz="2000" dirty="0"/>
              <a:t>Sample Templates</a:t>
            </a:r>
          </a:p>
          <a:p>
            <a:r>
              <a:rPr lang="en-US" altLang="en-US" sz="2000" dirty="0"/>
              <a:t>Bibliography</a:t>
            </a:r>
          </a:p>
          <a:p>
            <a:endParaRPr lang="en-US" altLang="en-US" sz="2000" dirty="0"/>
          </a:p>
        </p:txBody>
      </p:sp>
    </p:spTree>
    <p:extLst>
      <p:ext uri="{BB962C8B-B14F-4D97-AF65-F5344CB8AC3E}">
        <p14:creationId xmlns:p14="http://schemas.microsoft.com/office/powerpoint/2010/main" val="236183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746" name="Rectangle 2">
            <a:extLst>
              <a:ext uri="{FF2B5EF4-FFF2-40B4-BE49-F238E27FC236}">
                <a16:creationId xmlns:a16="http://schemas.microsoft.com/office/drawing/2014/main" id="{DE50878F-5788-7B41-8E47-E8498ECBF278}"/>
              </a:ext>
            </a:extLst>
          </p:cNvPr>
          <p:cNvSpPr>
            <a:spLocks noGrp="1" noChangeArrowheads="1"/>
          </p:cNvSpPr>
          <p:nvPr>
            <p:ph type="title"/>
          </p:nvPr>
        </p:nvSpPr>
        <p:spPr>
          <a:xfrm>
            <a:off x="804672" y="1412489"/>
            <a:ext cx="2871095" cy="2156621"/>
          </a:xfrm>
        </p:spPr>
        <p:txBody>
          <a:bodyPr anchor="t">
            <a:normAutofit/>
          </a:bodyPr>
          <a:lstStyle/>
          <a:p>
            <a:r>
              <a:rPr lang="en-AU" altLang="en-US" sz="3600" dirty="0">
                <a:solidFill>
                  <a:srgbClr val="FFFFFF"/>
                </a:solidFill>
              </a:rPr>
              <a:t>Audience for SRMBOK</a:t>
            </a:r>
          </a:p>
        </p:txBody>
      </p:sp>
      <p:sp>
        <p:nvSpPr>
          <p:cNvPr id="159747" name="Rectangle 3">
            <a:extLst>
              <a:ext uri="{FF2B5EF4-FFF2-40B4-BE49-F238E27FC236}">
                <a16:creationId xmlns:a16="http://schemas.microsoft.com/office/drawing/2014/main" id="{0A7EF28D-7AE3-4848-854D-195A9D31564A}"/>
              </a:ext>
            </a:extLst>
          </p:cNvPr>
          <p:cNvSpPr>
            <a:spLocks noGrp="1" noChangeArrowheads="1"/>
          </p:cNvSpPr>
          <p:nvPr>
            <p:ph type="body" sz="half" idx="1"/>
          </p:nvPr>
        </p:nvSpPr>
        <p:spPr>
          <a:xfrm>
            <a:off x="5198993" y="1412489"/>
            <a:ext cx="2926080" cy="4363844"/>
          </a:xfrm>
        </p:spPr>
        <p:txBody>
          <a:bodyPr>
            <a:normAutofit/>
          </a:bodyPr>
          <a:lstStyle/>
          <a:p>
            <a:r>
              <a:rPr lang="en-US" altLang="en-US" sz="2000" dirty="0"/>
              <a:t>Security Advisers</a:t>
            </a:r>
          </a:p>
          <a:p>
            <a:r>
              <a:rPr lang="en-US" altLang="en-US" sz="2000" dirty="0"/>
              <a:t>Security Managers</a:t>
            </a:r>
          </a:p>
          <a:p>
            <a:r>
              <a:rPr lang="en-US" altLang="en-US" sz="2000" dirty="0"/>
              <a:t>Line Managers</a:t>
            </a:r>
          </a:p>
          <a:p>
            <a:r>
              <a:rPr lang="en-US" altLang="en-US" sz="2000" dirty="0"/>
              <a:t>Students </a:t>
            </a:r>
          </a:p>
          <a:p>
            <a:r>
              <a:rPr lang="en-US" altLang="en-US" sz="2000" dirty="0"/>
              <a:t>Consultants</a:t>
            </a:r>
          </a:p>
          <a:p>
            <a:r>
              <a:rPr lang="en-US" altLang="en-US" sz="2000" dirty="0"/>
              <a:t>Security professionals</a:t>
            </a:r>
          </a:p>
        </p:txBody>
      </p:sp>
      <p:sp>
        <p:nvSpPr>
          <p:cNvPr id="159748" name="Rectangle 4">
            <a:extLst>
              <a:ext uri="{FF2B5EF4-FFF2-40B4-BE49-F238E27FC236}">
                <a16:creationId xmlns:a16="http://schemas.microsoft.com/office/drawing/2014/main" id="{FB7129D4-FA04-F240-ACEC-513FA47DE835}"/>
              </a:ext>
            </a:extLst>
          </p:cNvPr>
          <p:cNvSpPr>
            <a:spLocks noGrp="1" noChangeArrowheads="1"/>
          </p:cNvSpPr>
          <p:nvPr>
            <p:ph type="body" sz="half" idx="2"/>
          </p:nvPr>
        </p:nvSpPr>
        <p:spPr>
          <a:xfrm>
            <a:off x="8451604" y="1412489"/>
            <a:ext cx="2926080" cy="4363844"/>
          </a:xfrm>
        </p:spPr>
        <p:txBody>
          <a:bodyPr>
            <a:normAutofit/>
          </a:bodyPr>
          <a:lstStyle/>
          <a:p>
            <a:r>
              <a:rPr lang="en-US" altLang="en-US" sz="2000" dirty="0"/>
              <a:t>Directors</a:t>
            </a:r>
          </a:p>
          <a:p>
            <a:r>
              <a:rPr lang="en-US" altLang="en-US" sz="2000" dirty="0"/>
              <a:t>Senior Managers</a:t>
            </a:r>
          </a:p>
          <a:p>
            <a:r>
              <a:rPr lang="en-US" altLang="en-US" sz="2000" dirty="0"/>
              <a:t>Chief Executive Officers</a:t>
            </a:r>
          </a:p>
          <a:p>
            <a:r>
              <a:rPr lang="en-US" altLang="en-US" sz="2000" dirty="0"/>
              <a:t>Chief Security Officers</a:t>
            </a:r>
          </a:p>
          <a:p>
            <a:endParaRPr lang="en-US" altLang="en-US" sz="2000" dirty="0"/>
          </a:p>
        </p:txBody>
      </p:sp>
    </p:spTree>
    <p:extLst>
      <p:ext uri="{BB962C8B-B14F-4D97-AF65-F5344CB8AC3E}">
        <p14:creationId xmlns:p14="http://schemas.microsoft.com/office/powerpoint/2010/main" val="253610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AF5EE88D-3D20-1E44-9BFA-591F9EB51463}"/>
              </a:ext>
            </a:extLst>
          </p:cNvPr>
          <p:cNvSpPr>
            <a:spLocks noGrp="1" noChangeArrowheads="1"/>
          </p:cNvSpPr>
          <p:nvPr>
            <p:ph type="title"/>
          </p:nvPr>
        </p:nvSpPr>
        <p:spPr/>
        <p:txBody>
          <a:bodyPr/>
          <a:lstStyle/>
          <a:p>
            <a:r>
              <a:rPr lang="en-US" altLang="en-US" dirty="0"/>
              <a:t>Terminology</a:t>
            </a:r>
          </a:p>
        </p:txBody>
      </p:sp>
      <p:sp>
        <p:nvSpPr>
          <p:cNvPr id="307203" name="Rectangle 3">
            <a:extLst>
              <a:ext uri="{FF2B5EF4-FFF2-40B4-BE49-F238E27FC236}">
                <a16:creationId xmlns:a16="http://schemas.microsoft.com/office/drawing/2014/main" id="{7A6C008D-1552-D543-9DCF-3984714A1C1B}"/>
              </a:ext>
            </a:extLst>
          </p:cNvPr>
          <p:cNvSpPr>
            <a:spLocks noGrp="1" noChangeArrowheads="1"/>
          </p:cNvSpPr>
          <p:nvPr>
            <p:ph idx="1"/>
          </p:nvPr>
        </p:nvSpPr>
        <p:spPr/>
        <p:txBody>
          <a:bodyPr>
            <a:normAutofit/>
          </a:bodyPr>
          <a:lstStyle/>
          <a:p>
            <a:r>
              <a:rPr lang="en-US" altLang="en-US"/>
              <a:t>Risk</a:t>
            </a:r>
          </a:p>
          <a:p>
            <a:r>
              <a:rPr lang="en-US" altLang="en-US"/>
              <a:t>Threat </a:t>
            </a:r>
          </a:p>
          <a:p>
            <a:r>
              <a:rPr lang="en-US" altLang="en-US"/>
              <a:t>Hazard</a:t>
            </a:r>
          </a:p>
          <a:p>
            <a:r>
              <a:rPr lang="en-US" altLang="en-US"/>
              <a:t>Source</a:t>
            </a:r>
          </a:p>
          <a:p>
            <a:r>
              <a:rPr lang="en-US" altLang="en-US"/>
              <a:t>AAAARGH!</a:t>
            </a:r>
          </a:p>
        </p:txBody>
      </p:sp>
    </p:spTree>
    <p:extLst>
      <p:ext uri="{BB962C8B-B14F-4D97-AF65-F5344CB8AC3E}">
        <p14:creationId xmlns:p14="http://schemas.microsoft.com/office/powerpoint/2010/main" val="4191679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dissolve">
                                      <p:cBhvr>
                                        <p:cTn id="7" dur="3000"/>
                                        <p:tgtEl>
                                          <p:spTgt spid="3072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203">
                                            <p:txEl>
                                              <p:pRg st="1" end="1"/>
                                            </p:txEl>
                                          </p:spTgt>
                                        </p:tgtEl>
                                        <p:attrNameLst>
                                          <p:attrName>style.visibility</p:attrName>
                                        </p:attrNameLst>
                                      </p:cBhvr>
                                      <p:to>
                                        <p:strVal val="visible"/>
                                      </p:to>
                                    </p:set>
                                    <p:animEffect transition="in" filter="dissolve">
                                      <p:cBhvr>
                                        <p:cTn id="10" dur="3000"/>
                                        <p:tgtEl>
                                          <p:spTgt spid="3072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7203">
                                            <p:txEl>
                                              <p:pRg st="2" end="2"/>
                                            </p:txEl>
                                          </p:spTgt>
                                        </p:tgtEl>
                                        <p:attrNameLst>
                                          <p:attrName>style.visibility</p:attrName>
                                        </p:attrNameLst>
                                      </p:cBhvr>
                                      <p:to>
                                        <p:strVal val="visible"/>
                                      </p:to>
                                    </p:set>
                                    <p:animEffect transition="in" filter="dissolve">
                                      <p:cBhvr>
                                        <p:cTn id="13" dur="3000"/>
                                        <p:tgtEl>
                                          <p:spTgt spid="30720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7203">
                                            <p:txEl>
                                              <p:pRg st="3" end="3"/>
                                            </p:txEl>
                                          </p:spTgt>
                                        </p:tgtEl>
                                        <p:attrNameLst>
                                          <p:attrName>style.visibility</p:attrName>
                                        </p:attrNameLst>
                                      </p:cBhvr>
                                      <p:to>
                                        <p:strVal val="visible"/>
                                      </p:to>
                                    </p:set>
                                    <p:animEffect transition="in" filter="dissolve">
                                      <p:cBhvr>
                                        <p:cTn id="16" dur="3000"/>
                                        <p:tgtEl>
                                          <p:spTgt spid="3072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07203">
                                            <p:txEl>
                                              <p:pRg st="4" end="4"/>
                                            </p:txEl>
                                          </p:spTgt>
                                        </p:tgtEl>
                                        <p:attrNameLst>
                                          <p:attrName>style.visibility</p:attrName>
                                        </p:attrNameLst>
                                      </p:cBhvr>
                                      <p:to>
                                        <p:strVal val="visible"/>
                                      </p:to>
                                    </p:set>
                                    <p:animEffect transition="in" filter="dissolve">
                                      <p:cBhvr>
                                        <p:cTn id="21" dur="3000"/>
                                        <p:tgtEl>
                                          <p:spTgt spid="307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7353C9-3C5B-48D8-9FD2-7C3529C17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35ECD1-C49B-42EF-B501-46FBD6863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0"/>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computer&#10;&#10;Description automatically generated">
            <a:extLst>
              <a:ext uri="{FF2B5EF4-FFF2-40B4-BE49-F238E27FC236}">
                <a16:creationId xmlns:a16="http://schemas.microsoft.com/office/drawing/2014/main" id="{1DDC143F-A36D-BC40-88C4-72BCA4A6A47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 t="4524" r="-3" b="10280"/>
          <a:stretch/>
        </p:blipFill>
        <p:spPr>
          <a:xfrm>
            <a:off x="-1" y="-362139"/>
            <a:ext cx="12188953" cy="7346887"/>
          </a:xfrm>
          <a:prstGeom prst="rect">
            <a:avLst/>
          </a:prstGeom>
        </p:spPr>
      </p:pic>
    </p:spTree>
    <p:extLst>
      <p:ext uri="{BB962C8B-B14F-4D97-AF65-F5344CB8AC3E}">
        <p14:creationId xmlns:p14="http://schemas.microsoft.com/office/powerpoint/2010/main" val="82082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363E664D-B577-EF47-B8C8-327EDFD9477B}"/>
              </a:ext>
            </a:extLst>
          </p:cNvPr>
          <p:cNvSpPr>
            <a:spLocks noChangeArrowheads="1"/>
          </p:cNvSpPr>
          <p:nvPr/>
        </p:nvSpPr>
        <p:spPr bwMode="auto">
          <a:xfrm>
            <a:off x="8035925" y="2771775"/>
            <a:ext cx="2546350" cy="2286000"/>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t>Security-In-Depth</a:t>
            </a:r>
            <a:endParaRPr lang="en-US" altLang="en-US" sz="1400"/>
          </a:p>
        </p:txBody>
      </p:sp>
      <p:pic>
        <p:nvPicPr>
          <p:cNvPr id="183299" name="Picture 3">
            <a:extLst>
              <a:ext uri="{FF2B5EF4-FFF2-40B4-BE49-F238E27FC236}">
                <a16:creationId xmlns:a16="http://schemas.microsoft.com/office/drawing/2014/main" id="{44F99F84-9EB9-F940-88FC-101C92B0D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688" y="3028951"/>
            <a:ext cx="1771650" cy="179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83300" name="Rectangle 4">
            <a:extLst>
              <a:ext uri="{FF2B5EF4-FFF2-40B4-BE49-F238E27FC236}">
                <a16:creationId xmlns:a16="http://schemas.microsoft.com/office/drawing/2014/main" id="{34DC229C-4727-9743-9138-5BC5486D6431}"/>
              </a:ext>
            </a:extLst>
          </p:cNvPr>
          <p:cNvSpPr>
            <a:spLocks noChangeArrowheads="1"/>
          </p:cNvSpPr>
          <p:nvPr/>
        </p:nvSpPr>
        <p:spPr bwMode="auto">
          <a:xfrm>
            <a:off x="1416051" y="5432425"/>
            <a:ext cx="9166225" cy="1028700"/>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spcBef>
                <a:spcPct val="0"/>
              </a:spcBef>
              <a:spcAft>
                <a:spcPct val="0"/>
              </a:spcAft>
              <a:buSzTx/>
              <a:buFontTx/>
              <a:buNone/>
            </a:pPr>
            <a:r>
              <a:rPr lang="en-AU" altLang="en-US" sz="1400">
                <a:solidFill>
                  <a:srgbClr val="FF0000"/>
                </a:solidFill>
              </a:rPr>
              <a:t>Enablers</a:t>
            </a:r>
            <a:endParaRPr lang="en-US" altLang="en-US" sz="1400">
              <a:solidFill>
                <a:srgbClr val="FF0000"/>
              </a:solidFill>
            </a:endParaRPr>
          </a:p>
        </p:txBody>
      </p:sp>
      <p:grpSp>
        <p:nvGrpSpPr>
          <p:cNvPr id="183301" name="Group 5">
            <a:extLst>
              <a:ext uri="{FF2B5EF4-FFF2-40B4-BE49-F238E27FC236}">
                <a16:creationId xmlns:a16="http://schemas.microsoft.com/office/drawing/2014/main" id="{AA16C8B6-1374-7546-9381-FBC7588FF126}"/>
              </a:ext>
            </a:extLst>
          </p:cNvPr>
          <p:cNvGrpSpPr>
            <a:grpSpLocks/>
          </p:cNvGrpSpPr>
          <p:nvPr/>
        </p:nvGrpSpPr>
        <p:grpSpPr bwMode="auto">
          <a:xfrm>
            <a:off x="2387601" y="5572126"/>
            <a:ext cx="8023225" cy="860425"/>
            <a:chOff x="1338" y="3292"/>
            <a:chExt cx="4173" cy="682"/>
          </a:xfrm>
        </p:grpSpPr>
        <p:sp>
          <p:nvSpPr>
            <p:cNvPr id="183302" name="Rectangle 6">
              <a:extLst>
                <a:ext uri="{FF2B5EF4-FFF2-40B4-BE49-F238E27FC236}">
                  <a16:creationId xmlns:a16="http://schemas.microsoft.com/office/drawing/2014/main" id="{93B45016-5E01-6543-9616-199225FE01DC}"/>
                </a:ext>
              </a:extLst>
            </p:cNvPr>
            <p:cNvSpPr>
              <a:spLocks noChangeArrowheads="1"/>
            </p:cNvSpPr>
            <p:nvPr/>
          </p:nvSpPr>
          <p:spPr bwMode="auto">
            <a:xfrm>
              <a:off x="1338" y="3292"/>
              <a:ext cx="4173" cy="138"/>
            </a:xfrm>
            <a:prstGeom prst="rect">
              <a:avLst/>
            </a:prstGeom>
            <a:solidFill>
              <a:srgbClr val="66FF66">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Regulation and Policy</a:t>
              </a:r>
              <a:endParaRPr lang="en-US" altLang="en-US" sz="1400" i="1"/>
            </a:p>
          </p:txBody>
        </p:sp>
        <p:sp>
          <p:nvSpPr>
            <p:cNvPr id="183303" name="Rectangle 7">
              <a:extLst>
                <a:ext uri="{FF2B5EF4-FFF2-40B4-BE49-F238E27FC236}">
                  <a16:creationId xmlns:a16="http://schemas.microsoft.com/office/drawing/2014/main" id="{28308579-A667-B24E-B8D1-B847838237E7}"/>
                </a:ext>
              </a:extLst>
            </p:cNvPr>
            <p:cNvSpPr>
              <a:spLocks noChangeArrowheads="1"/>
            </p:cNvSpPr>
            <p:nvPr/>
          </p:nvSpPr>
          <p:spPr bwMode="auto">
            <a:xfrm>
              <a:off x="1338" y="3428"/>
              <a:ext cx="4173" cy="138"/>
            </a:xfrm>
            <a:prstGeom prst="rect">
              <a:avLst/>
            </a:prstGeom>
            <a:solidFill>
              <a:srgbClr val="CCECFF">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Training and Education</a:t>
              </a:r>
              <a:endParaRPr lang="en-US" altLang="en-US" sz="1400" i="1"/>
            </a:p>
          </p:txBody>
        </p:sp>
        <p:sp>
          <p:nvSpPr>
            <p:cNvPr id="183304" name="Rectangle 8">
              <a:extLst>
                <a:ext uri="{FF2B5EF4-FFF2-40B4-BE49-F238E27FC236}">
                  <a16:creationId xmlns:a16="http://schemas.microsoft.com/office/drawing/2014/main" id="{D804664B-B8D5-EF42-9563-2462F1363FF2}"/>
                </a:ext>
              </a:extLst>
            </p:cNvPr>
            <p:cNvSpPr>
              <a:spLocks noChangeArrowheads="1"/>
            </p:cNvSpPr>
            <p:nvPr/>
          </p:nvSpPr>
          <p:spPr bwMode="auto">
            <a:xfrm>
              <a:off x="1338" y="3559"/>
              <a:ext cx="4173" cy="138"/>
            </a:xfrm>
            <a:prstGeom prst="rect">
              <a:avLst/>
            </a:prstGeom>
            <a:solidFill>
              <a:srgbClr val="FF9999">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Operations and Application</a:t>
              </a:r>
              <a:endParaRPr lang="en-US" altLang="en-US" sz="1400" i="1"/>
            </a:p>
          </p:txBody>
        </p:sp>
        <p:sp>
          <p:nvSpPr>
            <p:cNvPr id="183305" name="Rectangle 9">
              <a:extLst>
                <a:ext uri="{FF2B5EF4-FFF2-40B4-BE49-F238E27FC236}">
                  <a16:creationId xmlns:a16="http://schemas.microsoft.com/office/drawing/2014/main" id="{72512F42-30AE-EB4F-ADE0-33FCCE0D5D89}"/>
                </a:ext>
              </a:extLst>
            </p:cNvPr>
            <p:cNvSpPr>
              <a:spLocks noChangeArrowheads="1"/>
            </p:cNvSpPr>
            <p:nvPr/>
          </p:nvSpPr>
          <p:spPr bwMode="auto">
            <a:xfrm>
              <a:off x="1338" y="3695"/>
              <a:ext cx="4173" cy="138"/>
            </a:xfrm>
            <a:prstGeom prst="rect">
              <a:avLst/>
            </a:prstGeom>
            <a:solidFill>
              <a:srgbClr val="0033CC">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Governance and Oversight</a:t>
              </a:r>
              <a:endParaRPr lang="en-US" altLang="en-US" sz="1400" i="1"/>
            </a:p>
          </p:txBody>
        </p:sp>
        <p:sp>
          <p:nvSpPr>
            <p:cNvPr id="183306" name="Rectangle 10">
              <a:extLst>
                <a:ext uri="{FF2B5EF4-FFF2-40B4-BE49-F238E27FC236}">
                  <a16:creationId xmlns:a16="http://schemas.microsoft.com/office/drawing/2014/main" id="{2770EC34-5A51-9F48-8299-9F2A8B613541}"/>
                </a:ext>
              </a:extLst>
            </p:cNvPr>
            <p:cNvSpPr>
              <a:spLocks noChangeArrowheads="1"/>
            </p:cNvSpPr>
            <p:nvPr/>
          </p:nvSpPr>
          <p:spPr bwMode="auto">
            <a:xfrm>
              <a:off x="1338" y="3836"/>
              <a:ext cx="4173" cy="138"/>
            </a:xfrm>
            <a:prstGeom prst="rect">
              <a:avLst/>
            </a:prstGeom>
            <a:solidFill>
              <a:srgbClr val="0033CC">
                <a:alpha val="5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Sustainability and Resilience</a:t>
              </a:r>
              <a:endParaRPr lang="en-US" altLang="en-US" sz="1400" i="1"/>
            </a:p>
          </p:txBody>
        </p:sp>
      </p:grpSp>
      <p:sp>
        <p:nvSpPr>
          <p:cNvPr id="183307" name="Rectangle 11">
            <a:extLst>
              <a:ext uri="{FF2B5EF4-FFF2-40B4-BE49-F238E27FC236}">
                <a16:creationId xmlns:a16="http://schemas.microsoft.com/office/drawing/2014/main" id="{AFA6BE92-D828-CA41-92DA-8345352ECF6D}"/>
              </a:ext>
            </a:extLst>
          </p:cNvPr>
          <p:cNvSpPr>
            <a:spLocks noChangeArrowheads="1"/>
          </p:cNvSpPr>
          <p:nvPr/>
        </p:nvSpPr>
        <p:spPr bwMode="auto">
          <a:xfrm>
            <a:off x="3960814" y="2771775"/>
            <a:ext cx="3717925" cy="2287588"/>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solidFill>
                  <a:srgbClr val="0033CC"/>
                </a:solidFill>
              </a:rPr>
              <a:t>Strategic Knowledge Areas</a:t>
            </a:r>
            <a:endParaRPr lang="en-US" altLang="en-US" sz="1400">
              <a:solidFill>
                <a:srgbClr val="0033CC"/>
              </a:solidFill>
            </a:endParaRPr>
          </a:p>
        </p:txBody>
      </p:sp>
      <p:sp>
        <p:nvSpPr>
          <p:cNvPr id="183308" name="Rectangle 12">
            <a:extLst>
              <a:ext uri="{FF2B5EF4-FFF2-40B4-BE49-F238E27FC236}">
                <a16:creationId xmlns:a16="http://schemas.microsoft.com/office/drawing/2014/main" id="{0CF0D845-3301-2148-B085-D7C573058B1D}"/>
              </a:ext>
            </a:extLst>
          </p:cNvPr>
          <p:cNvSpPr>
            <a:spLocks noChangeArrowheads="1"/>
          </p:cNvSpPr>
          <p:nvPr/>
        </p:nvSpPr>
        <p:spPr bwMode="auto">
          <a:xfrm>
            <a:off x="1460501" y="1341438"/>
            <a:ext cx="9121775" cy="912812"/>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spcBef>
                <a:spcPct val="0"/>
              </a:spcBef>
              <a:spcAft>
                <a:spcPct val="0"/>
              </a:spcAft>
              <a:buSzTx/>
              <a:buFontTx/>
              <a:buNone/>
            </a:pPr>
            <a:r>
              <a:rPr lang="en-AU" altLang="en-US" sz="1400">
                <a:solidFill>
                  <a:srgbClr val="FF9900"/>
                </a:solidFill>
              </a:rPr>
              <a:t>Activity</a:t>
            </a:r>
            <a:br>
              <a:rPr lang="en-AU" altLang="en-US" sz="1400">
                <a:solidFill>
                  <a:srgbClr val="FF9900"/>
                </a:solidFill>
              </a:rPr>
            </a:br>
            <a:r>
              <a:rPr lang="en-AU" altLang="en-US" sz="1400">
                <a:solidFill>
                  <a:srgbClr val="FF9900"/>
                </a:solidFill>
              </a:rPr>
              <a:t>Areas</a:t>
            </a:r>
            <a:endParaRPr lang="en-US" altLang="en-US" sz="1400">
              <a:solidFill>
                <a:srgbClr val="FF9900"/>
              </a:solidFill>
            </a:endParaRPr>
          </a:p>
        </p:txBody>
      </p:sp>
      <p:sp>
        <p:nvSpPr>
          <p:cNvPr id="183309" name="Text Box 13">
            <a:extLst>
              <a:ext uri="{FF2B5EF4-FFF2-40B4-BE49-F238E27FC236}">
                <a16:creationId xmlns:a16="http://schemas.microsoft.com/office/drawing/2014/main" id="{2335CBB0-88B4-464F-A009-9D65888F7E37}"/>
              </a:ext>
            </a:extLst>
          </p:cNvPr>
          <p:cNvSpPr txBox="1">
            <a:spLocks noChangeArrowheads="1"/>
          </p:cNvSpPr>
          <p:nvPr/>
        </p:nvSpPr>
        <p:spPr bwMode="auto">
          <a:xfrm>
            <a:off x="4487609" y="4760914"/>
            <a:ext cx="2672270" cy="30777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wrap="none">
            <a:spAutoFit/>
          </a:bodyPr>
          <a:lstStyle/>
          <a:p>
            <a:pPr algn="ctr">
              <a:spcBef>
                <a:spcPct val="0"/>
              </a:spcBef>
              <a:spcAft>
                <a:spcPct val="0"/>
              </a:spcAft>
              <a:buSzTx/>
              <a:buFontTx/>
              <a:buNone/>
            </a:pPr>
            <a:r>
              <a:rPr lang="en-AU" altLang="en-US" sz="1400">
                <a:solidFill>
                  <a:srgbClr val="006600"/>
                </a:solidFill>
                <a:cs typeface="Arial" panose="020B0604020202020204" pitchFamily="34" charset="0"/>
              </a:rPr>
              <a:t>Operational Competency Areas</a:t>
            </a:r>
            <a:endParaRPr lang="en-US" altLang="en-US" sz="1400">
              <a:solidFill>
                <a:srgbClr val="006600"/>
              </a:solidFill>
              <a:cs typeface="Arial" panose="020B0604020202020204" pitchFamily="34" charset="0"/>
            </a:endParaRPr>
          </a:p>
        </p:txBody>
      </p:sp>
      <p:sp>
        <p:nvSpPr>
          <p:cNvPr id="183310" name="AutoShape 14">
            <a:extLst>
              <a:ext uri="{FF2B5EF4-FFF2-40B4-BE49-F238E27FC236}">
                <a16:creationId xmlns:a16="http://schemas.microsoft.com/office/drawing/2014/main" id="{78516196-38AE-DC47-9658-E655E23BDEB9}"/>
              </a:ext>
            </a:extLst>
          </p:cNvPr>
          <p:cNvSpPr>
            <a:spLocks noChangeArrowheads="1"/>
          </p:cNvSpPr>
          <p:nvPr/>
        </p:nvSpPr>
        <p:spPr bwMode="auto">
          <a:xfrm rot="18604995">
            <a:off x="4092568" y="4243309"/>
            <a:ext cx="840095" cy="371475"/>
          </a:xfrm>
          <a:prstGeom prst="rightArrow">
            <a:avLst>
              <a:gd name="adj1" fmla="val 75213"/>
              <a:gd name="adj2" fmla="val 48209"/>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Integration</a:t>
            </a:r>
            <a:endParaRPr lang="en-US" altLang="en-US" sz="1000">
              <a:solidFill>
                <a:srgbClr val="008000"/>
              </a:solidFill>
              <a:cs typeface="Arial" panose="020B0604020202020204" pitchFamily="34" charset="0"/>
            </a:endParaRPr>
          </a:p>
        </p:txBody>
      </p:sp>
      <p:sp>
        <p:nvSpPr>
          <p:cNvPr id="183311" name="AutoShape 15">
            <a:extLst>
              <a:ext uri="{FF2B5EF4-FFF2-40B4-BE49-F238E27FC236}">
                <a16:creationId xmlns:a16="http://schemas.microsoft.com/office/drawing/2014/main" id="{A1D4121E-6205-1B47-9408-4D43BF17AB25}"/>
              </a:ext>
            </a:extLst>
          </p:cNvPr>
          <p:cNvSpPr>
            <a:spLocks noChangeArrowheads="1"/>
          </p:cNvSpPr>
          <p:nvPr/>
        </p:nvSpPr>
        <p:spPr bwMode="auto">
          <a:xfrm rot="18604995">
            <a:off x="4904207" y="4245861"/>
            <a:ext cx="842130"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Design</a:t>
            </a:r>
            <a:endParaRPr lang="en-US" altLang="en-US" sz="1000">
              <a:solidFill>
                <a:srgbClr val="008000"/>
              </a:solidFill>
              <a:cs typeface="Arial" panose="020B0604020202020204" pitchFamily="34" charset="0"/>
            </a:endParaRPr>
          </a:p>
        </p:txBody>
      </p:sp>
      <p:sp>
        <p:nvSpPr>
          <p:cNvPr id="183312" name="AutoShape 16">
            <a:extLst>
              <a:ext uri="{FF2B5EF4-FFF2-40B4-BE49-F238E27FC236}">
                <a16:creationId xmlns:a16="http://schemas.microsoft.com/office/drawing/2014/main" id="{56B052E3-F099-754E-9CB2-211289C270D6}"/>
              </a:ext>
            </a:extLst>
          </p:cNvPr>
          <p:cNvSpPr>
            <a:spLocks noChangeArrowheads="1"/>
          </p:cNvSpPr>
          <p:nvPr/>
        </p:nvSpPr>
        <p:spPr bwMode="auto">
          <a:xfrm rot="18604995">
            <a:off x="5715419" y="4245861"/>
            <a:ext cx="842130"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Application</a:t>
            </a:r>
            <a:endParaRPr lang="en-US" altLang="en-US" sz="1000">
              <a:solidFill>
                <a:srgbClr val="008000"/>
              </a:solidFill>
              <a:cs typeface="Arial" panose="020B0604020202020204" pitchFamily="34" charset="0"/>
            </a:endParaRPr>
          </a:p>
        </p:txBody>
      </p:sp>
      <p:sp>
        <p:nvSpPr>
          <p:cNvPr id="183313" name="AutoShape 17">
            <a:extLst>
              <a:ext uri="{FF2B5EF4-FFF2-40B4-BE49-F238E27FC236}">
                <a16:creationId xmlns:a16="http://schemas.microsoft.com/office/drawing/2014/main" id="{E4437A4B-FF18-A040-9666-B0634D353149}"/>
              </a:ext>
            </a:extLst>
          </p:cNvPr>
          <p:cNvSpPr>
            <a:spLocks noChangeArrowheads="1"/>
          </p:cNvSpPr>
          <p:nvPr/>
        </p:nvSpPr>
        <p:spPr bwMode="auto">
          <a:xfrm rot="18604995">
            <a:off x="6528219" y="4245861"/>
            <a:ext cx="842130"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Assurance</a:t>
            </a:r>
            <a:endParaRPr lang="en-US" altLang="en-US" sz="1000">
              <a:solidFill>
                <a:srgbClr val="008000"/>
              </a:solidFill>
              <a:cs typeface="Arial" panose="020B0604020202020204" pitchFamily="34" charset="0"/>
            </a:endParaRPr>
          </a:p>
        </p:txBody>
      </p:sp>
      <p:sp>
        <p:nvSpPr>
          <p:cNvPr id="183314" name="AutoShape 18">
            <a:extLst>
              <a:ext uri="{FF2B5EF4-FFF2-40B4-BE49-F238E27FC236}">
                <a16:creationId xmlns:a16="http://schemas.microsoft.com/office/drawing/2014/main" id="{EB4BA413-91E6-DF40-8C46-BEC20D277D2D}"/>
              </a:ext>
            </a:extLst>
          </p:cNvPr>
          <p:cNvSpPr>
            <a:spLocks noChangeArrowheads="1"/>
          </p:cNvSpPr>
          <p:nvPr/>
        </p:nvSpPr>
        <p:spPr bwMode="auto">
          <a:xfrm rot="2920942">
            <a:off x="4201227" y="3174877"/>
            <a:ext cx="830613" cy="371475"/>
          </a:xfrm>
          <a:prstGeom prst="rightArrow">
            <a:avLst>
              <a:gd name="adj1" fmla="val 75213"/>
              <a:gd name="adj2" fmla="val 48326"/>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spcAft>
                <a:spcPct val="0"/>
              </a:spcAft>
              <a:buSzTx/>
              <a:buFontTx/>
              <a:buNone/>
            </a:pPr>
            <a:r>
              <a:rPr lang="en-US" altLang="en-US" sz="1000" b="1" dirty="0">
                <a:solidFill>
                  <a:schemeClr val="bg1"/>
                </a:solidFill>
                <a:cs typeface="Arial" panose="020B0604020202020204" pitchFamily="34" charset="0"/>
              </a:rPr>
              <a:t>Exposure</a:t>
            </a:r>
          </a:p>
        </p:txBody>
      </p:sp>
      <p:sp>
        <p:nvSpPr>
          <p:cNvPr id="183315" name="AutoShape 19">
            <a:extLst>
              <a:ext uri="{FF2B5EF4-FFF2-40B4-BE49-F238E27FC236}">
                <a16:creationId xmlns:a16="http://schemas.microsoft.com/office/drawing/2014/main" id="{18546309-A3B2-5A49-B7F6-B39C37241240}"/>
              </a:ext>
            </a:extLst>
          </p:cNvPr>
          <p:cNvSpPr>
            <a:spLocks noChangeArrowheads="1"/>
          </p:cNvSpPr>
          <p:nvPr/>
        </p:nvSpPr>
        <p:spPr bwMode="auto">
          <a:xfrm rot="2920942">
            <a:off x="5013234" y="3167733"/>
            <a:ext cx="830613" cy="373062"/>
          </a:xfrm>
          <a:prstGeom prst="rightArrow">
            <a:avLst>
              <a:gd name="adj1" fmla="val 75213"/>
              <a:gd name="adj2" fmla="val 48121"/>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spcAft>
                <a:spcPct val="0"/>
              </a:spcAft>
              <a:buSzTx/>
              <a:buFontTx/>
              <a:buNone/>
            </a:pPr>
            <a:r>
              <a:rPr lang="en-US" altLang="en-US" sz="1000" b="1">
                <a:solidFill>
                  <a:schemeClr val="bg1"/>
                </a:solidFill>
                <a:cs typeface="Arial" panose="020B0604020202020204" pitchFamily="34" charset="0"/>
              </a:rPr>
              <a:t>Risk</a:t>
            </a:r>
          </a:p>
        </p:txBody>
      </p:sp>
      <p:sp>
        <p:nvSpPr>
          <p:cNvPr id="183316" name="AutoShape 20">
            <a:extLst>
              <a:ext uri="{FF2B5EF4-FFF2-40B4-BE49-F238E27FC236}">
                <a16:creationId xmlns:a16="http://schemas.microsoft.com/office/drawing/2014/main" id="{89042614-8188-0841-93BB-75701C5388E3}"/>
              </a:ext>
            </a:extLst>
          </p:cNvPr>
          <p:cNvSpPr>
            <a:spLocks noChangeArrowheads="1"/>
          </p:cNvSpPr>
          <p:nvPr/>
        </p:nvSpPr>
        <p:spPr bwMode="auto">
          <a:xfrm rot="2920942">
            <a:off x="5823652" y="3168527"/>
            <a:ext cx="830613" cy="371475"/>
          </a:xfrm>
          <a:prstGeom prst="rightArrow">
            <a:avLst>
              <a:gd name="adj1" fmla="val 75213"/>
              <a:gd name="adj2" fmla="val 48326"/>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spcAft>
                <a:spcPct val="0"/>
              </a:spcAft>
              <a:buSzTx/>
              <a:buFontTx/>
              <a:buNone/>
            </a:pPr>
            <a:r>
              <a:rPr lang="en-US" altLang="en-US" sz="1000" b="1">
                <a:solidFill>
                  <a:schemeClr val="bg1"/>
                </a:solidFill>
                <a:cs typeface="Arial" panose="020B0604020202020204" pitchFamily="34" charset="0"/>
              </a:rPr>
              <a:t>Resource</a:t>
            </a:r>
          </a:p>
        </p:txBody>
      </p:sp>
      <p:sp>
        <p:nvSpPr>
          <p:cNvPr id="183317" name="AutoShape 21">
            <a:extLst>
              <a:ext uri="{FF2B5EF4-FFF2-40B4-BE49-F238E27FC236}">
                <a16:creationId xmlns:a16="http://schemas.microsoft.com/office/drawing/2014/main" id="{41246655-A246-6A45-9A67-E4BCF2DC6F86}"/>
              </a:ext>
            </a:extLst>
          </p:cNvPr>
          <p:cNvSpPr>
            <a:spLocks noChangeArrowheads="1"/>
          </p:cNvSpPr>
          <p:nvPr/>
        </p:nvSpPr>
        <p:spPr bwMode="auto">
          <a:xfrm rot="2920942">
            <a:off x="6634865" y="3162177"/>
            <a:ext cx="830613" cy="371475"/>
          </a:xfrm>
          <a:prstGeom prst="rightArrow">
            <a:avLst>
              <a:gd name="adj1" fmla="val 75213"/>
              <a:gd name="adj2" fmla="val 48326"/>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spcAft>
                <a:spcPct val="0"/>
              </a:spcAft>
              <a:buSzTx/>
              <a:buFontTx/>
              <a:buNone/>
            </a:pPr>
            <a:r>
              <a:rPr lang="en-US" altLang="en-US" sz="1000" b="1">
                <a:solidFill>
                  <a:schemeClr val="bg1"/>
                </a:solidFill>
                <a:cs typeface="Arial" panose="020B0604020202020204" pitchFamily="34" charset="0"/>
              </a:rPr>
              <a:t>‘Quality’</a:t>
            </a:r>
          </a:p>
        </p:txBody>
      </p:sp>
      <p:sp>
        <p:nvSpPr>
          <p:cNvPr id="183318" name="AutoShape 22">
            <a:extLst>
              <a:ext uri="{FF2B5EF4-FFF2-40B4-BE49-F238E27FC236}">
                <a16:creationId xmlns:a16="http://schemas.microsoft.com/office/drawing/2014/main" id="{3A98F120-D3A1-254F-9856-B2CC10478724}"/>
              </a:ext>
            </a:extLst>
          </p:cNvPr>
          <p:cNvSpPr>
            <a:spLocks noChangeArrowheads="1"/>
          </p:cNvSpPr>
          <p:nvPr/>
        </p:nvSpPr>
        <p:spPr bwMode="auto">
          <a:xfrm>
            <a:off x="4073525" y="3543301"/>
            <a:ext cx="5176838" cy="646113"/>
          </a:xfrm>
          <a:prstGeom prst="rightArrow">
            <a:avLst>
              <a:gd name="adj1" fmla="val 46472"/>
              <a:gd name="adj2" fmla="val 87134"/>
            </a:avLst>
          </a:prstGeom>
          <a:gradFill rotWithShape="1">
            <a:gsLst>
              <a:gs pos="0">
                <a:schemeClr val="bg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0"/>
              </a:spcBef>
              <a:spcAft>
                <a:spcPct val="0"/>
              </a:spcAft>
              <a:buSzTx/>
              <a:buFontTx/>
              <a:buNone/>
            </a:pPr>
            <a:r>
              <a:rPr lang="en-AU" altLang="en-US" sz="2800" i="1">
                <a:solidFill>
                  <a:srgbClr val="FF3300"/>
                </a:solidFill>
                <a:cs typeface="Arial" panose="020B0604020202020204" pitchFamily="34" charset="0"/>
              </a:rPr>
              <a:t>SRM Integration</a:t>
            </a:r>
            <a:endParaRPr lang="en-US" altLang="en-US" sz="2800" i="1">
              <a:solidFill>
                <a:srgbClr val="FF3300"/>
              </a:solidFill>
              <a:cs typeface="Arial" panose="020B0604020202020204" pitchFamily="34" charset="0"/>
            </a:endParaRPr>
          </a:p>
        </p:txBody>
      </p:sp>
      <p:sp>
        <p:nvSpPr>
          <p:cNvPr id="183319" name="Line 23">
            <a:extLst>
              <a:ext uri="{FF2B5EF4-FFF2-40B4-BE49-F238E27FC236}">
                <a16:creationId xmlns:a16="http://schemas.microsoft.com/office/drawing/2014/main" id="{4A3E4312-A99A-9E49-8F65-D89A4E877D2A}"/>
              </a:ext>
            </a:extLst>
          </p:cNvPr>
          <p:cNvSpPr>
            <a:spLocks noChangeShapeType="1"/>
          </p:cNvSpPr>
          <p:nvPr/>
        </p:nvSpPr>
        <p:spPr bwMode="auto">
          <a:xfrm>
            <a:off x="1758950"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0" name="Line 24">
            <a:extLst>
              <a:ext uri="{FF2B5EF4-FFF2-40B4-BE49-F238E27FC236}">
                <a16:creationId xmlns:a16="http://schemas.microsoft.com/office/drawing/2014/main" id="{4F8F7B40-AF9B-C548-9714-8598DD7C5F63}"/>
              </a:ext>
            </a:extLst>
          </p:cNvPr>
          <p:cNvSpPr>
            <a:spLocks noChangeShapeType="1"/>
          </p:cNvSpPr>
          <p:nvPr/>
        </p:nvSpPr>
        <p:spPr bwMode="auto">
          <a:xfrm>
            <a:off x="315912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1" name="Line 25">
            <a:extLst>
              <a:ext uri="{FF2B5EF4-FFF2-40B4-BE49-F238E27FC236}">
                <a16:creationId xmlns:a16="http://schemas.microsoft.com/office/drawing/2014/main" id="{F20D2494-32C0-8E42-B352-C3F769017709}"/>
              </a:ext>
            </a:extLst>
          </p:cNvPr>
          <p:cNvSpPr>
            <a:spLocks noChangeShapeType="1"/>
          </p:cNvSpPr>
          <p:nvPr/>
        </p:nvSpPr>
        <p:spPr bwMode="auto">
          <a:xfrm>
            <a:off x="456247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2" name="Line 26">
            <a:extLst>
              <a:ext uri="{FF2B5EF4-FFF2-40B4-BE49-F238E27FC236}">
                <a16:creationId xmlns:a16="http://schemas.microsoft.com/office/drawing/2014/main" id="{FBEF47EC-C47A-424F-B6A9-63B8BB04478E}"/>
              </a:ext>
            </a:extLst>
          </p:cNvPr>
          <p:cNvSpPr>
            <a:spLocks noChangeShapeType="1"/>
          </p:cNvSpPr>
          <p:nvPr/>
        </p:nvSpPr>
        <p:spPr bwMode="auto">
          <a:xfrm>
            <a:off x="5962650"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3" name="Line 27">
            <a:extLst>
              <a:ext uri="{FF2B5EF4-FFF2-40B4-BE49-F238E27FC236}">
                <a16:creationId xmlns:a16="http://schemas.microsoft.com/office/drawing/2014/main" id="{7113EC08-C878-0F45-B9F5-3EDA7A180040}"/>
              </a:ext>
            </a:extLst>
          </p:cNvPr>
          <p:cNvSpPr>
            <a:spLocks noChangeShapeType="1"/>
          </p:cNvSpPr>
          <p:nvPr/>
        </p:nvSpPr>
        <p:spPr bwMode="auto">
          <a:xfrm>
            <a:off x="7364413"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4" name="Line 28">
            <a:extLst>
              <a:ext uri="{FF2B5EF4-FFF2-40B4-BE49-F238E27FC236}">
                <a16:creationId xmlns:a16="http://schemas.microsoft.com/office/drawing/2014/main" id="{D8C8EC04-10C1-1047-9109-3024EF179955}"/>
              </a:ext>
            </a:extLst>
          </p:cNvPr>
          <p:cNvSpPr>
            <a:spLocks noChangeShapeType="1"/>
          </p:cNvSpPr>
          <p:nvPr/>
        </p:nvSpPr>
        <p:spPr bwMode="auto">
          <a:xfrm rot="16200000">
            <a:off x="3745707" y="2815432"/>
            <a:ext cx="1588"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5" name="Line 29">
            <a:extLst>
              <a:ext uri="{FF2B5EF4-FFF2-40B4-BE49-F238E27FC236}">
                <a16:creationId xmlns:a16="http://schemas.microsoft.com/office/drawing/2014/main" id="{1921AA18-EF35-834E-A3A5-6FBA4BC5CA89}"/>
              </a:ext>
            </a:extLst>
          </p:cNvPr>
          <p:cNvSpPr>
            <a:spLocks noChangeShapeType="1"/>
          </p:cNvSpPr>
          <p:nvPr/>
        </p:nvSpPr>
        <p:spPr bwMode="auto">
          <a:xfrm>
            <a:off x="315912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6" name="Line 30">
            <a:extLst>
              <a:ext uri="{FF2B5EF4-FFF2-40B4-BE49-F238E27FC236}">
                <a16:creationId xmlns:a16="http://schemas.microsoft.com/office/drawing/2014/main" id="{FAC6C99F-58E5-8C41-A6D4-B91E10FCE23B}"/>
              </a:ext>
            </a:extLst>
          </p:cNvPr>
          <p:cNvSpPr>
            <a:spLocks noChangeShapeType="1"/>
          </p:cNvSpPr>
          <p:nvPr/>
        </p:nvSpPr>
        <p:spPr bwMode="auto">
          <a:xfrm>
            <a:off x="456247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7" name="Line 31">
            <a:extLst>
              <a:ext uri="{FF2B5EF4-FFF2-40B4-BE49-F238E27FC236}">
                <a16:creationId xmlns:a16="http://schemas.microsoft.com/office/drawing/2014/main" id="{C32B822F-E68E-8746-BFF6-36D491A01D56}"/>
              </a:ext>
            </a:extLst>
          </p:cNvPr>
          <p:cNvSpPr>
            <a:spLocks noChangeShapeType="1"/>
          </p:cNvSpPr>
          <p:nvPr/>
        </p:nvSpPr>
        <p:spPr bwMode="auto">
          <a:xfrm>
            <a:off x="5962650"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8" name="Line 32">
            <a:extLst>
              <a:ext uri="{FF2B5EF4-FFF2-40B4-BE49-F238E27FC236}">
                <a16:creationId xmlns:a16="http://schemas.microsoft.com/office/drawing/2014/main" id="{2297EF0D-7A81-EB49-801F-366E6723DA7A}"/>
              </a:ext>
            </a:extLst>
          </p:cNvPr>
          <p:cNvSpPr>
            <a:spLocks noChangeShapeType="1"/>
          </p:cNvSpPr>
          <p:nvPr/>
        </p:nvSpPr>
        <p:spPr bwMode="auto">
          <a:xfrm>
            <a:off x="7364413"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pic>
        <p:nvPicPr>
          <p:cNvPr id="183329" name="Picture 33">
            <a:extLst>
              <a:ext uri="{FF2B5EF4-FFF2-40B4-BE49-F238E27FC236}">
                <a16:creationId xmlns:a16="http://schemas.microsoft.com/office/drawing/2014/main" id="{A49F61AD-E3E3-684C-84BE-294F52D80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400175"/>
            <a:ext cx="7980362" cy="8890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83330" name="Line 34">
            <a:extLst>
              <a:ext uri="{FF2B5EF4-FFF2-40B4-BE49-F238E27FC236}">
                <a16:creationId xmlns:a16="http://schemas.microsoft.com/office/drawing/2014/main" id="{C96E837C-45F8-5546-87FB-B943044CE2AA}"/>
              </a:ext>
            </a:extLst>
          </p:cNvPr>
          <p:cNvSpPr>
            <a:spLocks noChangeShapeType="1"/>
          </p:cNvSpPr>
          <p:nvPr/>
        </p:nvSpPr>
        <p:spPr bwMode="auto">
          <a:xfrm rot="16200000">
            <a:off x="3745707" y="3405982"/>
            <a:ext cx="1588"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1" name="Line 35">
            <a:extLst>
              <a:ext uri="{FF2B5EF4-FFF2-40B4-BE49-F238E27FC236}">
                <a16:creationId xmlns:a16="http://schemas.microsoft.com/office/drawing/2014/main" id="{CFFC46B5-F8C1-F14A-A380-23A1832D7E42}"/>
              </a:ext>
            </a:extLst>
          </p:cNvPr>
          <p:cNvSpPr>
            <a:spLocks noChangeShapeType="1"/>
          </p:cNvSpPr>
          <p:nvPr/>
        </p:nvSpPr>
        <p:spPr bwMode="auto">
          <a:xfrm rot="16200000">
            <a:off x="3746501" y="3997326"/>
            <a:ext cx="0"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2" name="Line 36">
            <a:extLst>
              <a:ext uri="{FF2B5EF4-FFF2-40B4-BE49-F238E27FC236}">
                <a16:creationId xmlns:a16="http://schemas.microsoft.com/office/drawing/2014/main" id="{DF90CFC1-CA96-6741-AE0B-9A686020A91C}"/>
              </a:ext>
            </a:extLst>
          </p:cNvPr>
          <p:cNvSpPr>
            <a:spLocks noChangeShapeType="1"/>
          </p:cNvSpPr>
          <p:nvPr/>
        </p:nvSpPr>
        <p:spPr bwMode="auto">
          <a:xfrm rot="16200000">
            <a:off x="3745708" y="4588670"/>
            <a:ext cx="1587"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3" name="Line 37">
            <a:extLst>
              <a:ext uri="{FF2B5EF4-FFF2-40B4-BE49-F238E27FC236}">
                <a16:creationId xmlns:a16="http://schemas.microsoft.com/office/drawing/2014/main" id="{85D241CA-8957-5648-B977-98FAC496C7CF}"/>
              </a:ext>
            </a:extLst>
          </p:cNvPr>
          <p:cNvSpPr>
            <a:spLocks noChangeShapeType="1"/>
          </p:cNvSpPr>
          <p:nvPr/>
        </p:nvSpPr>
        <p:spPr bwMode="auto">
          <a:xfrm>
            <a:off x="1758950"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4" name="Rectangle 38">
            <a:extLst>
              <a:ext uri="{FF2B5EF4-FFF2-40B4-BE49-F238E27FC236}">
                <a16:creationId xmlns:a16="http://schemas.microsoft.com/office/drawing/2014/main" id="{84170B77-B23B-134C-9E83-624B03B7B715}"/>
              </a:ext>
            </a:extLst>
          </p:cNvPr>
          <p:cNvSpPr>
            <a:spLocks noChangeArrowheads="1"/>
          </p:cNvSpPr>
          <p:nvPr/>
        </p:nvSpPr>
        <p:spPr bwMode="auto">
          <a:xfrm>
            <a:off x="1416051" y="2771775"/>
            <a:ext cx="2144713" cy="2287588"/>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solidFill>
                  <a:srgbClr val="00CC00"/>
                </a:solidFill>
              </a:rPr>
              <a:t>Practice Areas</a:t>
            </a:r>
            <a:endParaRPr lang="en-US" altLang="en-US" sz="1400">
              <a:solidFill>
                <a:srgbClr val="00CC00"/>
              </a:solidFill>
            </a:endParaRPr>
          </a:p>
        </p:txBody>
      </p:sp>
      <p:pic>
        <p:nvPicPr>
          <p:cNvPr id="183335" name="Picture 39">
            <a:extLst>
              <a:ext uri="{FF2B5EF4-FFF2-40B4-BE49-F238E27FC236}">
                <a16:creationId xmlns:a16="http://schemas.microsoft.com/office/drawing/2014/main" id="{F0604010-14E1-B44B-A37B-DF8C00DF7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3057525"/>
            <a:ext cx="1911350" cy="1925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83336" name="Line 40">
            <a:extLst>
              <a:ext uri="{FF2B5EF4-FFF2-40B4-BE49-F238E27FC236}">
                <a16:creationId xmlns:a16="http://schemas.microsoft.com/office/drawing/2014/main" id="{79864D87-F7BC-DE46-8F3B-A6397E98E009}"/>
              </a:ext>
            </a:extLst>
          </p:cNvPr>
          <p:cNvSpPr>
            <a:spLocks noChangeShapeType="1"/>
          </p:cNvSpPr>
          <p:nvPr/>
        </p:nvSpPr>
        <p:spPr bwMode="auto">
          <a:xfrm>
            <a:off x="862012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7" name="Line 41">
            <a:extLst>
              <a:ext uri="{FF2B5EF4-FFF2-40B4-BE49-F238E27FC236}">
                <a16:creationId xmlns:a16="http://schemas.microsoft.com/office/drawing/2014/main" id="{D53E7890-DAAE-794C-9630-A9AB80D4880D}"/>
              </a:ext>
            </a:extLst>
          </p:cNvPr>
          <p:cNvSpPr>
            <a:spLocks noChangeShapeType="1"/>
          </p:cNvSpPr>
          <p:nvPr/>
        </p:nvSpPr>
        <p:spPr bwMode="auto">
          <a:xfrm>
            <a:off x="10021888"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8" name="Line 42">
            <a:extLst>
              <a:ext uri="{FF2B5EF4-FFF2-40B4-BE49-F238E27FC236}">
                <a16:creationId xmlns:a16="http://schemas.microsoft.com/office/drawing/2014/main" id="{C34F0EA3-854A-F244-8319-8C40B35FDFC7}"/>
              </a:ext>
            </a:extLst>
          </p:cNvPr>
          <p:cNvSpPr>
            <a:spLocks noChangeShapeType="1"/>
          </p:cNvSpPr>
          <p:nvPr/>
        </p:nvSpPr>
        <p:spPr bwMode="auto">
          <a:xfrm>
            <a:off x="862012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9" name="Line 43">
            <a:extLst>
              <a:ext uri="{FF2B5EF4-FFF2-40B4-BE49-F238E27FC236}">
                <a16:creationId xmlns:a16="http://schemas.microsoft.com/office/drawing/2014/main" id="{6DEBD120-721C-FC42-B012-974823986E5D}"/>
              </a:ext>
            </a:extLst>
          </p:cNvPr>
          <p:cNvSpPr>
            <a:spLocks noChangeShapeType="1"/>
          </p:cNvSpPr>
          <p:nvPr/>
        </p:nvSpPr>
        <p:spPr bwMode="auto">
          <a:xfrm>
            <a:off x="10021888"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40" name="Rectangle 44">
            <a:extLst>
              <a:ext uri="{FF2B5EF4-FFF2-40B4-BE49-F238E27FC236}">
                <a16:creationId xmlns:a16="http://schemas.microsoft.com/office/drawing/2014/main" id="{686DB996-11DD-1340-BB4F-77275FA1A99A}"/>
              </a:ext>
            </a:extLst>
          </p:cNvPr>
          <p:cNvSpPr>
            <a:spLocks noGrp="1" noChangeArrowheads="1"/>
          </p:cNvSpPr>
          <p:nvPr>
            <p:ph type="title"/>
          </p:nvPr>
        </p:nvSpPr>
        <p:spPr/>
        <p:txBody>
          <a:bodyPr/>
          <a:lstStyle/>
          <a:p>
            <a:r>
              <a:rPr lang="en-US" altLang="en-US"/>
              <a:t>SRMBOK Framework</a:t>
            </a:r>
          </a:p>
        </p:txBody>
      </p:sp>
    </p:spTree>
    <p:extLst>
      <p:ext uri="{BB962C8B-B14F-4D97-AF65-F5344CB8AC3E}">
        <p14:creationId xmlns:p14="http://schemas.microsoft.com/office/powerpoint/2010/main" val="366938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a:extLst>
              <a:ext uri="{FF2B5EF4-FFF2-40B4-BE49-F238E27FC236}">
                <a16:creationId xmlns:a16="http://schemas.microsoft.com/office/drawing/2014/main" id="{7DF2BC02-C138-2B48-BFA4-2507C66A2B34}"/>
              </a:ext>
            </a:extLst>
          </p:cNvPr>
          <p:cNvSpPr txBox="1">
            <a:spLocks noChangeArrowheads="1"/>
          </p:cNvSpPr>
          <p:nvPr/>
        </p:nvSpPr>
        <p:spPr bwMode="auto">
          <a:xfrm>
            <a:off x="5783263" y="3716339"/>
            <a:ext cx="703262" cy="27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eaLnBrk="0" hangingPunct="0">
              <a:spcBef>
                <a:spcPct val="50000"/>
              </a:spcBef>
              <a:spcAft>
                <a:spcPct val="0"/>
              </a:spcAft>
              <a:buSzTx/>
              <a:buFontTx/>
              <a:buNone/>
            </a:pPr>
            <a:r>
              <a:rPr lang="en-AU" altLang="en-US" sz="1200">
                <a:solidFill>
                  <a:schemeClr val="bg1"/>
                </a:solidFill>
                <a:cs typeface="Arial" panose="020B0604020202020204" pitchFamily="34" charset="0"/>
              </a:rPr>
              <a:t>ASSET</a:t>
            </a:r>
          </a:p>
        </p:txBody>
      </p:sp>
      <p:sp>
        <p:nvSpPr>
          <p:cNvPr id="204803" name="Text Box 3">
            <a:extLst>
              <a:ext uri="{FF2B5EF4-FFF2-40B4-BE49-F238E27FC236}">
                <a16:creationId xmlns:a16="http://schemas.microsoft.com/office/drawing/2014/main" id="{861A5200-E443-9E4C-8A80-E3A795EDBB13}"/>
              </a:ext>
            </a:extLst>
          </p:cNvPr>
          <p:cNvSpPr txBox="1">
            <a:spLocks noChangeArrowheads="1"/>
          </p:cNvSpPr>
          <p:nvPr/>
        </p:nvSpPr>
        <p:spPr bwMode="auto">
          <a:xfrm>
            <a:off x="5548313" y="3860801"/>
            <a:ext cx="1016000" cy="30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eaLnBrk="0" hangingPunct="0">
              <a:spcBef>
                <a:spcPct val="50000"/>
              </a:spcBef>
              <a:spcAft>
                <a:spcPct val="0"/>
              </a:spcAft>
              <a:buSzTx/>
              <a:buFontTx/>
              <a:buNone/>
            </a:pPr>
            <a:r>
              <a:rPr lang="en-AU" altLang="en-US" sz="1400">
                <a:solidFill>
                  <a:schemeClr val="bg1"/>
                </a:solidFill>
                <a:cs typeface="Arial" panose="020B0604020202020204" pitchFamily="34" charset="0"/>
              </a:rPr>
              <a:t>ASSET</a:t>
            </a:r>
          </a:p>
        </p:txBody>
      </p:sp>
      <p:pic>
        <p:nvPicPr>
          <p:cNvPr id="204804" name="Picture 4">
            <a:extLst>
              <a:ext uri="{FF2B5EF4-FFF2-40B4-BE49-F238E27FC236}">
                <a16:creationId xmlns:a16="http://schemas.microsoft.com/office/drawing/2014/main" id="{0F74ED7C-2130-1643-BF04-1BC216A9C08D}"/>
              </a:ext>
            </a:extLst>
          </p:cNvPr>
          <p:cNvPicPr>
            <a:picLocks noChangeAspect="1" noChangeArrowheads="1"/>
          </p:cNvPicPr>
          <p:nvPr/>
        </p:nvPicPr>
        <p:blipFill>
          <a:blip r:embed="rId3">
            <a:clrChange>
              <a:clrFrom>
                <a:srgbClr val="FFFFFF"/>
              </a:clrFrom>
              <a:clrTo>
                <a:srgbClr val="FFFFFF">
                  <a:alpha val="0"/>
                </a:srgbClr>
              </a:clrTo>
            </a:clrChange>
            <a:alphaModFix amt="8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40013" y="1317625"/>
            <a:ext cx="6908800" cy="520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05" name="Rectangle 5">
            <a:extLst>
              <a:ext uri="{FF2B5EF4-FFF2-40B4-BE49-F238E27FC236}">
                <a16:creationId xmlns:a16="http://schemas.microsoft.com/office/drawing/2014/main" id="{478950BE-285B-B34E-A8C6-73D8EFCEE58C}"/>
              </a:ext>
            </a:extLst>
          </p:cNvPr>
          <p:cNvSpPr>
            <a:spLocks noGrp="1" noChangeArrowheads="1"/>
          </p:cNvSpPr>
          <p:nvPr>
            <p:ph type="title"/>
          </p:nvPr>
        </p:nvSpPr>
        <p:spPr/>
        <p:txBody>
          <a:bodyPr/>
          <a:lstStyle/>
          <a:p>
            <a:r>
              <a:rPr lang="en-US" altLang="en-US"/>
              <a:t>Security In Depth</a:t>
            </a:r>
          </a:p>
        </p:txBody>
      </p:sp>
    </p:spTree>
    <p:extLst>
      <p:ext uri="{BB962C8B-B14F-4D97-AF65-F5344CB8AC3E}">
        <p14:creationId xmlns:p14="http://schemas.microsoft.com/office/powerpoint/2010/main" val="308363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D5786683-785E-B94B-BA2B-8A63C081FE5E}"/>
              </a:ext>
            </a:extLst>
          </p:cNvPr>
          <p:cNvSpPr>
            <a:spLocks noChangeArrowheads="1"/>
          </p:cNvSpPr>
          <p:nvPr/>
        </p:nvSpPr>
        <p:spPr bwMode="auto">
          <a:xfrm>
            <a:off x="1143000" y="0"/>
            <a:ext cx="9906000" cy="6858000"/>
          </a:xfrm>
          <a:prstGeom prst="rect">
            <a:avLst/>
          </a:prstGeom>
          <a:noFill/>
          <a:ln w="9525">
            <a:solidFill>
              <a:srgbClr val="000000"/>
            </a:solidFill>
            <a:miter lim="800000"/>
            <a:headEnd/>
            <a:tailEnd/>
          </a:ln>
          <a:effectLst/>
        </p:spPr>
        <p:txBody>
          <a:bodyPr wrap="none" lIns="91449" tIns="45725" rIns="91449" bIns="45725"/>
          <a:lstStyle/>
          <a:p>
            <a:pPr>
              <a:spcBef>
                <a:spcPct val="0"/>
              </a:spcBef>
              <a:spcAft>
                <a:spcPct val="0"/>
              </a:spcAft>
              <a:buSzTx/>
              <a:buFontTx/>
              <a:buNone/>
            </a:pPr>
            <a:r>
              <a:rPr lang="en-AU" altLang="en-US" sz="3200">
                <a:solidFill>
                  <a:schemeClr val="tx2"/>
                </a:solidFill>
                <a:cs typeface="Arial" panose="020B0604020202020204" pitchFamily="34" charset="0"/>
              </a:rPr>
              <a:t>Hierarchy of Controls</a:t>
            </a:r>
          </a:p>
          <a:p>
            <a:pPr>
              <a:spcBef>
                <a:spcPct val="0"/>
              </a:spcBef>
              <a:spcAft>
                <a:spcPct val="0"/>
              </a:spcAft>
              <a:buSzTx/>
              <a:buFontTx/>
              <a:buNone/>
            </a:pPr>
            <a:r>
              <a:rPr lang="en-AU" altLang="en-US">
                <a:cs typeface="Arial" panose="020B0604020202020204" pitchFamily="34" charset="0"/>
              </a:rPr>
              <a:t>Source: NOHSC</a:t>
            </a:r>
            <a:endParaRPr lang="en-US" altLang="en-US">
              <a:cs typeface="Arial" panose="020B0604020202020204" pitchFamily="34" charset="0"/>
            </a:endParaRPr>
          </a:p>
        </p:txBody>
      </p:sp>
      <p:grpSp>
        <p:nvGrpSpPr>
          <p:cNvPr id="206851" name="Group 3">
            <a:extLst>
              <a:ext uri="{FF2B5EF4-FFF2-40B4-BE49-F238E27FC236}">
                <a16:creationId xmlns:a16="http://schemas.microsoft.com/office/drawing/2014/main" id="{379B99F0-5110-424E-AAD6-50FCE334D543}"/>
              </a:ext>
            </a:extLst>
          </p:cNvPr>
          <p:cNvGrpSpPr>
            <a:grpSpLocks/>
          </p:cNvGrpSpPr>
          <p:nvPr/>
        </p:nvGrpSpPr>
        <p:grpSpPr bwMode="auto">
          <a:xfrm>
            <a:off x="3286126" y="179388"/>
            <a:ext cx="8348663" cy="6553200"/>
            <a:chOff x="1246" y="113"/>
            <a:chExt cx="4855" cy="4128"/>
          </a:xfrm>
        </p:grpSpPr>
        <p:sp>
          <p:nvSpPr>
            <p:cNvPr id="206852" name="Oval 4">
              <a:extLst>
                <a:ext uri="{FF2B5EF4-FFF2-40B4-BE49-F238E27FC236}">
                  <a16:creationId xmlns:a16="http://schemas.microsoft.com/office/drawing/2014/main" id="{F0891E74-682F-0847-95C6-B1BE664FADFA}"/>
                </a:ext>
              </a:extLst>
            </p:cNvPr>
            <p:cNvSpPr>
              <a:spLocks noChangeArrowheads="1"/>
            </p:cNvSpPr>
            <p:nvPr/>
          </p:nvSpPr>
          <p:spPr bwMode="auto">
            <a:xfrm>
              <a:off x="1812" y="751"/>
              <a:ext cx="2862" cy="2862"/>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853" name="Oval 5">
              <a:extLst>
                <a:ext uri="{FF2B5EF4-FFF2-40B4-BE49-F238E27FC236}">
                  <a16:creationId xmlns:a16="http://schemas.microsoft.com/office/drawing/2014/main" id="{9A87A018-ACE2-4048-B73E-01F673F524FF}"/>
                </a:ext>
              </a:extLst>
            </p:cNvPr>
            <p:cNvSpPr>
              <a:spLocks noChangeArrowheads="1"/>
            </p:cNvSpPr>
            <p:nvPr/>
          </p:nvSpPr>
          <p:spPr bwMode="auto">
            <a:xfrm>
              <a:off x="1812" y="751"/>
              <a:ext cx="2862" cy="2862"/>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854" name="Oval 6">
              <a:extLst>
                <a:ext uri="{FF2B5EF4-FFF2-40B4-BE49-F238E27FC236}">
                  <a16:creationId xmlns:a16="http://schemas.microsoft.com/office/drawing/2014/main" id="{20CF2C8C-82B1-2F49-ADF5-54B37D184131}"/>
                </a:ext>
              </a:extLst>
            </p:cNvPr>
            <p:cNvSpPr>
              <a:spLocks noChangeArrowheads="1"/>
            </p:cNvSpPr>
            <p:nvPr/>
          </p:nvSpPr>
          <p:spPr bwMode="auto">
            <a:xfrm>
              <a:off x="2431" y="1344"/>
              <a:ext cx="1626" cy="1678"/>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06855" name="Group 7">
              <a:extLst>
                <a:ext uri="{FF2B5EF4-FFF2-40B4-BE49-F238E27FC236}">
                  <a16:creationId xmlns:a16="http://schemas.microsoft.com/office/drawing/2014/main" id="{6AEF43CD-A1CB-2244-B48B-449223B2F9DB}"/>
                </a:ext>
              </a:extLst>
            </p:cNvPr>
            <p:cNvGrpSpPr>
              <a:grpSpLocks noChangeAspect="1"/>
            </p:cNvGrpSpPr>
            <p:nvPr/>
          </p:nvGrpSpPr>
          <p:grpSpPr bwMode="auto">
            <a:xfrm>
              <a:off x="1246" y="113"/>
              <a:ext cx="4128" cy="4128"/>
              <a:chOff x="1245" y="119"/>
              <a:chExt cx="3998" cy="4128"/>
            </a:xfrm>
          </p:grpSpPr>
          <p:sp>
            <p:nvSpPr>
              <p:cNvPr id="206856" name="Oval 8">
                <a:extLst>
                  <a:ext uri="{FF2B5EF4-FFF2-40B4-BE49-F238E27FC236}">
                    <a16:creationId xmlns:a16="http://schemas.microsoft.com/office/drawing/2014/main" id="{833ED798-06BA-E948-941A-E65C9D85EDD5}"/>
                  </a:ext>
                </a:extLst>
              </p:cNvPr>
              <p:cNvSpPr>
                <a:spLocks noChangeAspect="1" noChangeArrowheads="1"/>
              </p:cNvSpPr>
              <p:nvPr/>
            </p:nvSpPr>
            <p:spPr bwMode="auto">
              <a:xfrm>
                <a:off x="1245" y="119"/>
                <a:ext cx="3998" cy="4128"/>
              </a:xfrm>
              <a:prstGeom prst="ellipse">
                <a:avLst/>
              </a:prstGeom>
              <a:gradFill rotWithShape="1">
                <a:gsLst>
                  <a:gs pos="0">
                    <a:schemeClr val="bg1"/>
                  </a:gs>
                  <a:gs pos="100000">
                    <a:srgbClr val="CC66FF"/>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9" tIns="45725" rIns="91449" bIns="45725" anchorCtr="1"/>
              <a:lstStyle/>
              <a:p>
                <a:pPr algn="ctr">
                  <a:spcBef>
                    <a:spcPct val="0"/>
                  </a:spcBef>
                  <a:spcAft>
                    <a:spcPct val="0"/>
                  </a:spcAft>
                  <a:buSzTx/>
                  <a:buFontTx/>
                  <a:buNone/>
                </a:pPr>
                <a:r>
                  <a:rPr lang="en-AU" altLang="en-US">
                    <a:solidFill>
                      <a:srgbClr val="000000"/>
                    </a:solidFill>
                    <a:cs typeface="Arial" panose="020B0604020202020204" pitchFamily="34" charset="0"/>
                  </a:rPr>
                  <a:t>Eliminate</a:t>
                </a:r>
                <a:endParaRPr lang="en-US" altLang="en-US">
                  <a:solidFill>
                    <a:srgbClr val="000000"/>
                  </a:solidFill>
                  <a:cs typeface="Arial" panose="020B0604020202020204" pitchFamily="34" charset="0"/>
                </a:endParaRPr>
              </a:p>
            </p:txBody>
          </p:sp>
          <p:sp>
            <p:nvSpPr>
              <p:cNvPr id="206857" name="Oval 9">
                <a:extLst>
                  <a:ext uri="{FF2B5EF4-FFF2-40B4-BE49-F238E27FC236}">
                    <a16:creationId xmlns:a16="http://schemas.microsoft.com/office/drawing/2014/main" id="{064712DC-3A9B-6F49-AFB7-D7B5D50041F4}"/>
                  </a:ext>
                </a:extLst>
              </p:cNvPr>
              <p:cNvSpPr>
                <a:spLocks noChangeAspect="1" noChangeArrowheads="1"/>
              </p:cNvSpPr>
              <p:nvPr/>
            </p:nvSpPr>
            <p:spPr bwMode="auto">
              <a:xfrm>
                <a:off x="1547" y="486"/>
                <a:ext cx="3392" cy="3392"/>
              </a:xfrm>
              <a:prstGeom prst="ellipse">
                <a:avLst/>
              </a:prstGeom>
              <a:solidFill>
                <a:schemeClr val="accent2">
                  <a:lumMod val="40000"/>
                  <a:lumOff val="60000"/>
                </a:scheme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06858" name="Oval 10">
                <a:extLst>
                  <a:ext uri="{FF2B5EF4-FFF2-40B4-BE49-F238E27FC236}">
                    <a16:creationId xmlns:a16="http://schemas.microsoft.com/office/drawing/2014/main" id="{FD6BE2E4-C876-C341-BCB5-AB27238A5906}"/>
                  </a:ext>
                </a:extLst>
              </p:cNvPr>
              <p:cNvSpPr>
                <a:spLocks noChangeAspect="1" noChangeArrowheads="1"/>
              </p:cNvSpPr>
              <p:nvPr/>
            </p:nvSpPr>
            <p:spPr bwMode="auto">
              <a:xfrm>
                <a:off x="1812" y="751"/>
                <a:ext cx="2862" cy="2862"/>
              </a:xfrm>
              <a:prstGeom prst="ellipse">
                <a:avLst/>
              </a:prstGeom>
              <a:gradFill rotWithShape="1">
                <a:gsLst>
                  <a:gs pos="0">
                    <a:schemeClr val="bg1"/>
                  </a:gs>
                  <a:gs pos="100000">
                    <a:srgbClr val="66FF33"/>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859" name="Oval 11">
                <a:extLst>
                  <a:ext uri="{FF2B5EF4-FFF2-40B4-BE49-F238E27FC236}">
                    <a16:creationId xmlns:a16="http://schemas.microsoft.com/office/drawing/2014/main" id="{C3C8230D-8785-504E-B38E-91368A6508BF}"/>
                  </a:ext>
                </a:extLst>
              </p:cNvPr>
              <p:cNvSpPr>
                <a:spLocks noChangeAspect="1" noChangeArrowheads="1"/>
              </p:cNvSpPr>
              <p:nvPr/>
            </p:nvSpPr>
            <p:spPr bwMode="auto">
              <a:xfrm>
                <a:off x="2115" y="1017"/>
                <a:ext cx="2258" cy="2330"/>
              </a:xfrm>
              <a:prstGeom prst="ellipse">
                <a:avLst/>
              </a:prstGeom>
              <a:gradFill rotWithShape="1">
                <a:gsLst>
                  <a:gs pos="0">
                    <a:schemeClr val="bg1"/>
                  </a:gs>
                  <a:gs pos="100000">
                    <a:schemeClr val="fo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860" name="Oval 12">
                <a:extLst>
                  <a:ext uri="{FF2B5EF4-FFF2-40B4-BE49-F238E27FC236}">
                    <a16:creationId xmlns:a16="http://schemas.microsoft.com/office/drawing/2014/main" id="{13AB8D90-70DE-A746-A525-75EA79EB8B77}"/>
                  </a:ext>
                </a:extLst>
              </p:cNvPr>
              <p:cNvSpPr>
                <a:spLocks noChangeAspect="1" noChangeArrowheads="1"/>
              </p:cNvSpPr>
              <p:nvPr/>
            </p:nvSpPr>
            <p:spPr bwMode="auto">
              <a:xfrm>
                <a:off x="2431" y="1344"/>
                <a:ext cx="1626" cy="1678"/>
              </a:xfrm>
              <a:prstGeom prst="ellipse">
                <a:avLst/>
              </a:prstGeom>
              <a:gradFill rotWithShape="1">
                <a:gsLst>
                  <a:gs pos="0">
                    <a:schemeClr val="bg1"/>
                  </a:gs>
                  <a:gs pos="100000">
                    <a:srgbClr val="FFFF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861" name="Oval 13">
                <a:extLst>
                  <a:ext uri="{FF2B5EF4-FFF2-40B4-BE49-F238E27FC236}">
                    <a16:creationId xmlns:a16="http://schemas.microsoft.com/office/drawing/2014/main" id="{DA900289-ED76-E849-8265-5AA816E5B715}"/>
                  </a:ext>
                </a:extLst>
              </p:cNvPr>
              <p:cNvSpPr>
                <a:spLocks noChangeAspect="1" noChangeArrowheads="1"/>
              </p:cNvSpPr>
              <p:nvPr/>
            </p:nvSpPr>
            <p:spPr bwMode="auto">
              <a:xfrm>
                <a:off x="2709" y="1631"/>
                <a:ext cx="1070" cy="1104"/>
              </a:xfrm>
              <a:prstGeom prst="ellipse">
                <a:avLst/>
              </a:prstGeom>
              <a:gradFill rotWithShape="1">
                <a:gsLst>
                  <a:gs pos="0">
                    <a:schemeClr val="bg1"/>
                  </a:gs>
                  <a:gs pos="100000">
                    <a:srgbClr val="FF33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6862" name="Oval 14">
                <a:extLst>
                  <a:ext uri="{FF2B5EF4-FFF2-40B4-BE49-F238E27FC236}">
                    <a16:creationId xmlns:a16="http://schemas.microsoft.com/office/drawing/2014/main" id="{04693168-66D1-044A-B4A7-2C0E9D555617}"/>
                  </a:ext>
                </a:extLst>
              </p:cNvPr>
              <p:cNvSpPr>
                <a:spLocks noChangeAspect="1" noChangeArrowheads="1"/>
              </p:cNvSpPr>
              <p:nvPr/>
            </p:nvSpPr>
            <p:spPr bwMode="auto">
              <a:xfrm>
                <a:off x="2958" y="1896"/>
                <a:ext cx="572" cy="572"/>
              </a:xfrm>
              <a:prstGeom prst="ellipse">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9" tIns="45725" rIns="91449" bIns="45725" anchor="ctr" anchorCtr="1"/>
              <a:lstStyle/>
              <a:p>
                <a:pPr algn="ctr">
                  <a:spcBef>
                    <a:spcPct val="0"/>
                  </a:spcBef>
                  <a:spcAft>
                    <a:spcPct val="0"/>
                  </a:spcAft>
                  <a:buSzTx/>
                  <a:buFontTx/>
                  <a:buNone/>
                </a:pPr>
                <a:r>
                  <a:rPr lang="en-AU" altLang="en-US" sz="1400">
                    <a:solidFill>
                      <a:srgbClr val="000000"/>
                    </a:solidFill>
                    <a:cs typeface="Arial" panose="020B0604020202020204" pitchFamily="34" charset="0"/>
                  </a:rPr>
                  <a:t>ASSETS</a:t>
                </a:r>
                <a:endParaRPr lang="en-US" altLang="en-US" sz="1400">
                  <a:solidFill>
                    <a:srgbClr val="000000"/>
                  </a:solidFill>
                  <a:cs typeface="Arial" panose="020B0604020202020204" pitchFamily="34" charset="0"/>
                </a:endParaRPr>
              </a:p>
            </p:txBody>
          </p:sp>
        </p:grpSp>
        <p:sp>
          <p:nvSpPr>
            <p:cNvPr id="206863" name="Text Box 15">
              <a:extLst>
                <a:ext uri="{FF2B5EF4-FFF2-40B4-BE49-F238E27FC236}">
                  <a16:creationId xmlns:a16="http://schemas.microsoft.com/office/drawing/2014/main" id="{352832E4-E75D-5640-AEBF-86FEF1F20A8B}"/>
                </a:ext>
              </a:extLst>
            </p:cNvPr>
            <p:cNvSpPr txBox="1">
              <a:spLocks noChangeArrowheads="1"/>
            </p:cNvSpPr>
            <p:nvPr/>
          </p:nvSpPr>
          <p:spPr bwMode="auto">
            <a:xfrm>
              <a:off x="3085" y="164"/>
              <a:ext cx="19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a:cs typeface="Arial" panose="020B0604020202020204" pitchFamily="34" charset="0"/>
                </a:rPr>
                <a:t>Eliminate</a:t>
              </a:r>
              <a:endParaRPr lang="en-US" altLang="en-US" sz="2800" i="1">
                <a:cs typeface="Arial" panose="020B0604020202020204" pitchFamily="34" charset="0"/>
              </a:endParaRPr>
            </a:p>
          </p:txBody>
        </p:sp>
        <p:sp>
          <p:nvSpPr>
            <p:cNvPr id="206864" name="Text Box 16">
              <a:extLst>
                <a:ext uri="{FF2B5EF4-FFF2-40B4-BE49-F238E27FC236}">
                  <a16:creationId xmlns:a16="http://schemas.microsoft.com/office/drawing/2014/main" id="{8EF391FD-FD48-B74A-B5BE-D908CBD86769}"/>
                </a:ext>
              </a:extLst>
            </p:cNvPr>
            <p:cNvSpPr txBox="1">
              <a:spLocks noChangeArrowheads="1"/>
            </p:cNvSpPr>
            <p:nvPr/>
          </p:nvSpPr>
          <p:spPr bwMode="auto">
            <a:xfrm>
              <a:off x="3085" y="455"/>
              <a:ext cx="19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a:cs typeface="Arial" panose="020B0604020202020204" pitchFamily="34" charset="0"/>
                </a:rPr>
                <a:t>Substitute</a:t>
              </a:r>
              <a:endParaRPr lang="en-US" altLang="en-US" sz="2800" i="1">
                <a:cs typeface="Arial" panose="020B0604020202020204" pitchFamily="34" charset="0"/>
              </a:endParaRPr>
            </a:p>
          </p:txBody>
        </p:sp>
        <p:sp>
          <p:nvSpPr>
            <p:cNvPr id="206865" name="Text Box 17">
              <a:extLst>
                <a:ext uri="{FF2B5EF4-FFF2-40B4-BE49-F238E27FC236}">
                  <a16:creationId xmlns:a16="http://schemas.microsoft.com/office/drawing/2014/main" id="{A83E5676-BD88-EA4B-BD65-57DABF58048B}"/>
                </a:ext>
              </a:extLst>
            </p:cNvPr>
            <p:cNvSpPr txBox="1">
              <a:spLocks noChangeArrowheads="1"/>
            </p:cNvSpPr>
            <p:nvPr/>
          </p:nvSpPr>
          <p:spPr bwMode="auto">
            <a:xfrm>
              <a:off x="3085" y="745"/>
              <a:ext cx="19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dirty="0">
                  <a:cs typeface="Arial" panose="020B0604020202020204" pitchFamily="34" charset="0"/>
                </a:rPr>
                <a:t>Isolate</a:t>
              </a:r>
              <a:endParaRPr lang="en-US" altLang="en-US" sz="2800" i="1" dirty="0">
                <a:cs typeface="Arial" panose="020B0604020202020204" pitchFamily="34" charset="0"/>
              </a:endParaRPr>
            </a:p>
          </p:txBody>
        </p:sp>
        <p:sp>
          <p:nvSpPr>
            <p:cNvPr id="206866" name="Text Box 18">
              <a:extLst>
                <a:ext uri="{FF2B5EF4-FFF2-40B4-BE49-F238E27FC236}">
                  <a16:creationId xmlns:a16="http://schemas.microsoft.com/office/drawing/2014/main" id="{4FA8DDE2-2E4D-4F47-88BD-05C7BD5B5B15}"/>
                </a:ext>
              </a:extLst>
            </p:cNvPr>
            <p:cNvSpPr txBox="1">
              <a:spLocks noChangeArrowheads="1"/>
            </p:cNvSpPr>
            <p:nvPr/>
          </p:nvSpPr>
          <p:spPr bwMode="auto">
            <a:xfrm>
              <a:off x="3085" y="1036"/>
              <a:ext cx="19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dirty="0">
                  <a:cs typeface="Arial" panose="020B0604020202020204" pitchFamily="34" charset="0"/>
                </a:rPr>
                <a:t>Engineer</a:t>
              </a:r>
              <a:endParaRPr lang="en-US" altLang="en-US" sz="2800" i="1" dirty="0">
                <a:cs typeface="Arial" panose="020B0604020202020204" pitchFamily="34" charset="0"/>
              </a:endParaRPr>
            </a:p>
          </p:txBody>
        </p:sp>
        <p:sp>
          <p:nvSpPr>
            <p:cNvPr id="206867" name="Text Box 19">
              <a:extLst>
                <a:ext uri="{FF2B5EF4-FFF2-40B4-BE49-F238E27FC236}">
                  <a16:creationId xmlns:a16="http://schemas.microsoft.com/office/drawing/2014/main" id="{6612DE60-29C5-8945-9D08-5F7C2EAC4CC5}"/>
                </a:ext>
              </a:extLst>
            </p:cNvPr>
            <p:cNvSpPr txBox="1">
              <a:spLocks noChangeArrowheads="1"/>
            </p:cNvSpPr>
            <p:nvPr/>
          </p:nvSpPr>
          <p:spPr bwMode="auto">
            <a:xfrm>
              <a:off x="3085" y="1326"/>
              <a:ext cx="30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a:cs typeface="Arial" panose="020B0604020202020204" pitchFamily="34" charset="0"/>
                </a:rPr>
                <a:t>Administrative Controls</a:t>
              </a:r>
              <a:endParaRPr lang="en-US" altLang="en-US" sz="2800" i="1">
                <a:cs typeface="Arial" panose="020B0604020202020204" pitchFamily="34" charset="0"/>
              </a:endParaRPr>
            </a:p>
          </p:txBody>
        </p:sp>
        <p:sp>
          <p:nvSpPr>
            <p:cNvPr id="206868" name="Text Box 20">
              <a:extLst>
                <a:ext uri="{FF2B5EF4-FFF2-40B4-BE49-F238E27FC236}">
                  <a16:creationId xmlns:a16="http://schemas.microsoft.com/office/drawing/2014/main" id="{FBDE97E9-472D-6340-B54D-865D8FD71A28}"/>
                </a:ext>
              </a:extLst>
            </p:cNvPr>
            <p:cNvSpPr txBox="1">
              <a:spLocks noChangeArrowheads="1"/>
            </p:cNvSpPr>
            <p:nvPr/>
          </p:nvSpPr>
          <p:spPr bwMode="auto">
            <a:xfrm>
              <a:off x="3085" y="1616"/>
              <a:ext cx="26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dirty="0">
                  <a:cs typeface="Arial" panose="020B0604020202020204" pitchFamily="34" charset="0"/>
                </a:rPr>
                <a:t>Personal Protection</a:t>
              </a:r>
              <a:endParaRPr lang="en-US" altLang="en-US" sz="2800" i="1" dirty="0">
                <a:cs typeface="Arial" panose="020B0604020202020204" pitchFamily="34" charset="0"/>
              </a:endParaRPr>
            </a:p>
          </p:txBody>
        </p:sp>
      </p:grpSp>
    </p:spTree>
    <p:extLst>
      <p:ext uri="{BB962C8B-B14F-4D97-AF65-F5344CB8AC3E}">
        <p14:creationId xmlns:p14="http://schemas.microsoft.com/office/powerpoint/2010/main" val="9565042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7A70FA40-017D-854D-9FFD-8DB78BC415C6}"/>
              </a:ext>
            </a:extLst>
          </p:cNvPr>
          <p:cNvSpPr>
            <a:spLocks noGrp="1" noChangeArrowheads="1"/>
          </p:cNvSpPr>
          <p:nvPr>
            <p:ph type="title" idx="4294967295"/>
          </p:nvPr>
        </p:nvSpPr>
        <p:spPr>
          <a:xfrm>
            <a:off x="7836155" y="5272087"/>
            <a:ext cx="4696968" cy="1325563"/>
          </a:xfrm>
        </p:spPr>
        <p:txBody>
          <a:bodyPr>
            <a:normAutofit fontScale="90000"/>
          </a:bodyPr>
          <a:lstStyle/>
          <a:p>
            <a:r>
              <a:rPr lang="en-US" altLang="en-US" dirty="0"/>
              <a:t>OIL EXPLORATION EXAMPLE</a:t>
            </a:r>
          </a:p>
        </p:txBody>
      </p:sp>
      <p:grpSp>
        <p:nvGrpSpPr>
          <p:cNvPr id="208901" name="Group 5">
            <a:extLst>
              <a:ext uri="{FF2B5EF4-FFF2-40B4-BE49-F238E27FC236}">
                <a16:creationId xmlns:a16="http://schemas.microsoft.com/office/drawing/2014/main" id="{4F9C1201-866F-F94A-A826-2A6EF4ED16EE}"/>
              </a:ext>
            </a:extLst>
          </p:cNvPr>
          <p:cNvGrpSpPr>
            <a:grpSpLocks/>
          </p:cNvGrpSpPr>
          <p:nvPr/>
        </p:nvGrpSpPr>
        <p:grpSpPr bwMode="auto">
          <a:xfrm>
            <a:off x="1260729" y="188913"/>
            <a:ext cx="6875463" cy="6553200"/>
            <a:chOff x="1245" y="119"/>
            <a:chExt cx="3998" cy="4128"/>
          </a:xfrm>
        </p:grpSpPr>
        <p:sp>
          <p:nvSpPr>
            <p:cNvPr id="208902" name="Oval 6">
              <a:extLst>
                <a:ext uri="{FF2B5EF4-FFF2-40B4-BE49-F238E27FC236}">
                  <a16:creationId xmlns:a16="http://schemas.microsoft.com/office/drawing/2014/main" id="{D8602760-7036-5849-ACBE-F2EC53267B16}"/>
                </a:ext>
              </a:extLst>
            </p:cNvPr>
            <p:cNvSpPr>
              <a:spLocks noChangeArrowheads="1"/>
            </p:cNvSpPr>
            <p:nvPr/>
          </p:nvSpPr>
          <p:spPr bwMode="auto">
            <a:xfrm>
              <a:off x="1245" y="119"/>
              <a:ext cx="3998" cy="4128"/>
            </a:xfrm>
            <a:prstGeom prst="ellipse">
              <a:avLst/>
            </a:prstGeom>
            <a:gradFill rotWithShape="1">
              <a:gsLst>
                <a:gs pos="0">
                  <a:schemeClr val="bg1"/>
                </a:gs>
                <a:gs pos="100000">
                  <a:srgbClr val="CC66FF"/>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9" tIns="45725" rIns="91449" bIns="45725" anchorCtr="1"/>
            <a:lstStyle/>
            <a:p>
              <a:pPr algn="ctr">
                <a:spcBef>
                  <a:spcPct val="0"/>
                </a:spcBef>
                <a:spcAft>
                  <a:spcPct val="0"/>
                </a:spcAft>
                <a:buSzTx/>
                <a:buFontTx/>
                <a:buNone/>
              </a:pPr>
              <a:r>
                <a:rPr lang="en-AU" altLang="en-US">
                  <a:solidFill>
                    <a:srgbClr val="000000"/>
                  </a:solidFill>
                  <a:cs typeface="Arial" panose="020B0604020202020204" pitchFamily="34" charset="0"/>
                </a:rPr>
                <a:t>Eliminate</a:t>
              </a:r>
              <a:endParaRPr lang="en-US" altLang="en-US">
                <a:solidFill>
                  <a:srgbClr val="000000"/>
                </a:solidFill>
                <a:cs typeface="Arial" panose="020B0604020202020204" pitchFamily="34" charset="0"/>
              </a:endParaRPr>
            </a:p>
          </p:txBody>
        </p:sp>
        <p:sp>
          <p:nvSpPr>
            <p:cNvPr id="208903" name="Oval 7">
              <a:extLst>
                <a:ext uri="{FF2B5EF4-FFF2-40B4-BE49-F238E27FC236}">
                  <a16:creationId xmlns:a16="http://schemas.microsoft.com/office/drawing/2014/main" id="{8C462F4A-6804-6249-A2A3-A36198F90CFA}"/>
                </a:ext>
              </a:extLst>
            </p:cNvPr>
            <p:cNvSpPr>
              <a:spLocks noChangeArrowheads="1"/>
            </p:cNvSpPr>
            <p:nvPr/>
          </p:nvSpPr>
          <p:spPr bwMode="auto">
            <a:xfrm>
              <a:off x="1547" y="486"/>
              <a:ext cx="3392" cy="3392"/>
            </a:xfrm>
            <a:prstGeom prst="ellipse">
              <a:avLst/>
            </a:prstGeom>
            <a:solidFill>
              <a:schemeClr val="accent2">
                <a:lumMod val="20000"/>
                <a:lumOff val="80000"/>
              </a:scheme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8904" name="Oval 8">
              <a:extLst>
                <a:ext uri="{FF2B5EF4-FFF2-40B4-BE49-F238E27FC236}">
                  <a16:creationId xmlns:a16="http://schemas.microsoft.com/office/drawing/2014/main" id="{F6DB59EF-8339-464C-93BE-8F137F452647}"/>
                </a:ext>
              </a:extLst>
            </p:cNvPr>
            <p:cNvSpPr>
              <a:spLocks noChangeArrowheads="1"/>
            </p:cNvSpPr>
            <p:nvPr/>
          </p:nvSpPr>
          <p:spPr bwMode="auto">
            <a:xfrm>
              <a:off x="1812" y="751"/>
              <a:ext cx="2862" cy="2862"/>
            </a:xfrm>
            <a:prstGeom prst="ellipse">
              <a:avLst/>
            </a:prstGeom>
            <a:gradFill rotWithShape="1">
              <a:gsLst>
                <a:gs pos="0">
                  <a:schemeClr val="bg1"/>
                </a:gs>
                <a:gs pos="100000">
                  <a:srgbClr val="66FF33"/>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8905" name="Oval 9">
              <a:extLst>
                <a:ext uri="{FF2B5EF4-FFF2-40B4-BE49-F238E27FC236}">
                  <a16:creationId xmlns:a16="http://schemas.microsoft.com/office/drawing/2014/main" id="{0064FE6F-FA77-3D4D-A0CF-CF729DBD8D7C}"/>
                </a:ext>
              </a:extLst>
            </p:cNvPr>
            <p:cNvSpPr>
              <a:spLocks noChangeArrowheads="1"/>
            </p:cNvSpPr>
            <p:nvPr/>
          </p:nvSpPr>
          <p:spPr bwMode="auto">
            <a:xfrm>
              <a:off x="2115" y="1017"/>
              <a:ext cx="2258" cy="2330"/>
            </a:xfrm>
            <a:prstGeom prst="ellipse">
              <a:avLst/>
            </a:prstGeom>
            <a:gradFill rotWithShape="1">
              <a:gsLst>
                <a:gs pos="0">
                  <a:schemeClr val="bg1"/>
                </a:gs>
                <a:gs pos="100000">
                  <a:schemeClr val="fo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8906" name="Oval 10">
              <a:extLst>
                <a:ext uri="{FF2B5EF4-FFF2-40B4-BE49-F238E27FC236}">
                  <a16:creationId xmlns:a16="http://schemas.microsoft.com/office/drawing/2014/main" id="{C331DC15-2CA8-0744-9A6F-6154D04FA81F}"/>
                </a:ext>
              </a:extLst>
            </p:cNvPr>
            <p:cNvSpPr>
              <a:spLocks noChangeArrowheads="1"/>
            </p:cNvSpPr>
            <p:nvPr/>
          </p:nvSpPr>
          <p:spPr bwMode="auto">
            <a:xfrm>
              <a:off x="2431" y="1344"/>
              <a:ext cx="1626" cy="1678"/>
            </a:xfrm>
            <a:prstGeom prst="ellipse">
              <a:avLst/>
            </a:prstGeom>
            <a:gradFill rotWithShape="1">
              <a:gsLst>
                <a:gs pos="0">
                  <a:schemeClr val="bg1"/>
                </a:gs>
                <a:gs pos="100000">
                  <a:srgbClr val="FFFF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8907" name="Oval 11">
              <a:extLst>
                <a:ext uri="{FF2B5EF4-FFF2-40B4-BE49-F238E27FC236}">
                  <a16:creationId xmlns:a16="http://schemas.microsoft.com/office/drawing/2014/main" id="{BC82B8CE-0ECE-CE43-BFB7-2162847FAB64}"/>
                </a:ext>
              </a:extLst>
            </p:cNvPr>
            <p:cNvSpPr>
              <a:spLocks noChangeArrowheads="1"/>
            </p:cNvSpPr>
            <p:nvPr/>
          </p:nvSpPr>
          <p:spPr bwMode="auto">
            <a:xfrm>
              <a:off x="2709" y="1631"/>
              <a:ext cx="1070" cy="1104"/>
            </a:xfrm>
            <a:prstGeom prst="ellipse">
              <a:avLst/>
            </a:prstGeom>
            <a:gradFill rotWithShape="1">
              <a:gsLst>
                <a:gs pos="0">
                  <a:schemeClr val="bg1"/>
                </a:gs>
                <a:gs pos="100000">
                  <a:srgbClr val="FF33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8908" name="Oval 12">
              <a:extLst>
                <a:ext uri="{FF2B5EF4-FFF2-40B4-BE49-F238E27FC236}">
                  <a16:creationId xmlns:a16="http://schemas.microsoft.com/office/drawing/2014/main" id="{3327C40B-5C16-2340-81C2-CE0FE0B4D028}"/>
                </a:ext>
              </a:extLst>
            </p:cNvPr>
            <p:cNvSpPr>
              <a:spLocks noChangeArrowheads="1"/>
            </p:cNvSpPr>
            <p:nvPr/>
          </p:nvSpPr>
          <p:spPr bwMode="auto">
            <a:xfrm>
              <a:off x="2958" y="1896"/>
              <a:ext cx="572" cy="572"/>
            </a:xfrm>
            <a:prstGeom prst="ellipse">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9" tIns="45725" rIns="91449" bIns="45725" anchor="ctr" anchorCtr="1"/>
            <a:lstStyle/>
            <a:p>
              <a:pPr algn="ctr">
                <a:spcBef>
                  <a:spcPct val="0"/>
                </a:spcBef>
                <a:spcAft>
                  <a:spcPct val="0"/>
                </a:spcAft>
                <a:buSzTx/>
                <a:buFontTx/>
                <a:buNone/>
              </a:pPr>
              <a:r>
                <a:rPr lang="en-AU" altLang="en-US" sz="1400">
                  <a:solidFill>
                    <a:srgbClr val="000000"/>
                  </a:solidFill>
                  <a:cs typeface="Arial" panose="020B0604020202020204" pitchFamily="34" charset="0"/>
                </a:rPr>
                <a:t>ASSETS</a:t>
              </a:r>
              <a:endParaRPr lang="en-US" altLang="en-US" sz="1400">
                <a:solidFill>
                  <a:srgbClr val="000000"/>
                </a:solidFill>
                <a:cs typeface="Arial" panose="020B0604020202020204" pitchFamily="34" charset="0"/>
              </a:endParaRPr>
            </a:p>
          </p:txBody>
        </p:sp>
      </p:grpSp>
      <p:sp>
        <p:nvSpPr>
          <p:cNvPr id="208909" name="Text Box 13">
            <a:extLst>
              <a:ext uri="{FF2B5EF4-FFF2-40B4-BE49-F238E27FC236}">
                <a16:creationId xmlns:a16="http://schemas.microsoft.com/office/drawing/2014/main" id="{2B144670-E063-7D46-B967-5333C1DA7A23}"/>
              </a:ext>
            </a:extLst>
          </p:cNvPr>
          <p:cNvSpPr txBox="1">
            <a:spLocks noChangeArrowheads="1"/>
          </p:cNvSpPr>
          <p:nvPr/>
        </p:nvSpPr>
        <p:spPr bwMode="auto">
          <a:xfrm>
            <a:off x="4503992" y="260350"/>
            <a:ext cx="4835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dirty="0">
                <a:cs typeface="Arial" panose="020B0604020202020204" pitchFamily="34" charset="0"/>
              </a:rPr>
              <a:t>E Don’t explore for oil</a:t>
            </a:r>
            <a:endParaRPr lang="en-US" altLang="en-US" sz="2800" i="1" dirty="0">
              <a:cs typeface="Arial" panose="020B0604020202020204" pitchFamily="34" charset="0"/>
            </a:endParaRPr>
          </a:p>
        </p:txBody>
      </p:sp>
      <p:sp>
        <p:nvSpPr>
          <p:cNvPr id="208910" name="Text Box 14">
            <a:extLst>
              <a:ext uri="{FF2B5EF4-FFF2-40B4-BE49-F238E27FC236}">
                <a16:creationId xmlns:a16="http://schemas.microsoft.com/office/drawing/2014/main" id="{59D35BD0-9E5E-E44F-9B84-A97720EB0E44}"/>
              </a:ext>
            </a:extLst>
          </p:cNvPr>
          <p:cNvSpPr txBox="1">
            <a:spLocks noChangeArrowheads="1"/>
          </p:cNvSpPr>
          <p:nvPr/>
        </p:nvSpPr>
        <p:spPr bwMode="auto">
          <a:xfrm>
            <a:off x="4503992" y="722313"/>
            <a:ext cx="436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a:cs typeface="Arial" panose="020B0604020202020204" pitchFamily="34" charset="0"/>
              </a:rPr>
              <a:t>S Mauritania not Iraq</a:t>
            </a:r>
            <a:endParaRPr lang="en-US" altLang="en-US" sz="2800" i="1">
              <a:cs typeface="Arial" panose="020B0604020202020204" pitchFamily="34" charset="0"/>
            </a:endParaRPr>
          </a:p>
        </p:txBody>
      </p:sp>
      <p:sp>
        <p:nvSpPr>
          <p:cNvPr id="208911" name="Text Box 15">
            <a:extLst>
              <a:ext uri="{FF2B5EF4-FFF2-40B4-BE49-F238E27FC236}">
                <a16:creationId xmlns:a16="http://schemas.microsoft.com/office/drawing/2014/main" id="{4671422E-0B87-A049-9DC2-2C3BAC89B11B}"/>
              </a:ext>
            </a:extLst>
          </p:cNvPr>
          <p:cNvSpPr txBox="1">
            <a:spLocks noChangeArrowheads="1"/>
          </p:cNvSpPr>
          <p:nvPr/>
        </p:nvSpPr>
        <p:spPr bwMode="auto">
          <a:xfrm>
            <a:off x="4580192" y="1125538"/>
            <a:ext cx="61642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a:cs typeface="Arial" panose="020B0604020202020204" pitchFamily="34" charset="0"/>
              </a:rPr>
              <a:t>I Staff in remote areas not city</a:t>
            </a:r>
            <a:endParaRPr lang="en-US" altLang="en-US" sz="2800" i="1">
              <a:cs typeface="Arial" panose="020B0604020202020204" pitchFamily="34" charset="0"/>
            </a:endParaRPr>
          </a:p>
        </p:txBody>
      </p:sp>
      <p:sp>
        <p:nvSpPr>
          <p:cNvPr id="208912" name="Text Box 16">
            <a:extLst>
              <a:ext uri="{FF2B5EF4-FFF2-40B4-BE49-F238E27FC236}">
                <a16:creationId xmlns:a16="http://schemas.microsoft.com/office/drawing/2014/main" id="{152127E4-A9C7-D849-B9B0-FF76A29C999E}"/>
              </a:ext>
            </a:extLst>
          </p:cNvPr>
          <p:cNvSpPr txBox="1">
            <a:spLocks noChangeArrowheads="1"/>
          </p:cNvSpPr>
          <p:nvPr/>
        </p:nvSpPr>
        <p:spPr bwMode="auto">
          <a:xfrm>
            <a:off x="4503993" y="1644651"/>
            <a:ext cx="6664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a:cs typeface="Arial" panose="020B0604020202020204" pitchFamily="34" charset="0"/>
              </a:rPr>
              <a:t>E Fence, gates, armoured veh.</a:t>
            </a:r>
            <a:endParaRPr lang="en-US" altLang="en-US" sz="2800" i="1">
              <a:cs typeface="Arial" panose="020B0604020202020204" pitchFamily="34" charset="0"/>
            </a:endParaRPr>
          </a:p>
        </p:txBody>
      </p:sp>
      <p:sp>
        <p:nvSpPr>
          <p:cNvPr id="208913" name="Text Box 17">
            <a:extLst>
              <a:ext uri="{FF2B5EF4-FFF2-40B4-BE49-F238E27FC236}">
                <a16:creationId xmlns:a16="http://schemas.microsoft.com/office/drawing/2014/main" id="{92BAECC6-BFA9-5945-BCCA-81C8C3F3BE34}"/>
              </a:ext>
            </a:extLst>
          </p:cNvPr>
          <p:cNvSpPr txBox="1">
            <a:spLocks noChangeArrowheads="1"/>
          </p:cNvSpPr>
          <p:nvPr/>
        </p:nvSpPr>
        <p:spPr bwMode="auto">
          <a:xfrm>
            <a:off x="4503993" y="2105026"/>
            <a:ext cx="6396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a:cs typeface="Arial" panose="020B0604020202020204" pitchFamily="34" charset="0"/>
              </a:rPr>
              <a:t>A Policies, Travel safety training</a:t>
            </a:r>
            <a:endParaRPr lang="en-US" altLang="en-US" sz="2800" i="1">
              <a:cs typeface="Arial" panose="020B0604020202020204" pitchFamily="34" charset="0"/>
            </a:endParaRPr>
          </a:p>
        </p:txBody>
      </p:sp>
      <p:sp>
        <p:nvSpPr>
          <p:cNvPr id="208914" name="Text Box 18">
            <a:extLst>
              <a:ext uri="{FF2B5EF4-FFF2-40B4-BE49-F238E27FC236}">
                <a16:creationId xmlns:a16="http://schemas.microsoft.com/office/drawing/2014/main" id="{737525DD-EBC8-0243-99A3-E488625BA985}"/>
              </a:ext>
            </a:extLst>
          </p:cNvPr>
          <p:cNvSpPr txBox="1">
            <a:spLocks noChangeArrowheads="1"/>
          </p:cNvSpPr>
          <p:nvPr/>
        </p:nvSpPr>
        <p:spPr bwMode="auto">
          <a:xfrm>
            <a:off x="4503992" y="2565401"/>
            <a:ext cx="46021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50000"/>
              </a:spcBef>
              <a:spcAft>
                <a:spcPct val="0"/>
              </a:spcAft>
              <a:buSzTx/>
              <a:buFontTx/>
              <a:buNone/>
            </a:pPr>
            <a:r>
              <a:rPr lang="en-AU" altLang="en-US" sz="2800" i="1">
                <a:cs typeface="Arial" panose="020B0604020202020204" pitchFamily="34" charset="0"/>
              </a:rPr>
              <a:t>P Bullet-proof vests</a:t>
            </a:r>
            <a:endParaRPr lang="en-US" altLang="en-US" sz="2800" i="1">
              <a:cs typeface="Arial" panose="020B0604020202020204" pitchFamily="34" charset="0"/>
            </a:endParaRPr>
          </a:p>
        </p:txBody>
      </p:sp>
    </p:spTree>
    <p:extLst>
      <p:ext uri="{BB962C8B-B14F-4D97-AF65-F5344CB8AC3E}">
        <p14:creationId xmlns:p14="http://schemas.microsoft.com/office/powerpoint/2010/main" val="23920071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9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9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9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0" grpId="0"/>
      <p:bldP spid="208911" grpId="0"/>
      <p:bldP spid="208912" grpId="0"/>
      <p:bldP spid="208913" grpId="0"/>
      <p:bldP spid="2089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733800" y="876300"/>
            <a:ext cx="7715250" cy="381000"/>
          </a:xfrm>
          <a:prstGeom prst="rect">
            <a:avLst/>
          </a:prstGeom>
          <a:noFill/>
        </p:spPr>
        <p:txBody>
          <a:bodyPr wrap="square" rtlCol="0">
            <a:spAutoFit/>
          </a:bodyPr>
          <a:lstStyle/>
          <a:p>
            <a:r>
              <a:rPr lang="en-US" dirty="0">
                <a:solidFill>
                  <a:schemeClr val="tx1">
                    <a:lumMod val="95000"/>
                    <a:lumOff val="5000"/>
                  </a:schemeClr>
                </a:solidFill>
              </a:rPr>
              <a:t>Substitute the risk</a:t>
            </a:r>
          </a:p>
        </p:txBody>
      </p:sp>
      <p:sp>
        <p:nvSpPr>
          <p:cNvPr id="57" name="TextBox 56"/>
          <p:cNvSpPr txBox="1"/>
          <p:nvPr/>
        </p:nvSpPr>
        <p:spPr>
          <a:xfrm>
            <a:off x="3429000" y="304800"/>
            <a:ext cx="7715250" cy="381000"/>
          </a:xfrm>
          <a:prstGeom prst="rect">
            <a:avLst/>
          </a:prstGeom>
          <a:noFill/>
        </p:spPr>
        <p:txBody>
          <a:bodyPr wrap="square" rtlCol="0">
            <a:spAutoFit/>
          </a:bodyPr>
          <a:lstStyle/>
          <a:p>
            <a:r>
              <a:rPr lang="en-US" dirty="0">
                <a:solidFill>
                  <a:schemeClr val="tx1">
                    <a:lumMod val="95000"/>
                    <a:lumOff val="5000"/>
                  </a:schemeClr>
                </a:solidFill>
              </a:rPr>
              <a:t>Eliminate the risk</a:t>
            </a: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2283"/>
            <a:ext cx="4578637" cy="1362144"/>
          </a:xfrm>
          <a:prstGeom prst="rect">
            <a:avLst/>
          </a:prstGeom>
        </p:spPr>
      </p:pic>
      <p:grpSp>
        <p:nvGrpSpPr>
          <p:cNvPr id="43" name="Group 42"/>
          <p:cNvGrpSpPr/>
          <p:nvPr/>
        </p:nvGrpSpPr>
        <p:grpSpPr>
          <a:xfrm>
            <a:off x="-1899356" y="1308175"/>
            <a:ext cx="5410200" cy="5410200"/>
            <a:chOff x="-1905000" y="1295400"/>
            <a:chExt cx="5410200" cy="5410200"/>
          </a:xfrm>
          <a:scene3d>
            <a:camera prst="orthographicFront">
              <a:rot lat="19800000" lon="7200000" rev="0"/>
            </a:camera>
            <a:lightRig rig="balanced" dir="t">
              <a:rot lat="0" lon="0" rev="12600000"/>
            </a:lightRig>
          </a:scene3d>
        </p:grpSpPr>
        <p:sp>
          <p:nvSpPr>
            <p:cNvPr id="44" name="Oval 43"/>
            <p:cNvSpPr/>
            <p:nvPr/>
          </p:nvSpPr>
          <p:spPr>
            <a:xfrm>
              <a:off x="-1905000" y="1295400"/>
              <a:ext cx="5410200" cy="5410200"/>
            </a:xfrm>
            <a:prstGeom prst="ellipse">
              <a:avLst/>
            </a:prstGeom>
            <a:solidFill>
              <a:schemeClr val="bg1">
                <a:lumMod val="95000"/>
              </a:schemeClr>
            </a:solidFill>
            <a:ln>
              <a:noFill/>
            </a:ln>
            <a:sp3d prstMaterial="dkEdge">
              <a:bevelT w="1885950" h="2336800"/>
              <a:bevelB w="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6"/>
            <p:cNvSpPr/>
            <p:nvPr/>
          </p:nvSpPr>
          <p:spPr>
            <a:xfrm>
              <a:off x="-1905000" y="1295400"/>
              <a:ext cx="5410200" cy="5410200"/>
            </a:xfrm>
            <a:custGeom>
              <a:avLst/>
              <a:gdLst/>
              <a:ahLst/>
              <a:cxnLst/>
              <a:rect l="l" t="t" r="r" b="b"/>
              <a:pathLst>
                <a:path w="5410200" h="5410200">
                  <a:moveTo>
                    <a:pt x="2705100" y="414319"/>
                  </a:moveTo>
                  <a:cubicBezTo>
                    <a:pt x="1439936" y="414319"/>
                    <a:pt x="414319" y="1439937"/>
                    <a:pt x="414319" y="2705100"/>
                  </a:cubicBezTo>
                  <a:cubicBezTo>
                    <a:pt x="414319" y="3970264"/>
                    <a:pt x="1439936" y="4995882"/>
                    <a:pt x="2705100" y="4995882"/>
                  </a:cubicBezTo>
                  <a:cubicBezTo>
                    <a:pt x="3970264" y="4995882"/>
                    <a:pt x="4995882" y="3970264"/>
                    <a:pt x="4995882" y="2705100"/>
                  </a:cubicBezTo>
                  <a:cubicBezTo>
                    <a:pt x="4995882" y="1439937"/>
                    <a:pt x="3970264" y="414319"/>
                    <a:pt x="2705100" y="414319"/>
                  </a:cubicBezTo>
                  <a:close/>
                  <a:moveTo>
                    <a:pt x="2705100" y="0"/>
                  </a:moveTo>
                  <a:cubicBezTo>
                    <a:pt x="4199086" y="0"/>
                    <a:pt x="5410200" y="1211114"/>
                    <a:pt x="5410200" y="2705100"/>
                  </a:cubicBezTo>
                  <a:cubicBezTo>
                    <a:pt x="5410200" y="4199086"/>
                    <a:pt x="4199086" y="5410200"/>
                    <a:pt x="2705100" y="5410200"/>
                  </a:cubicBezTo>
                  <a:cubicBezTo>
                    <a:pt x="1211114" y="5410200"/>
                    <a:pt x="0" y="4199086"/>
                    <a:pt x="0" y="2705100"/>
                  </a:cubicBezTo>
                  <a:cubicBezTo>
                    <a:pt x="0" y="1211114"/>
                    <a:pt x="1211114" y="0"/>
                    <a:pt x="2705100" y="0"/>
                  </a:cubicBezTo>
                  <a:close/>
                </a:path>
              </a:pathLst>
            </a:custGeom>
            <a:solidFill>
              <a:schemeClr val="accent5">
                <a:lumMod val="75000"/>
              </a:schemeClr>
            </a:solidFill>
            <a:ln>
              <a:noFill/>
            </a:ln>
            <a:sp3d prstMaterial="plastic">
              <a:bevelT w="1885950" h="2413000"/>
              <a:bevelB w="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6"/>
            <p:cNvSpPr/>
            <p:nvPr/>
          </p:nvSpPr>
          <p:spPr>
            <a:xfrm>
              <a:off x="-1500143" y="1700257"/>
              <a:ext cx="4600487" cy="4600487"/>
            </a:xfrm>
            <a:custGeom>
              <a:avLst/>
              <a:gdLst/>
              <a:ahLst/>
              <a:cxnLst/>
              <a:rect l="l" t="t" r="r" b="b"/>
              <a:pathLst>
                <a:path w="4600487" h="4600487">
                  <a:moveTo>
                    <a:pt x="2300243" y="352541"/>
                  </a:moveTo>
                  <a:cubicBezTo>
                    <a:pt x="1224556" y="352541"/>
                    <a:pt x="352541" y="1224556"/>
                    <a:pt x="352541" y="2300243"/>
                  </a:cubicBezTo>
                  <a:cubicBezTo>
                    <a:pt x="352541" y="3375930"/>
                    <a:pt x="1224556" y="4247946"/>
                    <a:pt x="2300243" y="4247946"/>
                  </a:cubicBezTo>
                  <a:cubicBezTo>
                    <a:pt x="3375930" y="4247946"/>
                    <a:pt x="4247946" y="3375930"/>
                    <a:pt x="4247946" y="2300243"/>
                  </a:cubicBezTo>
                  <a:cubicBezTo>
                    <a:pt x="4247946" y="1224556"/>
                    <a:pt x="3375930" y="352541"/>
                    <a:pt x="2300243" y="352541"/>
                  </a:cubicBezTo>
                  <a:close/>
                  <a:moveTo>
                    <a:pt x="2300244" y="0"/>
                  </a:moveTo>
                  <a:cubicBezTo>
                    <a:pt x="3570633" y="0"/>
                    <a:pt x="4600487" y="1029854"/>
                    <a:pt x="4600487" y="2300244"/>
                  </a:cubicBezTo>
                  <a:cubicBezTo>
                    <a:pt x="4600487" y="3570633"/>
                    <a:pt x="3570633" y="4600487"/>
                    <a:pt x="2300244" y="4600487"/>
                  </a:cubicBezTo>
                  <a:cubicBezTo>
                    <a:pt x="1029854" y="4600487"/>
                    <a:pt x="0" y="3570633"/>
                    <a:pt x="0" y="2300244"/>
                  </a:cubicBezTo>
                  <a:cubicBezTo>
                    <a:pt x="0" y="1029854"/>
                    <a:pt x="1029854" y="0"/>
                    <a:pt x="2300244" y="0"/>
                  </a:cubicBezTo>
                  <a:close/>
                </a:path>
              </a:pathLst>
            </a:custGeom>
            <a:solidFill>
              <a:schemeClr val="accent6">
                <a:lumMod val="75000"/>
              </a:schemeClr>
            </a:solidFill>
            <a:ln>
              <a:noFill/>
            </a:ln>
            <a:sp3d prstMaterial="plastic">
              <a:bevelT w="1885950" h="2432050"/>
              <a:bevelB w="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82978" y="2476749"/>
              <a:ext cx="2966156" cy="3025515"/>
            </a:xfrm>
            <a:prstGeom prst="ellipse">
              <a:avLst/>
            </a:prstGeom>
            <a:solidFill>
              <a:schemeClr val="accent2">
                <a:lumMod val="75000"/>
              </a:schemeClr>
            </a:solidFill>
            <a:ln>
              <a:noFill/>
            </a:ln>
            <a:sp3d extrusionH="1778000" prstMaterial="softEdge">
              <a:bevelT w="1270000" h="635000"/>
              <a:bevelB w="149225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6"/>
            <p:cNvSpPr/>
            <p:nvPr/>
          </p:nvSpPr>
          <p:spPr>
            <a:xfrm>
              <a:off x="-1177474" y="2022926"/>
              <a:ext cx="3955148" cy="3955148"/>
            </a:xfrm>
            <a:custGeom>
              <a:avLst/>
              <a:gdLst/>
              <a:ahLst/>
              <a:cxnLst/>
              <a:rect l="l" t="t" r="r" b="b"/>
              <a:pathLst>
                <a:path w="3955148" h="3955148">
                  <a:moveTo>
                    <a:pt x="1977575" y="301461"/>
                  </a:moveTo>
                  <a:cubicBezTo>
                    <a:pt x="1051882" y="301461"/>
                    <a:pt x="301461" y="1051882"/>
                    <a:pt x="301461" y="1977575"/>
                  </a:cubicBezTo>
                  <a:cubicBezTo>
                    <a:pt x="301461" y="2903267"/>
                    <a:pt x="1051882" y="3653688"/>
                    <a:pt x="1977575" y="3653688"/>
                  </a:cubicBezTo>
                  <a:cubicBezTo>
                    <a:pt x="2903267" y="3653688"/>
                    <a:pt x="3653688" y="2903267"/>
                    <a:pt x="3653688" y="1977575"/>
                  </a:cubicBezTo>
                  <a:cubicBezTo>
                    <a:pt x="3653688" y="1051882"/>
                    <a:pt x="2903267" y="301461"/>
                    <a:pt x="1977575" y="301461"/>
                  </a:cubicBezTo>
                  <a:close/>
                  <a:moveTo>
                    <a:pt x="1977574" y="0"/>
                  </a:moveTo>
                  <a:cubicBezTo>
                    <a:pt x="3069758" y="0"/>
                    <a:pt x="3955148" y="885390"/>
                    <a:pt x="3955148" y="1977574"/>
                  </a:cubicBezTo>
                  <a:cubicBezTo>
                    <a:pt x="3955148" y="3069758"/>
                    <a:pt x="3069758" y="3955148"/>
                    <a:pt x="1977574" y="3955148"/>
                  </a:cubicBezTo>
                  <a:cubicBezTo>
                    <a:pt x="885390" y="3955148"/>
                    <a:pt x="0" y="3069758"/>
                    <a:pt x="0" y="1977574"/>
                  </a:cubicBezTo>
                  <a:cubicBezTo>
                    <a:pt x="0" y="885390"/>
                    <a:pt x="885390" y="0"/>
                    <a:pt x="1977574" y="0"/>
                  </a:cubicBezTo>
                  <a:close/>
                </a:path>
              </a:pathLst>
            </a:custGeom>
            <a:solidFill>
              <a:schemeClr val="accent3">
                <a:lumMod val="75000"/>
              </a:schemeClr>
            </a:solidFill>
            <a:ln>
              <a:noFill/>
            </a:ln>
            <a:sp3d prstMaterial="plastic">
              <a:bevelT w="1885950" h="2425700"/>
              <a:bevelB w="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6"/>
            <p:cNvSpPr/>
            <p:nvPr/>
          </p:nvSpPr>
          <p:spPr>
            <a:xfrm>
              <a:off x="-899516" y="2300884"/>
              <a:ext cx="3399233" cy="3399233"/>
            </a:xfrm>
            <a:custGeom>
              <a:avLst/>
              <a:gdLst/>
              <a:ahLst/>
              <a:cxnLst/>
              <a:rect l="l" t="t" r="r" b="b"/>
              <a:pathLst>
                <a:path w="3399233" h="3399233">
                  <a:moveTo>
                    <a:pt x="1699616" y="204742"/>
                  </a:moveTo>
                  <a:cubicBezTo>
                    <a:pt x="882239" y="204742"/>
                    <a:pt x="219624" y="867357"/>
                    <a:pt x="219624" y="1684733"/>
                  </a:cubicBezTo>
                  <a:cubicBezTo>
                    <a:pt x="219624" y="2502110"/>
                    <a:pt x="882239" y="3164724"/>
                    <a:pt x="1699616" y="3164724"/>
                  </a:cubicBezTo>
                  <a:cubicBezTo>
                    <a:pt x="2516993" y="3164724"/>
                    <a:pt x="3179608" y="2502110"/>
                    <a:pt x="3179608" y="1684733"/>
                  </a:cubicBezTo>
                  <a:cubicBezTo>
                    <a:pt x="3179608" y="867357"/>
                    <a:pt x="2516993" y="204742"/>
                    <a:pt x="1699616" y="204742"/>
                  </a:cubicBezTo>
                  <a:close/>
                  <a:moveTo>
                    <a:pt x="1699617" y="0"/>
                  </a:moveTo>
                  <a:cubicBezTo>
                    <a:pt x="2638289" y="0"/>
                    <a:pt x="3399233" y="760944"/>
                    <a:pt x="3399233" y="1699617"/>
                  </a:cubicBezTo>
                  <a:cubicBezTo>
                    <a:pt x="3399233" y="2638289"/>
                    <a:pt x="2638289" y="3399233"/>
                    <a:pt x="1699617" y="3399233"/>
                  </a:cubicBezTo>
                  <a:cubicBezTo>
                    <a:pt x="760944" y="3399233"/>
                    <a:pt x="0" y="2638289"/>
                    <a:pt x="0" y="1699617"/>
                  </a:cubicBezTo>
                  <a:cubicBezTo>
                    <a:pt x="0" y="760944"/>
                    <a:pt x="760944" y="0"/>
                    <a:pt x="1699617" y="0"/>
                  </a:cubicBezTo>
                  <a:close/>
                </a:path>
              </a:pathLst>
            </a:custGeom>
            <a:solidFill>
              <a:schemeClr val="accent4">
                <a:lumMod val="75000"/>
              </a:schemeClr>
            </a:solidFill>
            <a:ln>
              <a:noFill/>
            </a:ln>
            <a:sp3d prstMaterial="plastic">
              <a:bevelT w="1885950" h="2432050"/>
              <a:bevelB w="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4" name="Elbow Connector 63"/>
          <p:cNvCxnSpPr/>
          <p:nvPr/>
        </p:nvCxnSpPr>
        <p:spPr>
          <a:xfrm flipV="1">
            <a:off x="3100344" y="3124201"/>
            <a:ext cx="8024856" cy="391534"/>
          </a:xfrm>
          <a:prstGeom prst="bentConnector3">
            <a:avLst>
              <a:gd name="adj1" fmla="val 17715"/>
            </a:avLst>
          </a:prstGeom>
          <a:ln w="38100">
            <a:gradFill>
              <a:gsLst>
                <a:gs pos="93000">
                  <a:schemeClr val="tx1">
                    <a:lumMod val="95000"/>
                    <a:lumOff val="5000"/>
                  </a:schemeClr>
                </a:gs>
                <a:gs pos="100000">
                  <a:schemeClr val="accent2">
                    <a:lumMod val="75000"/>
                  </a:schemeClr>
                </a:gs>
              </a:gsLst>
              <a:lin ang="0" scaled="0"/>
            </a:gradFill>
            <a:headEnd type="stealth" w="lg" len="lg"/>
          </a:ln>
          <a:effectLst>
            <a:outerShdw blurRad="139700" algn="ctr" rotWithShape="0">
              <a:schemeClr val="bg1">
                <a:lumMod val="95000"/>
              </a:schemeClr>
            </a:outerShdw>
          </a:effectLst>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549486" y="2744170"/>
            <a:ext cx="7715250" cy="381000"/>
          </a:xfrm>
          <a:prstGeom prst="rect">
            <a:avLst/>
          </a:prstGeom>
          <a:noFill/>
        </p:spPr>
        <p:txBody>
          <a:bodyPr wrap="square" rtlCol="0">
            <a:spAutoFit/>
          </a:bodyPr>
          <a:lstStyle/>
          <a:p>
            <a:r>
              <a:rPr lang="en-US" dirty="0">
                <a:solidFill>
                  <a:schemeClr val="tx1">
                    <a:lumMod val="95000"/>
                    <a:lumOff val="5000"/>
                  </a:schemeClr>
                </a:solidFill>
              </a:rPr>
              <a:t>Assets/resources/capabilities and objectives</a:t>
            </a:r>
          </a:p>
        </p:txBody>
      </p:sp>
      <p:sp>
        <p:nvSpPr>
          <p:cNvPr id="103" name="Rectangle 102">
            <a:hlinkClick r:id="" action="ppaction://noaction"/>
          </p:cNvPr>
          <p:cNvSpPr/>
          <p:nvPr/>
        </p:nvSpPr>
        <p:spPr>
          <a:xfrm>
            <a:off x="10998876" y="267511"/>
            <a:ext cx="123825" cy="381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itle 103"/>
          <p:cNvSpPr>
            <a:spLocks noGrp="1"/>
          </p:cNvSpPr>
          <p:nvPr>
            <p:ph type="title"/>
          </p:nvPr>
        </p:nvSpPr>
        <p:spPr>
          <a:xfrm>
            <a:off x="475133" y="-475179"/>
            <a:ext cx="1841583" cy="449494"/>
          </a:xfrm>
        </p:spPr>
        <p:txBody>
          <a:bodyPr>
            <a:normAutofit/>
          </a:bodyPr>
          <a:lstStyle/>
          <a:p>
            <a:r>
              <a:rPr lang="en-US" sz="1200" dirty="0"/>
              <a:t>Core line descriptions</a:t>
            </a:r>
          </a:p>
        </p:txBody>
      </p:sp>
      <p:sp>
        <p:nvSpPr>
          <p:cNvPr id="106" name="Rectangle 105">
            <a:hlinkClick r:id="" action="ppaction://noaction"/>
          </p:cNvPr>
          <p:cNvSpPr/>
          <p:nvPr/>
        </p:nvSpPr>
        <p:spPr>
          <a:xfrm>
            <a:off x="10998875" y="838143"/>
            <a:ext cx="1238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hlinkClick r:id="" action="ppaction://noaction"/>
          </p:cNvPr>
          <p:cNvSpPr/>
          <p:nvPr/>
        </p:nvSpPr>
        <p:spPr>
          <a:xfrm>
            <a:off x="10998875" y="2699427"/>
            <a:ext cx="123825" cy="381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a:cxnSpLocks/>
          </p:cNvCxnSpPr>
          <p:nvPr/>
        </p:nvCxnSpPr>
        <p:spPr>
          <a:xfrm flipH="1" flipV="1">
            <a:off x="11277601" y="1219144"/>
            <a:ext cx="414894" cy="1371656"/>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cxnSpLocks/>
          </p:cNvCxnSpPr>
          <p:nvPr/>
        </p:nvCxnSpPr>
        <p:spPr>
          <a:xfrm flipH="1" flipV="1">
            <a:off x="11144251" y="458012"/>
            <a:ext cx="548244" cy="2132788"/>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cxnSpLocks/>
          </p:cNvCxnSpPr>
          <p:nvPr/>
        </p:nvCxnSpPr>
        <p:spPr>
          <a:xfrm flipH="1" flipV="1">
            <a:off x="11277601" y="1700258"/>
            <a:ext cx="414894" cy="890542"/>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p:nvPr/>
        </p:nvCxnSpPr>
        <p:spPr>
          <a:xfrm flipV="1">
            <a:off x="3510844" y="4648200"/>
            <a:ext cx="7633406" cy="152401"/>
          </a:xfrm>
          <a:prstGeom prst="bentConnector3">
            <a:avLst>
              <a:gd name="adj1" fmla="val 13620"/>
            </a:avLst>
          </a:prstGeom>
          <a:ln w="38100">
            <a:gradFill>
              <a:gsLst>
                <a:gs pos="93000">
                  <a:schemeClr val="tx1">
                    <a:lumMod val="95000"/>
                    <a:lumOff val="5000"/>
                  </a:schemeClr>
                </a:gs>
                <a:gs pos="100000">
                  <a:schemeClr val="accent4">
                    <a:lumMod val="60000"/>
                    <a:lumOff val="40000"/>
                  </a:schemeClr>
                </a:gs>
              </a:gsLst>
              <a:lin ang="0" scaled="0"/>
            </a:gradFill>
            <a:headEnd type="stealth" w="lg" len="lg"/>
          </a:ln>
          <a:effectLst>
            <a:outerShdw blurRad="139700" algn="ctr" rotWithShape="0">
              <a:schemeClr val="bg1">
                <a:lumMod val="95000"/>
              </a:schemeClr>
            </a:outerShd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598393" y="4267200"/>
            <a:ext cx="7715250" cy="381000"/>
          </a:xfrm>
          <a:prstGeom prst="rect">
            <a:avLst/>
          </a:prstGeom>
          <a:noFill/>
        </p:spPr>
        <p:txBody>
          <a:bodyPr wrap="square" rtlCol="0">
            <a:spAutoFit/>
          </a:bodyPr>
          <a:lstStyle/>
          <a:p>
            <a:r>
              <a:rPr lang="en-US" dirty="0">
                <a:solidFill>
                  <a:schemeClr val="tx1">
                    <a:lumMod val="95000"/>
                    <a:lumOff val="5000"/>
                  </a:schemeClr>
                </a:solidFill>
              </a:rPr>
              <a:t>Administrative solutions</a:t>
            </a:r>
          </a:p>
        </p:txBody>
      </p:sp>
      <p:cxnSp>
        <p:nvCxnSpPr>
          <p:cNvPr id="52" name="Elbow Connector 51"/>
          <p:cNvCxnSpPr/>
          <p:nvPr/>
        </p:nvCxnSpPr>
        <p:spPr>
          <a:xfrm>
            <a:off x="3352800" y="5125156"/>
            <a:ext cx="7772400" cy="742244"/>
          </a:xfrm>
          <a:prstGeom prst="bentConnector3">
            <a:avLst>
              <a:gd name="adj1" fmla="val 13544"/>
            </a:avLst>
          </a:prstGeom>
          <a:ln w="38100">
            <a:gradFill>
              <a:gsLst>
                <a:gs pos="93000">
                  <a:schemeClr val="tx1">
                    <a:lumMod val="95000"/>
                    <a:lumOff val="5000"/>
                  </a:schemeClr>
                </a:gs>
                <a:gs pos="100000">
                  <a:schemeClr val="accent3">
                    <a:lumMod val="75000"/>
                  </a:schemeClr>
                </a:gs>
              </a:gsLst>
              <a:lin ang="0" scaled="0"/>
            </a:gradFill>
            <a:headEnd type="stealth" w="lg" len="lg"/>
          </a:ln>
          <a:effectLst>
            <a:outerShdw blurRad="139700" algn="ctr" rotWithShape="0">
              <a:schemeClr val="bg1">
                <a:lumMod val="95000"/>
              </a:schemeClr>
            </a:outerShdw>
          </a:effectLst>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456994" y="5486400"/>
            <a:ext cx="7715250" cy="381000"/>
          </a:xfrm>
          <a:prstGeom prst="rect">
            <a:avLst/>
          </a:prstGeom>
          <a:noFill/>
        </p:spPr>
        <p:txBody>
          <a:bodyPr wrap="square" rtlCol="0">
            <a:spAutoFit/>
          </a:bodyPr>
          <a:lstStyle/>
          <a:p>
            <a:r>
              <a:rPr lang="en-US" dirty="0">
                <a:solidFill>
                  <a:schemeClr val="tx1">
                    <a:lumMod val="95000"/>
                    <a:lumOff val="5000"/>
                  </a:schemeClr>
                </a:solidFill>
              </a:rPr>
              <a:t>Engineering solutions</a:t>
            </a:r>
          </a:p>
        </p:txBody>
      </p:sp>
      <p:cxnSp>
        <p:nvCxnSpPr>
          <p:cNvPr id="54" name="Elbow Connector 53"/>
          <p:cNvCxnSpPr/>
          <p:nvPr/>
        </p:nvCxnSpPr>
        <p:spPr>
          <a:xfrm flipV="1">
            <a:off x="2336800" y="1257300"/>
            <a:ext cx="8788400" cy="86078"/>
          </a:xfrm>
          <a:prstGeom prst="bentConnector3">
            <a:avLst>
              <a:gd name="adj1" fmla="val 15575"/>
            </a:avLst>
          </a:prstGeom>
          <a:ln w="38100">
            <a:gradFill>
              <a:gsLst>
                <a:gs pos="93000">
                  <a:schemeClr val="tx1">
                    <a:lumMod val="95000"/>
                    <a:lumOff val="5000"/>
                  </a:schemeClr>
                </a:gs>
                <a:gs pos="100000">
                  <a:schemeClr val="accent6">
                    <a:lumMod val="75000"/>
                  </a:schemeClr>
                </a:gs>
              </a:gsLst>
              <a:lin ang="0" scaled="0"/>
            </a:gradFill>
            <a:headEnd type="stealth" w="lg" len="lg"/>
          </a:ln>
          <a:effectLst>
            <a:outerShdw blurRad="139700" algn="ctr" rotWithShape="0">
              <a:schemeClr val="bg1">
                <a:lumMod val="95000"/>
              </a:schemeClr>
            </a:outerShdw>
          </a:effectLst>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2427111" y="685800"/>
            <a:ext cx="8698089" cy="296333"/>
          </a:xfrm>
          <a:prstGeom prst="bentConnector3">
            <a:avLst>
              <a:gd name="adj1" fmla="val 8858"/>
            </a:avLst>
          </a:prstGeom>
          <a:ln w="38100">
            <a:gradFill>
              <a:gsLst>
                <a:gs pos="93000">
                  <a:schemeClr val="tx1">
                    <a:lumMod val="95000"/>
                    <a:lumOff val="5000"/>
                  </a:schemeClr>
                </a:gs>
                <a:gs pos="100000">
                  <a:schemeClr val="accent5">
                    <a:lumMod val="75000"/>
                  </a:schemeClr>
                </a:gs>
              </a:gsLst>
              <a:lin ang="0" scaled="0"/>
            </a:gradFill>
            <a:headEnd type="stealth" w="lg" len="lg"/>
          </a:ln>
          <a:effectLst>
            <a:outerShdw blurRad="139700" algn="ctr" rotWithShape="0">
              <a:schemeClr val="bg1">
                <a:lumMod val="95000"/>
              </a:schemeClr>
            </a:outerShdw>
          </a:effectLst>
        </p:spPr>
        <p:style>
          <a:lnRef idx="1">
            <a:schemeClr val="accent1"/>
          </a:lnRef>
          <a:fillRef idx="0">
            <a:schemeClr val="accent1"/>
          </a:fillRef>
          <a:effectRef idx="0">
            <a:schemeClr val="accent1"/>
          </a:effectRef>
          <a:fontRef idx="minor">
            <a:schemeClr val="tx1"/>
          </a:fontRef>
        </p:style>
      </p:cxnSp>
      <p:sp>
        <p:nvSpPr>
          <p:cNvPr id="107" name="Rectangle 106">
            <a:hlinkClick r:id="" action="ppaction://noaction"/>
          </p:cNvPr>
          <p:cNvSpPr/>
          <p:nvPr/>
        </p:nvSpPr>
        <p:spPr>
          <a:xfrm>
            <a:off x="11001375" y="5448467"/>
            <a:ext cx="123825" cy="381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hlinkClick r:id="" action="ppaction://noaction"/>
          </p:cNvPr>
          <p:cNvSpPr/>
          <p:nvPr/>
        </p:nvSpPr>
        <p:spPr>
          <a:xfrm>
            <a:off x="11018275" y="4207184"/>
            <a:ext cx="123825" cy="381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4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right)">
                                      <p:cBhvr>
                                        <p:cTn id="7" dur="1100"/>
                                        <p:tgtEl>
                                          <p:spTgt spid="64"/>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800"/>
                                        <p:tgtEl>
                                          <p:spTgt spid="81"/>
                                        </p:tgtEl>
                                      </p:cBhvr>
                                    </p:animEffect>
                                  </p:childTnLst>
                                </p:cTn>
                              </p:par>
                            </p:childTnLst>
                          </p:cTn>
                        </p:par>
                        <p:par>
                          <p:cTn id="12" fill="hold">
                            <p:stCondLst>
                              <p:cond delay="1900"/>
                            </p:stCondLst>
                            <p:childTnLst>
                              <p:par>
                                <p:cTn id="13" presetID="10" presetClass="entr" presetSubtype="0" fill="hold" grpId="0" nodeType="afterEffect">
                                  <p:stCondLst>
                                    <p:cond delay="50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200"/>
                                        <p:tgtEl>
                                          <p:spTgt spid="103"/>
                                        </p:tgtEl>
                                      </p:cBhvr>
                                    </p:animEffect>
                                  </p:childTnLst>
                                </p:cTn>
                              </p:par>
                            </p:childTnLst>
                          </p:cTn>
                        </p:par>
                        <p:par>
                          <p:cTn id="16" fill="hold">
                            <p:stCondLst>
                              <p:cond delay="2600"/>
                            </p:stCondLst>
                            <p:childTnLst>
                              <p:par>
                                <p:cTn id="17" presetID="10" presetClass="entr" presetSubtype="0"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fade">
                                      <p:cBhvr>
                                        <p:cTn id="19" dur="200"/>
                                        <p:tgtEl>
                                          <p:spTgt spid="106"/>
                                        </p:tgtEl>
                                      </p:cBhvr>
                                    </p:animEffect>
                                  </p:childTnLst>
                                </p:cTn>
                              </p:par>
                            </p:childTnLst>
                          </p:cTn>
                        </p:par>
                        <p:par>
                          <p:cTn id="20" fill="hold">
                            <p:stCondLst>
                              <p:cond delay="2800"/>
                            </p:stCondLst>
                            <p:childTnLst>
                              <p:par>
                                <p:cTn id="21" presetID="10" presetClass="entr" presetSubtype="0" fill="hold" grpId="0"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200"/>
                                        <p:tgtEl>
                                          <p:spTgt spid="10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200"/>
                                        <p:tgtEl>
                                          <p:spTgt spid="111"/>
                                        </p:tgtEl>
                                      </p:cBhvr>
                                    </p:animEffect>
                                  </p:childTnLst>
                                </p:cTn>
                              </p:par>
                            </p:childTnLst>
                          </p:cTn>
                        </p:par>
                        <p:par>
                          <p:cTn id="28" fill="hold">
                            <p:stCondLst>
                              <p:cond delay="3200"/>
                            </p:stCondLst>
                            <p:childTnLst>
                              <p:par>
                                <p:cTn id="29" presetID="10" presetClass="entr" presetSubtype="0"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2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03" grpId="0" animBg="1"/>
      <p:bldP spid="106" grpId="0" animBg="1"/>
      <p:bldP spid="109" grpId="0" animBg="1"/>
      <p:bldP spid="107" grpId="0" animBg="1"/>
      <p:bldP spid="1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7DC94-5C1B-6149-96F6-B5429D37680F}"/>
              </a:ext>
            </a:extLst>
          </p:cNvPr>
          <p:cNvSpPr>
            <a:spLocks noGrp="1"/>
          </p:cNvSpPr>
          <p:nvPr>
            <p:ph type="title"/>
          </p:nvPr>
        </p:nvSpPr>
        <p:spPr>
          <a:xfrm>
            <a:off x="4965430" y="629266"/>
            <a:ext cx="6586491" cy="1676603"/>
          </a:xfrm>
        </p:spPr>
        <p:txBody>
          <a:bodyPr>
            <a:normAutofit/>
          </a:bodyPr>
          <a:lstStyle/>
          <a:p>
            <a:r>
              <a:rPr lang="en-US" sz="5400">
                <a:solidFill>
                  <a:schemeClr val="accent1"/>
                </a:solidFill>
              </a:rPr>
              <a:t>Agenda</a:t>
            </a:r>
            <a:endParaRPr lang="en-US" sz="5400" dirty="0">
              <a:solidFill>
                <a:schemeClr val="accent1"/>
              </a:solidFill>
            </a:endParaRPr>
          </a:p>
        </p:txBody>
      </p:sp>
      <p:sp>
        <p:nvSpPr>
          <p:cNvPr id="18" name="Content Placeholder 3">
            <a:extLst>
              <a:ext uri="{FF2B5EF4-FFF2-40B4-BE49-F238E27FC236}">
                <a16:creationId xmlns:a16="http://schemas.microsoft.com/office/drawing/2014/main" id="{3121FC0B-8CE5-664A-826D-87BC2E27DC43}"/>
              </a:ext>
            </a:extLst>
          </p:cNvPr>
          <p:cNvSpPr>
            <a:spLocks noGrp="1"/>
          </p:cNvSpPr>
          <p:nvPr>
            <p:ph idx="1"/>
          </p:nvPr>
        </p:nvSpPr>
        <p:spPr>
          <a:xfrm>
            <a:off x="4965431" y="2438400"/>
            <a:ext cx="6586489" cy="3785419"/>
          </a:xfrm>
        </p:spPr>
        <p:txBody>
          <a:bodyPr>
            <a:normAutofit/>
          </a:bodyPr>
          <a:lstStyle/>
          <a:p>
            <a:r>
              <a:rPr lang="en-GB" sz="2400"/>
              <a:t>0830 Introductions &amp; review agenda </a:t>
            </a:r>
          </a:p>
          <a:p>
            <a:r>
              <a:rPr lang="en-GB" sz="2400"/>
              <a:t>0900 SRMBOK, ISO31000 updates</a:t>
            </a:r>
          </a:p>
          <a:p>
            <a:r>
              <a:rPr lang="en-GB" sz="2400"/>
              <a:t>1030 Morning tea</a:t>
            </a:r>
          </a:p>
          <a:p>
            <a:r>
              <a:rPr lang="en-GB" sz="2400"/>
              <a:t>1100 Security Risk Assessments </a:t>
            </a:r>
          </a:p>
          <a:p>
            <a:r>
              <a:rPr lang="en-GB" sz="2400"/>
              <a:t>1300 Lunch</a:t>
            </a:r>
          </a:p>
          <a:p>
            <a:r>
              <a:rPr lang="en-GB" sz="2400"/>
              <a:t>1400 Career, leadership, promotion, income</a:t>
            </a:r>
          </a:p>
          <a:p>
            <a:r>
              <a:rPr lang="en-GB" sz="2400"/>
              <a:t>1600 General discussion </a:t>
            </a:r>
          </a:p>
          <a:p>
            <a:r>
              <a:rPr lang="en-GB" sz="2400"/>
              <a:t>1630 Finish</a:t>
            </a:r>
            <a:endParaRPr lang="en-US" sz="2400" dirty="0"/>
          </a:p>
        </p:txBody>
      </p:sp>
      <p:pic>
        <p:nvPicPr>
          <p:cNvPr id="6" name="Picture 5">
            <a:extLst>
              <a:ext uri="{FF2B5EF4-FFF2-40B4-BE49-F238E27FC236}">
                <a16:creationId xmlns:a16="http://schemas.microsoft.com/office/drawing/2014/main" id="{586E4419-FFE6-4814-A55F-76DAF3E2751B}"/>
              </a:ext>
            </a:extLst>
          </p:cNvPr>
          <p:cNvPicPr>
            <a:picLocks noChangeAspect="1"/>
          </p:cNvPicPr>
          <p:nvPr/>
        </p:nvPicPr>
        <p:blipFill rotWithShape="1">
          <a:blip r:embed="rId2"/>
          <a:srcRect l="10062" r="44819" b="-1"/>
          <a:stretch/>
        </p:blipFill>
        <p:spPr>
          <a:xfrm>
            <a:off x="20" y="10"/>
            <a:ext cx="4635571" cy="6857990"/>
          </a:xfrm>
          <a:prstGeom prst="rect">
            <a:avLst/>
          </a:prstGeom>
          <a:effectLst/>
        </p:spPr>
      </p:pic>
    </p:spTree>
    <p:extLst>
      <p:ext uri="{BB962C8B-B14F-4D97-AF65-F5344CB8AC3E}">
        <p14:creationId xmlns:p14="http://schemas.microsoft.com/office/powerpoint/2010/main" val="71848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AE1607B-353A-E04A-914E-DAEC0EBE7794}"/>
              </a:ext>
            </a:extLst>
          </p:cNvPr>
          <p:cNvGrpSpPr/>
          <p:nvPr/>
        </p:nvGrpSpPr>
        <p:grpSpPr>
          <a:xfrm>
            <a:off x="2049780" y="1085850"/>
            <a:ext cx="5844541" cy="5583238"/>
            <a:chOff x="2779714" y="1085850"/>
            <a:chExt cx="5972175" cy="5583238"/>
          </a:xfrm>
        </p:grpSpPr>
        <p:sp>
          <p:nvSpPr>
            <p:cNvPr id="302082" name="Oval 2">
              <a:extLst>
                <a:ext uri="{FF2B5EF4-FFF2-40B4-BE49-F238E27FC236}">
                  <a16:creationId xmlns:a16="http://schemas.microsoft.com/office/drawing/2014/main" id="{8CA1CAB3-5B91-3349-A3D4-434E93958B29}"/>
                </a:ext>
              </a:extLst>
            </p:cNvPr>
            <p:cNvSpPr>
              <a:spLocks noChangeArrowheads="1"/>
            </p:cNvSpPr>
            <p:nvPr/>
          </p:nvSpPr>
          <p:spPr bwMode="auto">
            <a:xfrm>
              <a:off x="3694114" y="2003426"/>
              <a:ext cx="4141787" cy="3821113"/>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2083" name="Oval 3">
              <a:extLst>
                <a:ext uri="{FF2B5EF4-FFF2-40B4-BE49-F238E27FC236}">
                  <a16:creationId xmlns:a16="http://schemas.microsoft.com/office/drawing/2014/main" id="{499169DE-9803-B041-9CDD-3350577814B6}"/>
                </a:ext>
              </a:extLst>
            </p:cNvPr>
            <p:cNvSpPr>
              <a:spLocks noChangeArrowheads="1"/>
            </p:cNvSpPr>
            <p:nvPr/>
          </p:nvSpPr>
          <p:spPr bwMode="auto">
            <a:xfrm>
              <a:off x="3694114" y="2003426"/>
              <a:ext cx="4141787" cy="3821113"/>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2084" name="Oval 4">
              <a:extLst>
                <a:ext uri="{FF2B5EF4-FFF2-40B4-BE49-F238E27FC236}">
                  <a16:creationId xmlns:a16="http://schemas.microsoft.com/office/drawing/2014/main" id="{80CF6895-4B94-8A4C-BBE7-A4A749737252}"/>
                </a:ext>
              </a:extLst>
            </p:cNvPr>
            <p:cNvSpPr>
              <a:spLocks noChangeArrowheads="1"/>
            </p:cNvSpPr>
            <p:nvPr/>
          </p:nvSpPr>
          <p:spPr bwMode="auto">
            <a:xfrm>
              <a:off x="4589464" y="2792413"/>
              <a:ext cx="2351087" cy="2241550"/>
            </a:xfrm>
            <a:prstGeom prst="ellipse">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2085" name="Oval 5">
              <a:extLst>
                <a:ext uri="{FF2B5EF4-FFF2-40B4-BE49-F238E27FC236}">
                  <a16:creationId xmlns:a16="http://schemas.microsoft.com/office/drawing/2014/main" id="{ED80BD7A-CDF5-234C-B00F-2E645BD3D8A3}"/>
                </a:ext>
              </a:extLst>
            </p:cNvPr>
            <p:cNvSpPr>
              <a:spLocks noChangeAspect="1" noChangeArrowheads="1"/>
            </p:cNvSpPr>
            <p:nvPr/>
          </p:nvSpPr>
          <p:spPr bwMode="auto">
            <a:xfrm>
              <a:off x="2779714" y="1157288"/>
              <a:ext cx="5972175" cy="5511800"/>
            </a:xfrm>
            <a:prstGeom prst="ellipse">
              <a:avLst/>
            </a:prstGeom>
            <a:gradFill rotWithShape="1">
              <a:gsLst>
                <a:gs pos="0">
                  <a:schemeClr val="bg1"/>
                </a:gs>
                <a:gs pos="100000">
                  <a:srgbClr val="CC66FF"/>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9" tIns="45725" rIns="91449" bIns="45725" anchorCtr="1"/>
            <a:lstStyle/>
            <a:p>
              <a:pPr algn="ctr">
                <a:spcBef>
                  <a:spcPct val="0"/>
                </a:spcBef>
                <a:spcAft>
                  <a:spcPct val="0"/>
                </a:spcAft>
                <a:buSzTx/>
                <a:buFontTx/>
                <a:buNone/>
              </a:pPr>
              <a:r>
                <a:rPr lang="en-AU" altLang="en-US" sz="1600">
                  <a:solidFill>
                    <a:srgbClr val="000000"/>
                  </a:solidFill>
                  <a:cs typeface="Arial" panose="020B0604020202020204" pitchFamily="34" charset="0"/>
                </a:rPr>
                <a:t>Eliminate</a:t>
              </a:r>
              <a:endParaRPr lang="en-US" altLang="en-US" sz="1600">
                <a:solidFill>
                  <a:srgbClr val="000000"/>
                </a:solidFill>
                <a:cs typeface="Arial" panose="020B0604020202020204" pitchFamily="34" charset="0"/>
              </a:endParaRPr>
            </a:p>
          </p:txBody>
        </p:sp>
        <p:sp>
          <p:nvSpPr>
            <p:cNvPr id="302086" name="Oval 6">
              <a:extLst>
                <a:ext uri="{FF2B5EF4-FFF2-40B4-BE49-F238E27FC236}">
                  <a16:creationId xmlns:a16="http://schemas.microsoft.com/office/drawing/2014/main" id="{B4FFCDFD-EBB6-C74E-8DB8-19E8D4AF1275}"/>
                </a:ext>
              </a:extLst>
            </p:cNvPr>
            <p:cNvSpPr>
              <a:spLocks noChangeAspect="1" noChangeArrowheads="1"/>
            </p:cNvSpPr>
            <p:nvPr/>
          </p:nvSpPr>
          <p:spPr bwMode="auto">
            <a:xfrm>
              <a:off x="3016250" y="1455738"/>
              <a:ext cx="5500688" cy="4914900"/>
            </a:xfrm>
            <a:prstGeom prst="ellipse">
              <a:avLst/>
            </a:prstGeom>
            <a:gradFill rotWithShape="1">
              <a:gsLst>
                <a:gs pos="0">
                  <a:schemeClr val="bg1">
                    <a:alpha val="0"/>
                  </a:schemeClr>
                </a:gs>
                <a:gs pos="100000">
                  <a:schemeClr val="accent1"/>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2087" name="Oval 7">
              <a:extLst>
                <a:ext uri="{FF2B5EF4-FFF2-40B4-BE49-F238E27FC236}">
                  <a16:creationId xmlns:a16="http://schemas.microsoft.com/office/drawing/2014/main" id="{4613F0AB-A836-9441-87CD-8A1C82109F36}"/>
                </a:ext>
              </a:extLst>
            </p:cNvPr>
            <p:cNvSpPr>
              <a:spLocks noChangeAspect="1" noChangeArrowheads="1"/>
            </p:cNvSpPr>
            <p:nvPr/>
          </p:nvSpPr>
          <p:spPr bwMode="auto">
            <a:xfrm>
              <a:off x="3328989" y="1736726"/>
              <a:ext cx="4873625" cy="4352925"/>
            </a:xfrm>
            <a:prstGeom prst="ellipse">
              <a:avLst/>
            </a:prstGeom>
            <a:gradFill rotWithShape="1">
              <a:gsLst>
                <a:gs pos="0">
                  <a:schemeClr val="bg1"/>
                </a:gs>
                <a:gs pos="100000">
                  <a:srgbClr val="66FF33"/>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2088" name="Oval 8">
              <a:extLst>
                <a:ext uri="{FF2B5EF4-FFF2-40B4-BE49-F238E27FC236}">
                  <a16:creationId xmlns:a16="http://schemas.microsoft.com/office/drawing/2014/main" id="{96403432-320C-A940-A46A-3DBA1A1AA9B8}"/>
                </a:ext>
              </a:extLst>
            </p:cNvPr>
            <p:cNvSpPr>
              <a:spLocks noChangeAspect="1" noChangeArrowheads="1"/>
            </p:cNvSpPr>
            <p:nvPr/>
          </p:nvSpPr>
          <p:spPr bwMode="auto">
            <a:xfrm>
              <a:off x="3716339" y="2022476"/>
              <a:ext cx="4098925" cy="3781425"/>
            </a:xfrm>
            <a:prstGeom prst="ellipse">
              <a:avLst/>
            </a:prstGeom>
            <a:gradFill rotWithShape="1">
              <a:gsLst>
                <a:gs pos="0">
                  <a:schemeClr val="bg1"/>
                </a:gs>
                <a:gs pos="100000">
                  <a:schemeClr val="folHlink"/>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2089" name="Oval 9">
              <a:extLst>
                <a:ext uri="{FF2B5EF4-FFF2-40B4-BE49-F238E27FC236}">
                  <a16:creationId xmlns:a16="http://schemas.microsoft.com/office/drawing/2014/main" id="{BB7EE8D8-01A1-4345-A189-07EF52906ABF}"/>
                </a:ext>
              </a:extLst>
            </p:cNvPr>
            <p:cNvSpPr>
              <a:spLocks noChangeAspect="1" noChangeArrowheads="1"/>
            </p:cNvSpPr>
            <p:nvPr/>
          </p:nvSpPr>
          <p:spPr bwMode="auto">
            <a:xfrm>
              <a:off x="3989389" y="2273301"/>
              <a:ext cx="3552825" cy="3279775"/>
            </a:xfrm>
            <a:prstGeom prst="ellipse">
              <a:avLst/>
            </a:prstGeom>
            <a:gradFill rotWithShape="1">
              <a:gsLst>
                <a:gs pos="0">
                  <a:schemeClr val="bg1"/>
                </a:gs>
                <a:gs pos="100000">
                  <a:srgbClr val="FFFF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2090" name="Oval 10">
              <a:extLst>
                <a:ext uri="{FF2B5EF4-FFF2-40B4-BE49-F238E27FC236}">
                  <a16:creationId xmlns:a16="http://schemas.microsoft.com/office/drawing/2014/main" id="{565A171F-5AFF-8E47-A664-81B978D82D67}"/>
                </a:ext>
              </a:extLst>
            </p:cNvPr>
            <p:cNvSpPr>
              <a:spLocks noChangeAspect="1" noChangeArrowheads="1"/>
            </p:cNvSpPr>
            <p:nvPr/>
          </p:nvSpPr>
          <p:spPr bwMode="auto">
            <a:xfrm>
              <a:off x="4302125" y="2565401"/>
              <a:ext cx="2927350" cy="2695575"/>
            </a:xfrm>
            <a:prstGeom prst="ellipse">
              <a:avLst/>
            </a:prstGeom>
            <a:gradFill rotWithShape="1">
              <a:gsLst>
                <a:gs pos="0">
                  <a:schemeClr val="bg1"/>
                </a:gs>
                <a:gs pos="100000">
                  <a:srgbClr val="FF3300"/>
                </a:gs>
              </a:gsLst>
              <a:path path="shape">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2091" name="Text Box 11">
              <a:extLst>
                <a:ext uri="{FF2B5EF4-FFF2-40B4-BE49-F238E27FC236}">
                  <a16:creationId xmlns:a16="http://schemas.microsoft.com/office/drawing/2014/main" id="{E5368B3C-455C-B046-8F15-116D5835D27F}"/>
                </a:ext>
              </a:extLst>
            </p:cNvPr>
            <p:cNvSpPr txBox="1">
              <a:spLocks noChangeArrowheads="1"/>
            </p:cNvSpPr>
            <p:nvPr/>
          </p:nvSpPr>
          <p:spPr bwMode="auto">
            <a:xfrm>
              <a:off x="5470526" y="1085850"/>
              <a:ext cx="2822575" cy="181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spcBef>
                  <a:spcPct val="10000"/>
                </a:spcBef>
                <a:spcAft>
                  <a:spcPct val="10000"/>
                </a:spcAft>
                <a:buSzTx/>
                <a:buFontTx/>
                <a:buNone/>
              </a:pPr>
              <a:r>
                <a:rPr lang="en-AU" altLang="en-US" sz="1600" i="1">
                  <a:solidFill>
                    <a:srgbClr val="0033CC"/>
                  </a:solidFill>
                  <a:cs typeface="Arial" panose="020B0604020202020204" pitchFamily="34" charset="0"/>
                </a:rPr>
                <a:t>E</a:t>
              </a:r>
              <a:r>
                <a:rPr lang="en-AU" altLang="en-US" sz="1600" i="1">
                  <a:cs typeface="Arial" panose="020B0604020202020204" pitchFamily="34" charset="0"/>
                </a:rPr>
                <a:t>liminate</a:t>
              </a:r>
            </a:p>
            <a:p>
              <a:pPr>
                <a:spcBef>
                  <a:spcPct val="10000"/>
                </a:spcBef>
                <a:spcAft>
                  <a:spcPct val="10000"/>
                </a:spcAft>
                <a:buSzTx/>
                <a:buFontTx/>
                <a:buNone/>
              </a:pPr>
              <a:r>
                <a:rPr lang="en-AU" altLang="en-US" sz="1600" i="1">
                  <a:solidFill>
                    <a:srgbClr val="0033CC"/>
                  </a:solidFill>
                  <a:cs typeface="Arial" panose="020B0604020202020204" pitchFamily="34" charset="0"/>
                </a:rPr>
                <a:t>S</a:t>
              </a:r>
              <a:r>
                <a:rPr lang="en-AU" altLang="en-US" sz="1600" i="1">
                  <a:cs typeface="Arial" panose="020B0604020202020204" pitchFamily="34" charset="0"/>
                </a:rPr>
                <a:t>ubstitute</a:t>
              </a:r>
            </a:p>
            <a:p>
              <a:pPr>
                <a:spcBef>
                  <a:spcPct val="10000"/>
                </a:spcBef>
                <a:spcAft>
                  <a:spcPct val="10000"/>
                </a:spcAft>
                <a:buSzTx/>
                <a:buFontTx/>
                <a:buNone/>
              </a:pPr>
              <a:r>
                <a:rPr lang="en-AU" altLang="en-US" sz="1600" i="1">
                  <a:solidFill>
                    <a:srgbClr val="0033CC"/>
                  </a:solidFill>
                  <a:cs typeface="Arial" panose="020B0604020202020204" pitchFamily="34" charset="0"/>
                </a:rPr>
                <a:t>I</a:t>
              </a:r>
              <a:r>
                <a:rPr lang="en-AU" altLang="en-US" sz="1600" i="1">
                  <a:cs typeface="Arial" panose="020B0604020202020204" pitchFamily="34" charset="0"/>
                </a:rPr>
                <a:t>solate</a:t>
              </a:r>
            </a:p>
            <a:p>
              <a:pPr>
                <a:spcBef>
                  <a:spcPct val="10000"/>
                </a:spcBef>
                <a:spcAft>
                  <a:spcPct val="10000"/>
                </a:spcAft>
                <a:buSzTx/>
                <a:buFontTx/>
                <a:buNone/>
              </a:pPr>
              <a:r>
                <a:rPr lang="en-AU" altLang="en-US" sz="1600" i="1">
                  <a:solidFill>
                    <a:srgbClr val="0033CC"/>
                  </a:solidFill>
                  <a:cs typeface="Arial" panose="020B0604020202020204" pitchFamily="34" charset="0"/>
                </a:rPr>
                <a:t>E</a:t>
              </a:r>
              <a:r>
                <a:rPr lang="en-AU" altLang="en-US" sz="1600" i="1">
                  <a:cs typeface="Arial" panose="020B0604020202020204" pitchFamily="34" charset="0"/>
                </a:rPr>
                <a:t>ngineer</a:t>
              </a:r>
            </a:p>
            <a:p>
              <a:pPr>
                <a:spcBef>
                  <a:spcPct val="10000"/>
                </a:spcBef>
                <a:spcAft>
                  <a:spcPct val="10000"/>
                </a:spcAft>
                <a:buSzTx/>
                <a:buFontTx/>
                <a:buNone/>
              </a:pPr>
              <a:r>
                <a:rPr lang="en-AU" altLang="en-US" sz="1600" i="1">
                  <a:solidFill>
                    <a:srgbClr val="0033CC"/>
                  </a:solidFill>
                  <a:cs typeface="Arial" panose="020B0604020202020204" pitchFamily="34" charset="0"/>
                </a:rPr>
                <a:t>A</a:t>
              </a:r>
              <a:r>
                <a:rPr lang="en-AU" altLang="en-US" sz="1600" i="1">
                  <a:cs typeface="Arial" panose="020B0604020202020204" pitchFamily="34" charset="0"/>
                </a:rPr>
                <a:t>dministrative Controls</a:t>
              </a:r>
            </a:p>
            <a:p>
              <a:pPr>
                <a:spcBef>
                  <a:spcPct val="10000"/>
                </a:spcBef>
                <a:spcAft>
                  <a:spcPct val="10000"/>
                </a:spcAft>
                <a:buSzTx/>
                <a:buFontTx/>
                <a:buNone/>
              </a:pPr>
              <a:r>
                <a:rPr lang="en-AU" altLang="en-US" sz="1600" i="1">
                  <a:solidFill>
                    <a:srgbClr val="0033CC"/>
                  </a:solidFill>
                  <a:cs typeface="Arial" panose="020B0604020202020204" pitchFamily="34" charset="0"/>
                </a:rPr>
                <a:t>P</a:t>
              </a:r>
              <a:r>
                <a:rPr lang="en-AU" altLang="en-US" sz="1600" i="1">
                  <a:cs typeface="Arial" panose="020B0604020202020204" pitchFamily="34" charset="0"/>
                </a:rPr>
                <a:t>ersonal Protection</a:t>
              </a:r>
              <a:endParaRPr lang="en-US" altLang="en-US" sz="1600" i="1">
                <a:cs typeface="Arial" panose="020B0604020202020204" pitchFamily="34" charset="0"/>
              </a:endParaRPr>
            </a:p>
          </p:txBody>
        </p:sp>
        <p:pic>
          <p:nvPicPr>
            <p:cNvPr id="302092" name="Picture 12">
              <a:extLst>
                <a:ext uri="{FF2B5EF4-FFF2-40B4-BE49-F238E27FC236}">
                  <a16:creationId xmlns:a16="http://schemas.microsoft.com/office/drawing/2014/main" id="{30866166-0593-2F45-9848-DF3664902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9" y="2863850"/>
              <a:ext cx="2384425" cy="209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grpSp>
    </p:spTree>
    <p:extLst>
      <p:ext uri="{BB962C8B-B14F-4D97-AF65-F5344CB8AC3E}">
        <p14:creationId xmlns:p14="http://schemas.microsoft.com/office/powerpoint/2010/main" val="146957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3DD7C5-5197-F34A-87BE-3A3760E92E6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SWISS CHEESE</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84917F08-473E-B54D-AF95-E354C6D0B1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 b="-2279"/>
          <a:stretch/>
        </p:blipFill>
        <p:spPr>
          <a:xfrm>
            <a:off x="5833876" y="500063"/>
            <a:ext cx="4622832" cy="5919025"/>
          </a:xfrm>
        </p:spPr>
      </p:pic>
    </p:spTree>
    <p:extLst>
      <p:ext uri="{BB962C8B-B14F-4D97-AF65-F5344CB8AC3E}">
        <p14:creationId xmlns:p14="http://schemas.microsoft.com/office/powerpoint/2010/main" val="932529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3DD7C5-5197-F34A-87BE-3A3760E92E6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SWISS CHEESE</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84917F08-473E-B54D-AF95-E354C6D0B1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4652" b="11151"/>
          <a:stretch/>
        </p:blipFill>
        <p:spPr>
          <a:xfrm>
            <a:off x="32724" y="201168"/>
            <a:ext cx="9811725" cy="6656832"/>
          </a:xfrm>
        </p:spPr>
      </p:pic>
    </p:spTree>
    <p:extLst>
      <p:ext uri="{BB962C8B-B14F-4D97-AF65-F5344CB8AC3E}">
        <p14:creationId xmlns:p14="http://schemas.microsoft.com/office/powerpoint/2010/main" val="71594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3DD7C5-5197-F34A-87BE-3A3760E92E6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DDDRR</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84917F08-473E-B54D-AF95-E354C6D0B1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231164" y="963613"/>
            <a:ext cx="3868285" cy="4930775"/>
          </a:xfrm>
        </p:spPr>
      </p:pic>
    </p:spTree>
    <p:extLst>
      <p:ext uri="{BB962C8B-B14F-4D97-AF65-F5344CB8AC3E}">
        <p14:creationId xmlns:p14="http://schemas.microsoft.com/office/powerpoint/2010/main" val="258550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3DD7C5-5197-F34A-87BE-3A3760E92E6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HFACS</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84917F08-473E-B54D-AF95-E354C6D0B1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684024" y="963613"/>
            <a:ext cx="2962565" cy="4930775"/>
          </a:xfrm>
        </p:spPr>
      </p:pic>
    </p:spTree>
    <p:extLst>
      <p:ext uri="{BB962C8B-B14F-4D97-AF65-F5344CB8AC3E}">
        <p14:creationId xmlns:p14="http://schemas.microsoft.com/office/powerpoint/2010/main" val="3087876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3DD7C5-5197-F34A-87BE-3A3760E92E62}"/>
              </a:ext>
            </a:extLst>
          </p:cNvPr>
          <p:cNvSpPr>
            <a:spLocks noGrp="1"/>
          </p:cNvSpPr>
          <p:nvPr>
            <p:ph type="title"/>
          </p:nvPr>
        </p:nvSpPr>
        <p:spPr>
          <a:xfrm>
            <a:off x="659779" y="964142"/>
            <a:ext cx="3696619" cy="4930246"/>
          </a:xfrm>
        </p:spPr>
        <p:txBody>
          <a:bodyPr>
            <a:normAutofit/>
          </a:bodyPr>
          <a:lstStyle/>
          <a:p>
            <a:r>
              <a:rPr lang="en-US" sz="2800" dirty="0">
                <a:solidFill>
                  <a:schemeClr val="accent1"/>
                </a:solidFill>
              </a:rPr>
              <a:t>HUMAN </a:t>
            </a:r>
            <a:br>
              <a:rPr lang="en-US" sz="2800" dirty="0">
                <a:solidFill>
                  <a:schemeClr val="accent1"/>
                </a:solidFill>
              </a:rPr>
            </a:br>
            <a:r>
              <a:rPr lang="en-US" sz="2800" dirty="0">
                <a:solidFill>
                  <a:schemeClr val="accent1"/>
                </a:solidFill>
              </a:rPr>
              <a:t>FACTORS</a:t>
            </a:r>
            <a:br>
              <a:rPr lang="en-US" sz="2800" dirty="0">
                <a:solidFill>
                  <a:schemeClr val="accent1"/>
                </a:solidFill>
              </a:rPr>
            </a:br>
            <a:r>
              <a:rPr lang="en-US" sz="2800" dirty="0">
                <a:solidFill>
                  <a:schemeClr val="accent1"/>
                </a:solidFill>
              </a:rPr>
              <a:t>ANALYSIS CLASSIFICATION</a:t>
            </a:r>
            <a:br>
              <a:rPr lang="en-US" sz="2800" dirty="0">
                <a:solidFill>
                  <a:schemeClr val="accent1"/>
                </a:solidFill>
              </a:rPr>
            </a:br>
            <a:r>
              <a:rPr lang="en-US" sz="2800" dirty="0">
                <a:solidFill>
                  <a:schemeClr val="accent1"/>
                </a:solidFill>
              </a:rPr>
              <a:t>SYSTEM</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close up of a map&#10;&#10;Description automatically generated">
            <a:extLst>
              <a:ext uri="{FF2B5EF4-FFF2-40B4-BE49-F238E27FC236}">
                <a16:creationId xmlns:a16="http://schemas.microsoft.com/office/drawing/2014/main" id="{84917F08-473E-B54D-AF95-E354C6D0B1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845" y="963613"/>
            <a:ext cx="4518923" cy="4930775"/>
          </a:xfrm>
        </p:spPr>
      </p:pic>
    </p:spTree>
    <p:extLst>
      <p:ext uri="{BB962C8B-B14F-4D97-AF65-F5344CB8AC3E}">
        <p14:creationId xmlns:p14="http://schemas.microsoft.com/office/powerpoint/2010/main" val="105966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33DD7C5-5197-F34A-87BE-3A3760E92E62}"/>
              </a:ext>
            </a:extLst>
          </p:cNvPr>
          <p:cNvSpPr>
            <a:spLocks noGrp="1"/>
          </p:cNvSpPr>
          <p:nvPr>
            <p:ph type="title"/>
          </p:nvPr>
        </p:nvSpPr>
        <p:spPr>
          <a:xfrm>
            <a:off x="659779" y="964142"/>
            <a:ext cx="3696619" cy="4930246"/>
          </a:xfrm>
        </p:spPr>
        <p:txBody>
          <a:bodyPr>
            <a:normAutofit/>
          </a:bodyPr>
          <a:lstStyle/>
          <a:p>
            <a:r>
              <a:rPr lang="en-US" sz="2800" dirty="0">
                <a:solidFill>
                  <a:schemeClr val="accent1"/>
                </a:solidFill>
              </a:rPr>
              <a:t>HUMAN </a:t>
            </a:r>
            <a:br>
              <a:rPr lang="en-US" sz="2800" dirty="0">
                <a:solidFill>
                  <a:schemeClr val="accent1"/>
                </a:solidFill>
              </a:rPr>
            </a:br>
            <a:r>
              <a:rPr lang="en-US" sz="2800" dirty="0">
                <a:solidFill>
                  <a:schemeClr val="accent1"/>
                </a:solidFill>
              </a:rPr>
              <a:t>FACTORS</a:t>
            </a:r>
            <a:br>
              <a:rPr lang="en-US" sz="2800" dirty="0">
                <a:solidFill>
                  <a:schemeClr val="accent1"/>
                </a:solidFill>
              </a:rPr>
            </a:br>
            <a:r>
              <a:rPr lang="en-US" sz="2800" dirty="0">
                <a:solidFill>
                  <a:schemeClr val="accent1"/>
                </a:solidFill>
              </a:rPr>
              <a:t>ANALYSIS CLASSIFICATION</a:t>
            </a:r>
            <a:br>
              <a:rPr lang="en-US" sz="2800" dirty="0">
                <a:solidFill>
                  <a:schemeClr val="accent1"/>
                </a:solidFill>
              </a:rPr>
            </a:br>
            <a:r>
              <a:rPr lang="en-US" sz="2800" dirty="0">
                <a:solidFill>
                  <a:schemeClr val="accent1"/>
                </a:solidFill>
              </a:rPr>
              <a:t>SYSTEM</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close up of a map&#10;&#10;Description automatically generated">
            <a:extLst>
              <a:ext uri="{FF2B5EF4-FFF2-40B4-BE49-F238E27FC236}">
                <a16:creationId xmlns:a16="http://schemas.microsoft.com/office/drawing/2014/main" id="{84917F08-473E-B54D-AF95-E354C6D0B1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9244" b="22183"/>
          <a:stretch/>
        </p:blipFill>
        <p:spPr>
          <a:xfrm>
            <a:off x="135373" y="237744"/>
            <a:ext cx="11883898" cy="5001768"/>
          </a:xfrm>
        </p:spPr>
      </p:pic>
    </p:spTree>
    <p:extLst>
      <p:ext uri="{BB962C8B-B14F-4D97-AF65-F5344CB8AC3E}">
        <p14:creationId xmlns:p14="http://schemas.microsoft.com/office/powerpoint/2010/main" val="3704047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a:extLst>
              <a:ext uri="{FF2B5EF4-FFF2-40B4-BE49-F238E27FC236}">
                <a16:creationId xmlns:a16="http://schemas.microsoft.com/office/drawing/2014/main" id="{71EBAA09-D4C9-4047-8778-FE57E1931A8B}"/>
              </a:ext>
            </a:extLst>
          </p:cNvPr>
          <p:cNvSpPr>
            <a:spLocks noGrp="1" noChangeArrowheads="1"/>
          </p:cNvSpPr>
          <p:nvPr>
            <p:ph type="title"/>
          </p:nvPr>
        </p:nvSpPr>
        <p:spPr/>
        <p:txBody>
          <a:bodyPr/>
          <a:lstStyle/>
          <a:p>
            <a:r>
              <a:rPr lang="en-US" altLang="en-US"/>
              <a:t>Defining Terms by Relationships</a:t>
            </a:r>
          </a:p>
        </p:txBody>
      </p:sp>
      <p:grpSp>
        <p:nvGrpSpPr>
          <p:cNvPr id="190468" name="Group 4">
            <a:extLst>
              <a:ext uri="{FF2B5EF4-FFF2-40B4-BE49-F238E27FC236}">
                <a16:creationId xmlns:a16="http://schemas.microsoft.com/office/drawing/2014/main" id="{448FD891-65C7-E443-B59B-D3704820CC49}"/>
              </a:ext>
            </a:extLst>
          </p:cNvPr>
          <p:cNvGrpSpPr>
            <a:grpSpLocks/>
          </p:cNvGrpSpPr>
          <p:nvPr/>
        </p:nvGrpSpPr>
        <p:grpSpPr bwMode="auto">
          <a:xfrm>
            <a:off x="3236914" y="1466851"/>
            <a:ext cx="5526087" cy="3395663"/>
            <a:chOff x="1320" y="1533"/>
            <a:chExt cx="3481" cy="2139"/>
          </a:xfrm>
        </p:grpSpPr>
        <p:sp>
          <p:nvSpPr>
            <p:cNvPr id="190469" name="AutoShape 5">
              <a:extLst>
                <a:ext uri="{FF2B5EF4-FFF2-40B4-BE49-F238E27FC236}">
                  <a16:creationId xmlns:a16="http://schemas.microsoft.com/office/drawing/2014/main" id="{278B5624-B5BD-2944-8148-5FE937A42EF5}"/>
                </a:ext>
              </a:extLst>
            </p:cNvPr>
            <p:cNvSpPr>
              <a:spLocks noChangeArrowheads="1"/>
            </p:cNvSpPr>
            <p:nvPr/>
          </p:nvSpPr>
          <p:spPr bwMode="auto">
            <a:xfrm rot="16200000" flipH="1">
              <a:off x="2857" y="1737"/>
              <a:ext cx="2139" cy="1731"/>
            </a:xfrm>
            <a:prstGeom prst="triangle">
              <a:avLst>
                <a:gd name="adj" fmla="val 49986"/>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0" name="Line 6">
              <a:extLst>
                <a:ext uri="{FF2B5EF4-FFF2-40B4-BE49-F238E27FC236}">
                  <a16:creationId xmlns:a16="http://schemas.microsoft.com/office/drawing/2014/main" id="{7664F75A-D63D-7645-922D-26713525378E}"/>
                </a:ext>
              </a:extLst>
            </p:cNvPr>
            <p:cNvSpPr>
              <a:spLocks noChangeShapeType="1"/>
            </p:cNvSpPr>
            <p:nvPr/>
          </p:nvSpPr>
          <p:spPr bwMode="auto">
            <a:xfrm flipH="1">
              <a:off x="3058" y="1985"/>
              <a:ext cx="1743" cy="6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1" name="Line 7">
              <a:extLst>
                <a:ext uri="{FF2B5EF4-FFF2-40B4-BE49-F238E27FC236}">
                  <a16:creationId xmlns:a16="http://schemas.microsoft.com/office/drawing/2014/main" id="{ADC77FFD-BEBA-684B-8489-096F07ECFB6C}"/>
                </a:ext>
              </a:extLst>
            </p:cNvPr>
            <p:cNvSpPr>
              <a:spLocks noChangeShapeType="1"/>
            </p:cNvSpPr>
            <p:nvPr/>
          </p:nvSpPr>
          <p:spPr bwMode="auto">
            <a:xfrm flipH="1">
              <a:off x="3060" y="2423"/>
              <a:ext cx="1741" cy="17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2" name="Line 8">
              <a:extLst>
                <a:ext uri="{FF2B5EF4-FFF2-40B4-BE49-F238E27FC236}">
                  <a16:creationId xmlns:a16="http://schemas.microsoft.com/office/drawing/2014/main" id="{4F9761D5-22B4-A643-A6F4-5BE883E9D3AB}"/>
                </a:ext>
              </a:extLst>
            </p:cNvPr>
            <p:cNvSpPr>
              <a:spLocks noChangeShapeType="1"/>
            </p:cNvSpPr>
            <p:nvPr/>
          </p:nvSpPr>
          <p:spPr bwMode="auto">
            <a:xfrm flipH="1" flipV="1">
              <a:off x="3065" y="2603"/>
              <a:ext cx="1736" cy="6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3" name="Line 9">
              <a:extLst>
                <a:ext uri="{FF2B5EF4-FFF2-40B4-BE49-F238E27FC236}">
                  <a16:creationId xmlns:a16="http://schemas.microsoft.com/office/drawing/2014/main" id="{987F957D-3D76-AD46-BB06-76AF90183BF6}"/>
                </a:ext>
              </a:extLst>
            </p:cNvPr>
            <p:cNvSpPr>
              <a:spLocks noChangeShapeType="1"/>
            </p:cNvSpPr>
            <p:nvPr/>
          </p:nvSpPr>
          <p:spPr bwMode="auto">
            <a:xfrm flipH="1" flipV="1">
              <a:off x="3073" y="2606"/>
              <a:ext cx="1728" cy="1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4" name="AutoShape 10">
              <a:extLst>
                <a:ext uri="{FF2B5EF4-FFF2-40B4-BE49-F238E27FC236}">
                  <a16:creationId xmlns:a16="http://schemas.microsoft.com/office/drawing/2014/main" id="{014B0C3D-0D52-2447-9DB9-406F1ACDA90A}"/>
                </a:ext>
              </a:extLst>
            </p:cNvPr>
            <p:cNvSpPr>
              <a:spLocks noChangeArrowheads="1"/>
            </p:cNvSpPr>
            <p:nvPr/>
          </p:nvSpPr>
          <p:spPr bwMode="auto">
            <a:xfrm rot="5400000">
              <a:off x="1121" y="1732"/>
              <a:ext cx="2139" cy="1741"/>
            </a:xfrm>
            <a:prstGeom prst="triangle">
              <a:avLst>
                <a:gd name="adj" fmla="val 49986"/>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5" name="Line 11">
              <a:extLst>
                <a:ext uri="{FF2B5EF4-FFF2-40B4-BE49-F238E27FC236}">
                  <a16:creationId xmlns:a16="http://schemas.microsoft.com/office/drawing/2014/main" id="{3F09FED5-7C59-1F4F-9653-FEDA25A4E90F}"/>
                </a:ext>
              </a:extLst>
            </p:cNvPr>
            <p:cNvSpPr>
              <a:spLocks noChangeShapeType="1"/>
            </p:cNvSpPr>
            <p:nvPr/>
          </p:nvSpPr>
          <p:spPr bwMode="auto">
            <a:xfrm>
              <a:off x="1323" y="1985"/>
              <a:ext cx="1740" cy="6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6" name="Line 12">
              <a:extLst>
                <a:ext uri="{FF2B5EF4-FFF2-40B4-BE49-F238E27FC236}">
                  <a16:creationId xmlns:a16="http://schemas.microsoft.com/office/drawing/2014/main" id="{E3D576D0-7517-854F-AFE0-1B1BEFED69F8}"/>
                </a:ext>
              </a:extLst>
            </p:cNvPr>
            <p:cNvSpPr>
              <a:spLocks noChangeShapeType="1"/>
            </p:cNvSpPr>
            <p:nvPr/>
          </p:nvSpPr>
          <p:spPr bwMode="auto">
            <a:xfrm>
              <a:off x="1323" y="2423"/>
              <a:ext cx="1729" cy="1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7" name="Line 13">
              <a:extLst>
                <a:ext uri="{FF2B5EF4-FFF2-40B4-BE49-F238E27FC236}">
                  <a16:creationId xmlns:a16="http://schemas.microsoft.com/office/drawing/2014/main" id="{7ADE3682-6C14-DC47-92EC-F27EFBB532FD}"/>
                </a:ext>
              </a:extLst>
            </p:cNvPr>
            <p:cNvSpPr>
              <a:spLocks noChangeShapeType="1"/>
            </p:cNvSpPr>
            <p:nvPr/>
          </p:nvSpPr>
          <p:spPr bwMode="auto">
            <a:xfrm flipV="1">
              <a:off x="1323" y="2600"/>
              <a:ext cx="1727" cy="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78" name="Line 14">
              <a:extLst>
                <a:ext uri="{FF2B5EF4-FFF2-40B4-BE49-F238E27FC236}">
                  <a16:creationId xmlns:a16="http://schemas.microsoft.com/office/drawing/2014/main" id="{438BC603-8C13-644F-A8BC-9C26523BF981}"/>
                </a:ext>
              </a:extLst>
            </p:cNvPr>
            <p:cNvSpPr>
              <a:spLocks noChangeShapeType="1"/>
            </p:cNvSpPr>
            <p:nvPr/>
          </p:nvSpPr>
          <p:spPr bwMode="auto">
            <a:xfrm flipV="1">
              <a:off x="1323" y="2602"/>
              <a:ext cx="1729" cy="1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0479" name="Group 15">
              <a:extLst>
                <a:ext uri="{FF2B5EF4-FFF2-40B4-BE49-F238E27FC236}">
                  <a16:creationId xmlns:a16="http://schemas.microsoft.com/office/drawing/2014/main" id="{96084742-02FB-9F4B-BFD7-0A705FCB74B3}"/>
                </a:ext>
              </a:extLst>
            </p:cNvPr>
            <p:cNvGrpSpPr>
              <a:grpSpLocks/>
            </p:cNvGrpSpPr>
            <p:nvPr/>
          </p:nvGrpSpPr>
          <p:grpSpPr bwMode="auto">
            <a:xfrm>
              <a:off x="2711" y="2269"/>
              <a:ext cx="700" cy="714"/>
              <a:chOff x="2711" y="2269"/>
              <a:chExt cx="700" cy="714"/>
            </a:xfrm>
          </p:grpSpPr>
          <p:sp>
            <p:nvSpPr>
              <p:cNvPr id="190480" name="Oval 16">
                <a:extLst>
                  <a:ext uri="{FF2B5EF4-FFF2-40B4-BE49-F238E27FC236}">
                    <a16:creationId xmlns:a16="http://schemas.microsoft.com/office/drawing/2014/main" id="{1D704851-1303-7144-A724-6A67CFC18D10}"/>
                  </a:ext>
                </a:extLst>
              </p:cNvPr>
              <p:cNvSpPr>
                <a:spLocks noChangeArrowheads="1"/>
              </p:cNvSpPr>
              <p:nvPr/>
            </p:nvSpPr>
            <p:spPr bwMode="auto">
              <a:xfrm>
                <a:off x="2711" y="2269"/>
                <a:ext cx="700" cy="714"/>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81" name="Rectangle 17">
                <a:extLst>
                  <a:ext uri="{FF2B5EF4-FFF2-40B4-BE49-F238E27FC236}">
                    <a16:creationId xmlns:a16="http://schemas.microsoft.com/office/drawing/2014/main" id="{F05FE91D-F52C-AD42-A905-9D666F805CE0}"/>
                  </a:ext>
                </a:extLst>
              </p:cNvPr>
              <p:cNvSpPr>
                <a:spLocks noChangeArrowheads="1"/>
              </p:cNvSpPr>
              <p:nvPr/>
            </p:nvSpPr>
            <p:spPr bwMode="auto">
              <a:xfrm>
                <a:off x="2780" y="2425"/>
                <a:ext cx="562"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r>
                  <a:rPr lang="en-AU" altLang="en-US" sz="1800">
                    <a:solidFill>
                      <a:schemeClr val="bg1"/>
                    </a:solidFill>
                    <a:latin typeface="Arial Black" panose="020B0604020202020204" pitchFamily="34" charset="0"/>
                  </a:rPr>
                  <a:t>Risk</a:t>
                </a:r>
                <a:br>
                  <a:rPr lang="en-AU" altLang="en-US" sz="1800">
                    <a:solidFill>
                      <a:schemeClr val="bg1"/>
                    </a:solidFill>
                    <a:latin typeface="Arial Black" panose="020B0604020202020204" pitchFamily="34" charset="0"/>
                  </a:rPr>
                </a:br>
                <a:r>
                  <a:rPr lang="en-AU" altLang="en-US" sz="1800">
                    <a:solidFill>
                      <a:schemeClr val="bg1"/>
                    </a:solidFill>
                    <a:latin typeface="Arial Black" panose="020B0604020202020204" pitchFamily="34" charset="0"/>
                  </a:rPr>
                  <a:t>Event</a:t>
                </a:r>
              </a:p>
            </p:txBody>
          </p:sp>
        </p:grpSp>
      </p:grpSp>
      <p:sp>
        <p:nvSpPr>
          <p:cNvPr id="190482" name="Rectangle 18">
            <a:extLst>
              <a:ext uri="{FF2B5EF4-FFF2-40B4-BE49-F238E27FC236}">
                <a16:creationId xmlns:a16="http://schemas.microsoft.com/office/drawing/2014/main" id="{D3D81C8D-83FB-3040-9C7F-14E2BBA2603F}"/>
              </a:ext>
            </a:extLst>
          </p:cNvPr>
          <p:cNvSpPr>
            <a:spLocks noChangeArrowheads="1"/>
          </p:cNvSpPr>
          <p:nvPr/>
        </p:nvSpPr>
        <p:spPr bwMode="auto">
          <a:xfrm>
            <a:off x="9313863" y="1420813"/>
            <a:ext cx="431800" cy="3562350"/>
          </a:xfrm>
          <a:prstGeom prst="rect">
            <a:avLst/>
          </a:prstGeom>
          <a:solidFill>
            <a:srgbClr val="FFFFCC"/>
          </a:solidFill>
          <a:ln w="12700">
            <a:solidFill>
              <a:schemeClr val="tx1"/>
            </a:solidFill>
            <a:miter lim="800000"/>
            <a:headEnd/>
            <a:tailEnd/>
          </a:ln>
          <a:effectLst>
            <a:outerShdw dist="107763" dir="2700000" algn="ctr" rotWithShape="0">
              <a:schemeClr val="bg2">
                <a:alpha val="50000"/>
              </a:schemeClr>
            </a:outerShdw>
          </a:effectLst>
        </p:spPr>
        <p:txBody>
          <a:bodyPr lIns="90488" tIns="44450" rIns="90488" bIns="44450"/>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latin typeface="Arial Black" panose="020B0604020202020204" pitchFamily="34" charset="0"/>
            </a:endParaRPr>
          </a:p>
          <a:p>
            <a:pPr algn="ctr">
              <a:buSzTx/>
              <a:buFontTx/>
              <a:buNone/>
            </a:pPr>
            <a:endParaRPr lang="en-AU" altLang="en-US" sz="1600">
              <a:latin typeface="Arial Black" panose="020B0604020202020204" pitchFamily="34" charset="0"/>
            </a:endParaRPr>
          </a:p>
          <a:p>
            <a:pPr algn="ctr">
              <a:buSzTx/>
              <a:buFontTx/>
              <a:buNone/>
            </a:pPr>
            <a:r>
              <a:rPr lang="en-AU" altLang="en-US" sz="1600">
                <a:latin typeface="Arial Black" panose="020B0604020202020204" pitchFamily="34" charset="0"/>
              </a:rPr>
              <a:t>CONSEQUENCE</a:t>
            </a:r>
          </a:p>
          <a:p>
            <a:pPr algn="ctr">
              <a:buSzTx/>
              <a:buFontTx/>
              <a:buNone/>
            </a:pPr>
            <a:endParaRPr lang="en-AU" altLang="en-US" sz="1600">
              <a:latin typeface="Arial Black" panose="020B0604020202020204" pitchFamily="34" charset="0"/>
            </a:endParaRPr>
          </a:p>
        </p:txBody>
      </p:sp>
      <p:sp>
        <p:nvSpPr>
          <p:cNvPr id="190483" name="Rectangle 19">
            <a:extLst>
              <a:ext uri="{FF2B5EF4-FFF2-40B4-BE49-F238E27FC236}">
                <a16:creationId xmlns:a16="http://schemas.microsoft.com/office/drawing/2014/main" id="{8653477A-0E51-E449-9FA1-C93272F547D0}"/>
              </a:ext>
            </a:extLst>
          </p:cNvPr>
          <p:cNvSpPr>
            <a:spLocks noChangeArrowheads="1"/>
          </p:cNvSpPr>
          <p:nvPr/>
        </p:nvSpPr>
        <p:spPr bwMode="auto">
          <a:xfrm flipH="1">
            <a:off x="8305729" y="2103438"/>
            <a:ext cx="343044" cy="20595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solidFill>
                <a:srgbClr val="FF0101"/>
              </a:solidFill>
              <a:latin typeface="Arial Black" panose="020B0604020202020204" pitchFamily="34" charset="0"/>
            </a:endParaRPr>
          </a:p>
          <a:p>
            <a:pPr algn="ctr">
              <a:buSzTx/>
              <a:buFontTx/>
              <a:buNone/>
            </a:pPr>
            <a:r>
              <a:rPr lang="en-AU" altLang="en-US" sz="1600">
                <a:solidFill>
                  <a:srgbClr val="FF0101"/>
                </a:solidFill>
                <a:latin typeface="Arial Black" panose="020B0604020202020204" pitchFamily="34" charset="0"/>
              </a:rPr>
              <a:t>E</a:t>
            </a:r>
          </a:p>
          <a:p>
            <a:pPr algn="ctr">
              <a:buSzTx/>
              <a:buFontTx/>
              <a:buNone/>
            </a:pPr>
            <a:r>
              <a:rPr lang="en-AU" altLang="en-US" sz="1600">
                <a:solidFill>
                  <a:srgbClr val="FF0101"/>
                </a:solidFill>
                <a:latin typeface="Arial Black" panose="020B0604020202020204" pitchFamily="34" charset="0"/>
              </a:rPr>
              <a:t>F</a:t>
            </a:r>
          </a:p>
          <a:p>
            <a:pPr algn="ctr">
              <a:buSzTx/>
              <a:buFontTx/>
              <a:buNone/>
            </a:pPr>
            <a:r>
              <a:rPr lang="en-AU" altLang="en-US" sz="1600">
                <a:solidFill>
                  <a:srgbClr val="FF0101"/>
                </a:solidFill>
                <a:latin typeface="Arial Black" panose="020B0604020202020204" pitchFamily="34" charset="0"/>
              </a:rPr>
              <a:t>F</a:t>
            </a:r>
          </a:p>
          <a:p>
            <a:pPr algn="ctr">
              <a:buSzTx/>
              <a:buFontTx/>
              <a:buNone/>
            </a:pPr>
            <a:r>
              <a:rPr lang="en-AU" altLang="en-US" sz="1600">
                <a:solidFill>
                  <a:srgbClr val="FF0101"/>
                </a:solidFill>
                <a:latin typeface="Arial Black" panose="020B0604020202020204" pitchFamily="34" charset="0"/>
              </a:rPr>
              <a:t>E</a:t>
            </a:r>
          </a:p>
          <a:p>
            <a:pPr algn="ctr">
              <a:buSzTx/>
              <a:buFontTx/>
              <a:buNone/>
            </a:pPr>
            <a:r>
              <a:rPr lang="en-AU" altLang="en-US" sz="1600">
                <a:solidFill>
                  <a:srgbClr val="FF0101"/>
                </a:solidFill>
                <a:latin typeface="Arial Black" panose="020B0604020202020204" pitchFamily="34" charset="0"/>
              </a:rPr>
              <a:t>C</a:t>
            </a:r>
            <a:br>
              <a:rPr lang="en-AU" altLang="en-US" sz="1600">
                <a:solidFill>
                  <a:srgbClr val="FF0101"/>
                </a:solidFill>
                <a:latin typeface="Arial Black" panose="020B0604020202020204" pitchFamily="34" charset="0"/>
              </a:rPr>
            </a:br>
            <a:r>
              <a:rPr lang="en-AU" altLang="en-US" sz="1600">
                <a:solidFill>
                  <a:srgbClr val="FF0101"/>
                </a:solidFill>
                <a:latin typeface="Arial Black" panose="020B0604020202020204" pitchFamily="34" charset="0"/>
              </a:rPr>
              <a:t>T</a:t>
            </a:r>
          </a:p>
          <a:p>
            <a:pPr algn="ctr">
              <a:buSzTx/>
              <a:buFontTx/>
              <a:buNone/>
            </a:pPr>
            <a:endParaRPr lang="en-AU" altLang="en-US" sz="1600">
              <a:solidFill>
                <a:srgbClr val="FF0101"/>
              </a:solidFill>
              <a:latin typeface="Arial Black" panose="020B0604020202020204" pitchFamily="34" charset="0"/>
            </a:endParaRPr>
          </a:p>
        </p:txBody>
      </p:sp>
      <p:sp>
        <p:nvSpPr>
          <p:cNvPr id="190484" name="Line 20">
            <a:extLst>
              <a:ext uri="{FF2B5EF4-FFF2-40B4-BE49-F238E27FC236}">
                <a16:creationId xmlns:a16="http://schemas.microsoft.com/office/drawing/2014/main" id="{DB1575E4-9CA9-D340-9B5A-F44BF67C7DBE}"/>
              </a:ext>
            </a:extLst>
          </p:cNvPr>
          <p:cNvSpPr>
            <a:spLocks noChangeShapeType="1"/>
          </p:cNvSpPr>
          <p:nvPr/>
        </p:nvSpPr>
        <p:spPr bwMode="auto">
          <a:xfrm>
            <a:off x="7997825" y="1955800"/>
            <a:ext cx="0" cy="240823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85" name="Line 21">
            <a:extLst>
              <a:ext uri="{FF2B5EF4-FFF2-40B4-BE49-F238E27FC236}">
                <a16:creationId xmlns:a16="http://schemas.microsoft.com/office/drawing/2014/main" id="{69045F54-BB0D-DE48-8F3F-0A23731203C5}"/>
              </a:ext>
            </a:extLst>
          </p:cNvPr>
          <p:cNvSpPr>
            <a:spLocks noChangeShapeType="1"/>
          </p:cNvSpPr>
          <p:nvPr/>
        </p:nvSpPr>
        <p:spPr bwMode="auto">
          <a:xfrm>
            <a:off x="7831138" y="2043114"/>
            <a:ext cx="0" cy="223202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86" name="Line 22">
            <a:extLst>
              <a:ext uri="{FF2B5EF4-FFF2-40B4-BE49-F238E27FC236}">
                <a16:creationId xmlns:a16="http://schemas.microsoft.com/office/drawing/2014/main" id="{0B1D607B-331C-E443-89BC-3FC6214AA348}"/>
              </a:ext>
            </a:extLst>
          </p:cNvPr>
          <p:cNvSpPr>
            <a:spLocks noChangeShapeType="1"/>
          </p:cNvSpPr>
          <p:nvPr/>
        </p:nvSpPr>
        <p:spPr bwMode="auto">
          <a:xfrm>
            <a:off x="7654925" y="2155825"/>
            <a:ext cx="0" cy="20066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87" name="Line 23">
            <a:extLst>
              <a:ext uri="{FF2B5EF4-FFF2-40B4-BE49-F238E27FC236}">
                <a16:creationId xmlns:a16="http://schemas.microsoft.com/office/drawing/2014/main" id="{2F859CB6-926D-B149-9F96-7981D21242B0}"/>
              </a:ext>
            </a:extLst>
          </p:cNvPr>
          <p:cNvSpPr>
            <a:spLocks noChangeShapeType="1"/>
          </p:cNvSpPr>
          <p:nvPr/>
        </p:nvSpPr>
        <p:spPr bwMode="auto">
          <a:xfrm>
            <a:off x="7480300" y="2259014"/>
            <a:ext cx="0" cy="180022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88" name="Line 24">
            <a:extLst>
              <a:ext uri="{FF2B5EF4-FFF2-40B4-BE49-F238E27FC236}">
                <a16:creationId xmlns:a16="http://schemas.microsoft.com/office/drawing/2014/main" id="{46A58C27-88C1-3C40-B4DB-1AA16741A0B2}"/>
              </a:ext>
            </a:extLst>
          </p:cNvPr>
          <p:cNvSpPr>
            <a:spLocks noChangeShapeType="1"/>
          </p:cNvSpPr>
          <p:nvPr/>
        </p:nvSpPr>
        <p:spPr bwMode="auto">
          <a:xfrm>
            <a:off x="7312025" y="2376489"/>
            <a:ext cx="0" cy="153987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89" name="Line 25">
            <a:extLst>
              <a:ext uri="{FF2B5EF4-FFF2-40B4-BE49-F238E27FC236}">
                <a16:creationId xmlns:a16="http://schemas.microsoft.com/office/drawing/2014/main" id="{AC2261FE-31D3-E545-831D-CB23DFA771F8}"/>
              </a:ext>
            </a:extLst>
          </p:cNvPr>
          <p:cNvSpPr>
            <a:spLocks noChangeShapeType="1"/>
          </p:cNvSpPr>
          <p:nvPr/>
        </p:nvSpPr>
        <p:spPr bwMode="auto">
          <a:xfrm>
            <a:off x="7154863" y="2474914"/>
            <a:ext cx="0" cy="136842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90" name="Rectangle 26">
            <a:extLst>
              <a:ext uri="{FF2B5EF4-FFF2-40B4-BE49-F238E27FC236}">
                <a16:creationId xmlns:a16="http://schemas.microsoft.com/office/drawing/2014/main" id="{3BD54026-220D-2E4B-8CE9-A306C1FC2786}"/>
              </a:ext>
            </a:extLst>
          </p:cNvPr>
          <p:cNvSpPr>
            <a:spLocks noChangeArrowheads="1"/>
          </p:cNvSpPr>
          <p:nvPr/>
        </p:nvSpPr>
        <p:spPr bwMode="auto">
          <a:xfrm>
            <a:off x="3302001" y="1981201"/>
            <a:ext cx="360363" cy="22891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solidFill>
                <a:srgbClr val="FF0101"/>
              </a:solidFill>
              <a:latin typeface="Arial Black" panose="020B0604020202020204" pitchFamily="34" charset="0"/>
            </a:endParaRPr>
          </a:p>
          <a:p>
            <a:pPr algn="ctr">
              <a:buSzTx/>
              <a:buFontTx/>
              <a:buNone/>
            </a:pPr>
            <a:r>
              <a:rPr lang="en-AU" altLang="en-US" sz="1600">
                <a:solidFill>
                  <a:srgbClr val="FF0101"/>
                </a:solidFill>
                <a:latin typeface="Arial Black" panose="020B0604020202020204" pitchFamily="34" charset="0"/>
              </a:rPr>
              <a:t>T</a:t>
            </a:r>
          </a:p>
          <a:p>
            <a:pPr algn="ctr">
              <a:buSzTx/>
              <a:buFontTx/>
              <a:buNone/>
            </a:pPr>
            <a:r>
              <a:rPr lang="en-AU" altLang="en-US" sz="1600">
                <a:solidFill>
                  <a:srgbClr val="FF0101"/>
                </a:solidFill>
                <a:latin typeface="Arial Black" panose="020B0604020202020204" pitchFamily="34" charset="0"/>
              </a:rPr>
              <a:t>H</a:t>
            </a:r>
          </a:p>
          <a:p>
            <a:pPr algn="ctr">
              <a:buSzTx/>
              <a:buFontTx/>
              <a:buNone/>
            </a:pPr>
            <a:r>
              <a:rPr lang="en-AU" altLang="en-US" sz="1600">
                <a:solidFill>
                  <a:srgbClr val="FF0101"/>
                </a:solidFill>
                <a:latin typeface="Arial Black" panose="020B0604020202020204" pitchFamily="34" charset="0"/>
              </a:rPr>
              <a:t>R</a:t>
            </a:r>
          </a:p>
          <a:p>
            <a:pPr algn="ctr">
              <a:buSzTx/>
              <a:buFontTx/>
              <a:buNone/>
            </a:pPr>
            <a:r>
              <a:rPr lang="en-AU" altLang="en-US" sz="1600">
                <a:solidFill>
                  <a:srgbClr val="FF0101"/>
                </a:solidFill>
                <a:latin typeface="Arial Black" panose="020B0604020202020204" pitchFamily="34" charset="0"/>
              </a:rPr>
              <a:t>E</a:t>
            </a:r>
          </a:p>
          <a:p>
            <a:pPr algn="ctr">
              <a:buSzTx/>
              <a:buFontTx/>
              <a:buNone/>
            </a:pPr>
            <a:r>
              <a:rPr lang="en-AU" altLang="en-US" sz="1600">
                <a:solidFill>
                  <a:srgbClr val="FF0101"/>
                </a:solidFill>
                <a:latin typeface="Arial Black" panose="020B0604020202020204" pitchFamily="34" charset="0"/>
              </a:rPr>
              <a:t>A</a:t>
            </a:r>
          </a:p>
          <a:p>
            <a:pPr algn="ctr">
              <a:buSzTx/>
              <a:buFontTx/>
              <a:buNone/>
            </a:pPr>
            <a:r>
              <a:rPr lang="en-AU" altLang="en-US" sz="1600">
                <a:solidFill>
                  <a:srgbClr val="FF0101"/>
                </a:solidFill>
                <a:latin typeface="Arial Black" panose="020B0604020202020204" pitchFamily="34" charset="0"/>
              </a:rPr>
              <a:t>T</a:t>
            </a:r>
          </a:p>
          <a:p>
            <a:pPr algn="ctr">
              <a:buSzTx/>
              <a:buFontTx/>
              <a:buNone/>
            </a:pPr>
            <a:r>
              <a:rPr lang="en-AU" altLang="en-US" sz="1600">
                <a:solidFill>
                  <a:srgbClr val="FF0101"/>
                </a:solidFill>
                <a:latin typeface="Arial Black" panose="020B0604020202020204" pitchFamily="34" charset="0"/>
              </a:rPr>
              <a:t>S</a:t>
            </a:r>
          </a:p>
          <a:p>
            <a:pPr algn="ctr">
              <a:buSzTx/>
              <a:buFontTx/>
              <a:buNone/>
            </a:pPr>
            <a:endParaRPr lang="en-AU" altLang="en-US" sz="1600">
              <a:solidFill>
                <a:srgbClr val="FF0101"/>
              </a:solidFill>
              <a:latin typeface="Arial Black" panose="020B0604020202020204" pitchFamily="34" charset="0"/>
            </a:endParaRPr>
          </a:p>
        </p:txBody>
      </p:sp>
      <p:sp>
        <p:nvSpPr>
          <p:cNvPr id="190491" name="Line 27">
            <a:extLst>
              <a:ext uri="{FF2B5EF4-FFF2-40B4-BE49-F238E27FC236}">
                <a16:creationId xmlns:a16="http://schemas.microsoft.com/office/drawing/2014/main" id="{A79A8FCA-D49D-CC4B-9FC9-038F8B311745}"/>
              </a:ext>
            </a:extLst>
          </p:cNvPr>
          <p:cNvSpPr>
            <a:spLocks noChangeShapeType="1"/>
          </p:cNvSpPr>
          <p:nvPr/>
        </p:nvSpPr>
        <p:spPr bwMode="auto">
          <a:xfrm>
            <a:off x="3848100" y="1866901"/>
            <a:ext cx="0" cy="262572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92" name="Line 28">
            <a:extLst>
              <a:ext uri="{FF2B5EF4-FFF2-40B4-BE49-F238E27FC236}">
                <a16:creationId xmlns:a16="http://schemas.microsoft.com/office/drawing/2014/main" id="{59D4F3A0-EC6C-6740-87CE-99DD5712F988}"/>
              </a:ext>
            </a:extLst>
          </p:cNvPr>
          <p:cNvSpPr>
            <a:spLocks noChangeShapeType="1"/>
          </p:cNvSpPr>
          <p:nvPr/>
        </p:nvSpPr>
        <p:spPr bwMode="auto">
          <a:xfrm>
            <a:off x="4154488" y="2043114"/>
            <a:ext cx="0" cy="223202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93" name="Line 29">
            <a:extLst>
              <a:ext uri="{FF2B5EF4-FFF2-40B4-BE49-F238E27FC236}">
                <a16:creationId xmlns:a16="http://schemas.microsoft.com/office/drawing/2014/main" id="{765C8F2A-BE68-2648-B437-512F23B1C628}"/>
              </a:ext>
            </a:extLst>
          </p:cNvPr>
          <p:cNvSpPr>
            <a:spLocks noChangeShapeType="1"/>
          </p:cNvSpPr>
          <p:nvPr/>
        </p:nvSpPr>
        <p:spPr bwMode="auto">
          <a:xfrm>
            <a:off x="4330700" y="2152650"/>
            <a:ext cx="0" cy="205105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94" name="Line 30">
            <a:extLst>
              <a:ext uri="{FF2B5EF4-FFF2-40B4-BE49-F238E27FC236}">
                <a16:creationId xmlns:a16="http://schemas.microsoft.com/office/drawing/2014/main" id="{2A6E6B5E-12AD-AF4E-A2AF-15BE15076641}"/>
              </a:ext>
            </a:extLst>
          </p:cNvPr>
          <p:cNvSpPr>
            <a:spLocks noChangeShapeType="1"/>
          </p:cNvSpPr>
          <p:nvPr/>
        </p:nvSpPr>
        <p:spPr bwMode="auto">
          <a:xfrm>
            <a:off x="4505325" y="2259014"/>
            <a:ext cx="0" cy="180022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95" name="Line 31">
            <a:extLst>
              <a:ext uri="{FF2B5EF4-FFF2-40B4-BE49-F238E27FC236}">
                <a16:creationId xmlns:a16="http://schemas.microsoft.com/office/drawing/2014/main" id="{389B1EA9-895A-F84E-943B-8D2C61940D06}"/>
              </a:ext>
            </a:extLst>
          </p:cNvPr>
          <p:cNvSpPr>
            <a:spLocks noChangeShapeType="1"/>
          </p:cNvSpPr>
          <p:nvPr/>
        </p:nvSpPr>
        <p:spPr bwMode="auto">
          <a:xfrm>
            <a:off x="4673600" y="2374900"/>
            <a:ext cx="0" cy="16129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96" name="Line 32">
            <a:extLst>
              <a:ext uri="{FF2B5EF4-FFF2-40B4-BE49-F238E27FC236}">
                <a16:creationId xmlns:a16="http://schemas.microsoft.com/office/drawing/2014/main" id="{17034E0E-0871-F947-B844-917897DF6E6B}"/>
              </a:ext>
            </a:extLst>
          </p:cNvPr>
          <p:cNvSpPr>
            <a:spLocks noChangeShapeType="1"/>
          </p:cNvSpPr>
          <p:nvPr/>
        </p:nvSpPr>
        <p:spPr bwMode="auto">
          <a:xfrm>
            <a:off x="4830763" y="2462213"/>
            <a:ext cx="0" cy="145415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497" name="Rectangle 33">
            <a:extLst>
              <a:ext uri="{FF2B5EF4-FFF2-40B4-BE49-F238E27FC236}">
                <a16:creationId xmlns:a16="http://schemas.microsoft.com/office/drawing/2014/main" id="{05FAA46E-A98E-FD44-8F5C-9ECAB8CE2AA8}"/>
              </a:ext>
            </a:extLst>
          </p:cNvPr>
          <p:cNvSpPr>
            <a:spLocks noChangeArrowheads="1"/>
          </p:cNvSpPr>
          <p:nvPr/>
        </p:nvSpPr>
        <p:spPr bwMode="auto">
          <a:xfrm>
            <a:off x="2401888" y="1762126"/>
            <a:ext cx="431800" cy="2879725"/>
          </a:xfrm>
          <a:prstGeom prst="rect">
            <a:avLst/>
          </a:prstGeom>
          <a:solidFill>
            <a:srgbClr val="FF6600"/>
          </a:solidFill>
          <a:ln w="12700">
            <a:solidFill>
              <a:schemeClr val="tx1"/>
            </a:solidFill>
            <a:miter lim="800000"/>
            <a:headEnd/>
            <a:tailEnd/>
          </a:ln>
          <a:effectLst>
            <a:outerShdw dist="107763" dir="2700000" algn="ctr" rotWithShape="0">
              <a:schemeClr val="bg2">
                <a:alpha val="50000"/>
              </a:schemeClr>
            </a:outerShdw>
          </a:effectLst>
        </p:spPr>
        <p:txBody>
          <a:bodyPr wrap="none" lIns="90488" tIns="44450" rIns="90488" bIns="44450"/>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latin typeface="Arial Black" panose="020B0604020202020204" pitchFamily="34" charset="0"/>
            </a:endParaRPr>
          </a:p>
          <a:p>
            <a:pPr algn="ctr">
              <a:buSzTx/>
              <a:buFontTx/>
              <a:buNone/>
            </a:pPr>
            <a:endParaRPr lang="en-AU" altLang="en-US" sz="1600">
              <a:latin typeface="Arial Black" panose="020B0604020202020204" pitchFamily="34" charset="0"/>
            </a:endParaRPr>
          </a:p>
          <a:p>
            <a:pPr algn="ctr">
              <a:buSzTx/>
              <a:buFontTx/>
              <a:buNone/>
            </a:pPr>
            <a:endParaRPr lang="en-AU" altLang="en-US" sz="1600">
              <a:latin typeface="Arial Black" panose="020B0604020202020204" pitchFamily="34" charset="0"/>
            </a:endParaRPr>
          </a:p>
          <a:p>
            <a:pPr algn="ctr">
              <a:buSzTx/>
              <a:buFontTx/>
              <a:buNone/>
            </a:pPr>
            <a:r>
              <a:rPr lang="en-AU" altLang="en-US" sz="1600">
                <a:latin typeface="Arial Black" panose="020B0604020202020204" pitchFamily="34" charset="0"/>
              </a:rPr>
              <a:t>H</a:t>
            </a:r>
          </a:p>
          <a:p>
            <a:pPr algn="ctr">
              <a:buSzTx/>
              <a:buFontTx/>
              <a:buNone/>
            </a:pPr>
            <a:r>
              <a:rPr lang="en-AU" altLang="en-US" sz="1600">
                <a:latin typeface="Arial Black" panose="020B0604020202020204" pitchFamily="34" charset="0"/>
              </a:rPr>
              <a:t>A</a:t>
            </a:r>
          </a:p>
          <a:p>
            <a:pPr algn="ctr">
              <a:buSzTx/>
              <a:buFontTx/>
              <a:buNone/>
            </a:pPr>
            <a:r>
              <a:rPr lang="en-AU" altLang="en-US" sz="1600">
                <a:latin typeface="Arial Black" panose="020B0604020202020204" pitchFamily="34" charset="0"/>
              </a:rPr>
              <a:t>Z</a:t>
            </a:r>
          </a:p>
          <a:p>
            <a:pPr algn="ctr">
              <a:buSzTx/>
              <a:buFontTx/>
              <a:buNone/>
            </a:pPr>
            <a:r>
              <a:rPr lang="en-AU" altLang="en-US" sz="1600">
                <a:latin typeface="Arial Black" panose="020B0604020202020204" pitchFamily="34" charset="0"/>
              </a:rPr>
              <a:t>A</a:t>
            </a:r>
          </a:p>
          <a:p>
            <a:pPr algn="ctr">
              <a:buSzTx/>
              <a:buFontTx/>
              <a:buNone/>
            </a:pPr>
            <a:r>
              <a:rPr lang="en-AU" altLang="en-US" sz="1600">
                <a:latin typeface="Arial Black" panose="020B0604020202020204" pitchFamily="34" charset="0"/>
              </a:rPr>
              <a:t>R</a:t>
            </a:r>
          </a:p>
          <a:p>
            <a:pPr algn="ctr">
              <a:buSzTx/>
              <a:buFontTx/>
              <a:buNone/>
            </a:pPr>
            <a:r>
              <a:rPr lang="en-AU" altLang="en-US" sz="1600">
                <a:latin typeface="Arial Black" panose="020B0604020202020204" pitchFamily="34" charset="0"/>
              </a:rPr>
              <a:t>D</a:t>
            </a:r>
          </a:p>
          <a:p>
            <a:pPr algn="ctr">
              <a:buSzTx/>
              <a:buFontTx/>
              <a:buNone/>
            </a:pPr>
            <a:endParaRPr lang="en-AU" altLang="en-US" sz="1600">
              <a:latin typeface="Arial Black" panose="020B0604020202020204" pitchFamily="34" charset="0"/>
            </a:endParaRPr>
          </a:p>
        </p:txBody>
      </p:sp>
      <p:grpSp>
        <p:nvGrpSpPr>
          <p:cNvPr id="190498" name="Group 34">
            <a:extLst>
              <a:ext uri="{FF2B5EF4-FFF2-40B4-BE49-F238E27FC236}">
                <a16:creationId xmlns:a16="http://schemas.microsoft.com/office/drawing/2014/main" id="{5547157B-8A7D-EA48-8596-C7012EA08BAF}"/>
              </a:ext>
            </a:extLst>
          </p:cNvPr>
          <p:cNvGrpSpPr>
            <a:grpSpLocks/>
          </p:cNvGrpSpPr>
          <p:nvPr/>
        </p:nvGrpSpPr>
        <p:grpSpPr bwMode="auto">
          <a:xfrm>
            <a:off x="3705228" y="4059240"/>
            <a:ext cx="1109663" cy="1333501"/>
            <a:chOff x="1614" y="2557"/>
            <a:chExt cx="699" cy="840"/>
          </a:xfrm>
        </p:grpSpPr>
        <p:cxnSp>
          <p:nvCxnSpPr>
            <p:cNvPr id="190499" name="AutoShape 35">
              <a:extLst>
                <a:ext uri="{FF2B5EF4-FFF2-40B4-BE49-F238E27FC236}">
                  <a16:creationId xmlns:a16="http://schemas.microsoft.com/office/drawing/2014/main" id="{D069C086-B21A-6F47-90EC-99AC5C75F290}"/>
                </a:ext>
              </a:extLst>
            </p:cNvPr>
            <p:cNvCxnSpPr>
              <a:cxnSpLocks noChangeShapeType="1"/>
              <a:stCxn id="190500" idx="0"/>
              <a:endCxn id="190494" idx="1"/>
            </p:cNvCxnSpPr>
            <p:nvPr/>
          </p:nvCxnSpPr>
          <p:spPr bwMode="auto">
            <a:xfrm flipV="1">
              <a:off x="1964" y="2557"/>
              <a:ext cx="154" cy="590"/>
            </a:xfrm>
            <a:prstGeom prst="straightConnector1">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500" name="Rectangle 36">
              <a:extLst>
                <a:ext uri="{FF2B5EF4-FFF2-40B4-BE49-F238E27FC236}">
                  <a16:creationId xmlns:a16="http://schemas.microsoft.com/office/drawing/2014/main" id="{2081EA74-4623-DF45-8347-005361973514}"/>
                </a:ext>
              </a:extLst>
            </p:cNvPr>
            <p:cNvSpPr>
              <a:spLocks noChangeArrowheads="1"/>
            </p:cNvSpPr>
            <p:nvPr/>
          </p:nvSpPr>
          <p:spPr bwMode="auto">
            <a:xfrm>
              <a:off x="1614" y="3147"/>
              <a:ext cx="699" cy="250"/>
            </a:xfrm>
            <a:prstGeom prst="rect">
              <a:avLst/>
            </a:prstGeom>
            <a:solidFill>
              <a:srgbClr val="FF9900"/>
            </a:solidFill>
            <a:ln w="25400">
              <a:solidFill>
                <a:schemeClr val="tx1"/>
              </a:solidFill>
              <a:miter lim="800000"/>
              <a:headEnd/>
              <a:tailEnd/>
            </a:ln>
            <a:effectLst>
              <a:outerShdw dist="107763" dir="2700000" algn="ctr" rotWithShape="0">
                <a:schemeClr val="bg2">
                  <a:alpha val="50000"/>
                </a:schemeClr>
              </a:outerShdw>
            </a:effectLst>
          </p:spPr>
          <p:txBody>
            <a:bodyPr wrap="none"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r>
                <a:rPr lang="en-AU" altLang="en-US" sz="1000">
                  <a:latin typeface="Arial Black" panose="020B0604020202020204" pitchFamily="34" charset="0"/>
                </a:rPr>
                <a:t>ESCALATION</a:t>
              </a:r>
            </a:p>
            <a:p>
              <a:pPr algn="ctr">
                <a:buSzTx/>
                <a:buFontTx/>
                <a:buNone/>
              </a:pPr>
              <a:r>
                <a:rPr lang="en-AU" altLang="en-US" sz="1000">
                  <a:latin typeface="Arial Black" panose="020B0604020202020204" pitchFamily="34" charset="0"/>
                </a:rPr>
                <a:t>FACTORS</a:t>
              </a:r>
            </a:p>
          </p:txBody>
        </p:sp>
        <p:cxnSp>
          <p:nvCxnSpPr>
            <p:cNvPr id="190501" name="AutoShape 37">
              <a:extLst>
                <a:ext uri="{FF2B5EF4-FFF2-40B4-BE49-F238E27FC236}">
                  <a16:creationId xmlns:a16="http://schemas.microsoft.com/office/drawing/2014/main" id="{54B936DA-31DC-2448-AEF8-3A54325E586E}"/>
                </a:ext>
              </a:extLst>
            </p:cNvPr>
            <p:cNvCxnSpPr>
              <a:cxnSpLocks noChangeShapeType="1"/>
              <a:stCxn id="190500" idx="0"/>
              <a:endCxn id="190493" idx="1"/>
            </p:cNvCxnSpPr>
            <p:nvPr/>
          </p:nvCxnSpPr>
          <p:spPr bwMode="auto">
            <a:xfrm flipV="1">
              <a:off x="1964" y="2648"/>
              <a:ext cx="44" cy="499"/>
            </a:xfrm>
            <a:prstGeom prst="straightConnector1">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502" name="Group 38">
            <a:extLst>
              <a:ext uri="{FF2B5EF4-FFF2-40B4-BE49-F238E27FC236}">
                <a16:creationId xmlns:a16="http://schemas.microsoft.com/office/drawing/2014/main" id="{AF1CB5B0-9F17-4443-9CE8-9A967DC16308}"/>
              </a:ext>
            </a:extLst>
          </p:cNvPr>
          <p:cNvGrpSpPr>
            <a:grpSpLocks/>
          </p:cNvGrpSpPr>
          <p:nvPr/>
        </p:nvGrpSpPr>
        <p:grpSpPr bwMode="auto">
          <a:xfrm>
            <a:off x="4597403" y="3916364"/>
            <a:ext cx="1109663" cy="973137"/>
            <a:chOff x="2176" y="2467"/>
            <a:chExt cx="699" cy="613"/>
          </a:xfrm>
        </p:grpSpPr>
        <p:sp>
          <p:nvSpPr>
            <p:cNvPr id="190503" name="Rectangle 39">
              <a:extLst>
                <a:ext uri="{FF2B5EF4-FFF2-40B4-BE49-F238E27FC236}">
                  <a16:creationId xmlns:a16="http://schemas.microsoft.com/office/drawing/2014/main" id="{A2007214-F91F-4745-945C-4F38BB801228}"/>
                </a:ext>
              </a:extLst>
            </p:cNvPr>
            <p:cNvSpPr>
              <a:spLocks noChangeArrowheads="1"/>
            </p:cNvSpPr>
            <p:nvPr/>
          </p:nvSpPr>
          <p:spPr bwMode="auto">
            <a:xfrm>
              <a:off x="2176" y="2830"/>
              <a:ext cx="699" cy="250"/>
            </a:xfrm>
            <a:prstGeom prst="rect">
              <a:avLst/>
            </a:prstGeom>
            <a:solidFill>
              <a:srgbClr val="00FF00"/>
            </a:solidFill>
            <a:ln w="25400">
              <a:solidFill>
                <a:schemeClr val="tx1"/>
              </a:solidFill>
              <a:miter lim="800000"/>
              <a:headEnd/>
              <a:tailEnd/>
            </a:ln>
            <a:effectLst>
              <a:outerShdw dist="107763" dir="2700000" algn="ctr" rotWithShape="0">
                <a:schemeClr val="bg2">
                  <a:alpha val="50000"/>
                </a:schemeClr>
              </a:outerShdw>
            </a:effectLst>
          </p:spPr>
          <p:txBody>
            <a:bodyPr wrap="none"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r>
                <a:rPr lang="en-AU" altLang="en-US" sz="1000">
                  <a:latin typeface="Arial Black" panose="020B0604020202020204" pitchFamily="34" charset="0"/>
                </a:rPr>
                <a:t>ESCALATION</a:t>
              </a:r>
              <a:br>
                <a:rPr lang="en-AU" altLang="en-US" sz="1000">
                  <a:latin typeface="Arial Black" panose="020B0604020202020204" pitchFamily="34" charset="0"/>
                </a:rPr>
              </a:br>
              <a:r>
                <a:rPr lang="en-AU" altLang="en-US" sz="1000">
                  <a:latin typeface="Arial Black" panose="020B0604020202020204" pitchFamily="34" charset="0"/>
                </a:rPr>
                <a:t>CONTROLS</a:t>
              </a:r>
            </a:p>
          </p:txBody>
        </p:sp>
        <p:cxnSp>
          <p:nvCxnSpPr>
            <p:cNvPr id="190504" name="AutoShape 40">
              <a:extLst>
                <a:ext uri="{FF2B5EF4-FFF2-40B4-BE49-F238E27FC236}">
                  <a16:creationId xmlns:a16="http://schemas.microsoft.com/office/drawing/2014/main" id="{D8CC743C-2D9F-9C49-B616-EC10C0E05C1E}"/>
                </a:ext>
              </a:extLst>
            </p:cNvPr>
            <p:cNvCxnSpPr>
              <a:cxnSpLocks noChangeShapeType="1"/>
              <a:stCxn id="190503" idx="0"/>
              <a:endCxn id="190495" idx="1"/>
            </p:cNvCxnSpPr>
            <p:nvPr/>
          </p:nvCxnSpPr>
          <p:spPr bwMode="auto">
            <a:xfrm flipH="1" flipV="1">
              <a:off x="2224" y="2512"/>
              <a:ext cx="302" cy="318"/>
            </a:xfrm>
            <a:prstGeom prst="straightConnector1">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05" name="AutoShape 41">
              <a:extLst>
                <a:ext uri="{FF2B5EF4-FFF2-40B4-BE49-F238E27FC236}">
                  <a16:creationId xmlns:a16="http://schemas.microsoft.com/office/drawing/2014/main" id="{B36075F9-DCCE-FA4A-ABD8-9239A36D4EC5}"/>
                </a:ext>
              </a:extLst>
            </p:cNvPr>
            <p:cNvCxnSpPr>
              <a:cxnSpLocks noChangeShapeType="1"/>
              <a:stCxn id="190503" idx="0"/>
              <a:endCxn id="190496" idx="1"/>
            </p:cNvCxnSpPr>
            <p:nvPr/>
          </p:nvCxnSpPr>
          <p:spPr bwMode="auto">
            <a:xfrm flipH="1" flipV="1">
              <a:off x="2323" y="2467"/>
              <a:ext cx="203" cy="363"/>
            </a:xfrm>
            <a:prstGeom prst="straightConnector1">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506" name="Group 42">
            <a:extLst>
              <a:ext uri="{FF2B5EF4-FFF2-40B4-BE49-F238E27FC236}">
                <a16:creationId xmlns:a16="http://schemas.microsoft.com/office/drawing/2014/main" id="{2547267A-E1C9-DD4A-AF17-6AF438C3EB01}"/>
              </a:ext>
            </a:extLst>
          </p:cNvPr>
          <p:cNvGrpSpPr>
            <a:grpSpLocks/>
          </p:cNvGrpSpPr>
          <p:nvPr/>
        </p:nvGrpSpPr>
        <p:grpSpPr bwMode="auto">
          <a:xfrm>
            <a:off x="2697164" y="4275138"/>
            <a:ext cx="1458913" cy="1536700"/>
            <a:chOff x="979" y="2693"/>
            <a:chExt cx="919" cy="968"/>
          </a:xfrm>
        </p:grpSpPr>
        <p:sp>
          <p:nvSpPr>
            <p:cNvPr id="190507" name="Rectangle 43">
              <a:extLst>
                <a:ext uri="{FF2B5EF4-FFF2-40B4-BE49-F238E27FC236}">
                  <a16:creationId xmlns:a16="http://schemas.microsoft.com/office/drawing/2014/main" id="{52AFEE2A-4634-3F49-9DE2-BC442F96C7E9}"/>
                </a:ext>
              </a:extLst>
            </p:cNvPr>
            <p:cNvSpPr>
              <a:spLocks noChangeArrowheads="1"/>
            </p:cNvSpPr>
            <p:nvPr/>
          </p:nvSpPr>
          <p:spPr bwMode="auto">
            <a:xfrm>
              <a:off x="979" y="3411"/>
              <a:ext cx="577" cy="250"/>
            </a:xfrm>
            <a:prstGeom prst="rect">
              <a:avLst/>
            </a:prstGeom>
            <a:solidFill>
              <a:srgbClr val="00FF00"/>
            </a:solidFill>
            <a:ln w="25400">
              <a:solidFill>
                <a:schemeClr val="tx1"/>
              </a:solidFill>
              <a:miter lim="800000"/>
              <a:headEnd/>
              <a:tailEnd/>
            </a:ln>
            <a:effectLst>
              <a:outerShdw dist="107763" dir="2700000" algn="ctr" rotWithShape="0">
                <a:schemeClr val="bg2">
                  <a:alpha val="50000"/>
                </a:schemeClr>
              </a:outerShdw>
            </a:effectLst>
          </p:spPr>
          <p:txBody>
            <a:bodyPr wrap="none"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r>
                <a:rPr lang="en-AU" altLang="en-US" sz="1000">
                  <a:latin typeface="Arial Black" panose="020B0604020202020204" pitchFamily="34" charset="0"/>
                </a:rPr>
                <a:t>THREAT</a:t>
              </a:r>
            </a:p>
            <a:p>
              <a:pPr algn="ctr">
                <a:buSzTx/>
                <a:buFontTx/>
                <a:buNone/>
              </a:pPr>
              <a:r>
                <a:rPr lang="en-AU" altLang="en-US" sz="1000">
                  <a:latin typeface="Arial Black" panose="020B0604020202020204" pitchFamily="34" charset="0"/>
                </a:rPr>
                <a:t>BARRIERS</a:t>
              </a:r>
            </a:p>
          </p:txBody>
        </p:sp>
        <p:cxnSp>
          <p:nvCxnSpPr>
            <p:cNvPr id="190508" name="AutoShape 44">
              <a:extLst>
                <a:ext uri="{FF2B5EF4-FFF2-40B4-BE49-F238E27FC236}">
                  <a16:creationId xmlns:a16="http://schemas.microsoft.com/office/drawing/2014/main" id="{400AB091-B140-634C-A625-25479880CA7E}"/>
                </a:ext>
              </a:extLst>
            </p:cNvPr>
            <p:cNvCxnSpPr>
              <a:cxnSpLocks noChangeShapeType="1"/>
              <a:stCxn id="190507" idx="0"/>
              <a:endCxn id="190491" idx="1"/>
            </p:cNvCxnSpPr>
            <p:nvPr/>
          </p:nvCxnSpPr>
          <p:spPr bwMode="auto">
            <a:xfrm flipV="1">
              <a:off x="1268" y="2830"/>
              <a:ext cx="437" cy="581"/>
            </a:xfrm>
            <a:prstGeom prst="straightConnector1">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09" name="AutoShape 45">
              <a:extLst>
                <a:ext uri="{FF2B5EF4-FFF2-40B4-BE49-F238E27FC236}">
                  <a16:creationId xmlns:a16="http://schemas.microsoft.com/office/drawing/2014/main" id="{8A82265A-644E-1A4B-9905-5B7AE3750CDE}"/>
                </a:ext>
              </a:extLst>
            </p:cNvPr>
            <p:cNvCxnSpPr>
              <a:cxnSpLocks noChangeShapeType="1"/>
              <a:stCxn id="190507" idx="0"/>
              <a:endCxn id="190492" idx="1"/>
            </p:cNvCxnSpPr>
            <p:nvPr/>
          </p:nvCxnSpPr>
          <p:spPr bwMode="auto">
            <a:xfrm flipV="1">
              <a:off x="1268" y="2693"/>
              <a:ext cx="630" cy="718"/>
            </a:xfrm>
            <a:prstGeom prst="straightConnector1">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510" name="Group 46">
            <a:extLst>
              <a:ext uri="{FF2B5EF4-FFF2-40B4-BE49-F238E27FC236}">
                <a16:creationId xmlns:a16="http://schemas.microsoft.com/office/drawing/2014/main" id="{4B697D83-3EE1-4246-AF39-189476E0A213}"/>
              </a:ext>
            </a:extLst>
          </p:cNvPr>
          <p:cNvGrpSpPr>
            <a:grpSpLocks/>
          </p:cNvGrpSpPr>
          <p:nvPr/>
        </p:nvGrpSpPr>
        <p:grpSpPr bwMode="auto">
          <a:xfrm>
            <a:off x="7737479" y="4275138"/>
            <a:ext cx="1109663" cy="1477962"/>
            <a:chOff x="4154" y="2693"/>
            <a:chExt cx="699" cy="931"/>
          </a:xfrm>
        </p:grpSpPr>
        <p:sp>
          <p:nvSpPr>
            <p:cNvPr id="190511" name="Rectangle 47">
              <a:extLst>
                <a:ext uri="{FF2B5EF4-FFF2-40B4-BE49-F238E27FC236}">
                  <a16:creationId xmlns:a16="http://schemas.microsoft.com/office/drawing/2014/main" id="{55356737-5E73-D140-9935-5C80C2542AA0}"/>
                </a:ext>
              </a:extLst>
            </p:cNvPr>
            <p:cNvSpPr>
              <a:spLocks noChangeArrowheads="1"/>
            </p:cNvSpPr>
            <p:nvPr/>
          </p:nvSpPr>
          <p:spPr bwMode="auto">
            <a:xfrm>
              <a:off x="4154" y="3374"/>
              <a:ext cx="699" cy="250"/>
            </a:xfrm>
            <a:prstGeom prst="rect">
              <a:avLst/>
            </a:prstGeom>
            <a:solidFill>
              <a:srgbClr val="00FF00"/>
            </a:solidFill>
            <a:ln w="25400">
              <a:solidFill>
                <a:schemeClr val="tx1"/>
              </a:solidFill>
              <a:miter lim="800000"/>
              <a:headEnd/>
              <a:tailEnd/>
            </a:ln>
            <a:effectLst>
              <a:outerShdw dist="107763" dir="2700000" algn="ctr" rotWithShape="0">
                <a:schemeClr val="bg2">
                  <a:alpha val="50000"/>
                </a:schemeClr>
              </a:outerShdw>
            </a:effectLst>
          </p:spPr>
          <p:txBody>
            <a:bodyPr wrap="none"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r>
                <a:rPr lang="en-AU" altLang="en-US" sz="1000">
                  <a:latin typeface="Arial Black" panose="020B0604020202020204" pitchFamily="34" charset="0"/>
                </a:rPr>
                <a:t>ESCALATION</a:t>
              </a:r>
              <a:br>
                <a:rPr lang="en-AU" altLang="en-US" sz="1000">
                  <a:latin typeface="Arial Black" panose="020B0604020202020204" pitchFamily="34" charset="0"/>
                </a:rPr>
              </a:br>
              <a:r>
                <a:rPr lang="en-AU" altLang="en-US" sz="1000">
                  <a:latin typeface="Arial Black" panose="020B0604020202020204" pitchFamily="34" charset="0"/>
                </a:rPr>
                <a:t>CONTROLS</a:t>
              </a:r>
            </a:p>
          </p:txBody>
        </p:sp>
        <p:cxnSp>
          <p:nvCxnSpPr>
            <p:cNvPr id="190512" name="AutoShape 48">
              <a:extLst>
                <a:ext uri="{FF2B5EF4-FFF2-40B4-BE49-F238E27FC236}">
                  <a16:creationId xmlns:a16="http://schemas.microsoft.com/office/drawing/2014/main" id="{9C9634F4-2F99-8E4A-BA10-838E853A8422}"/>
                </a:ext>
              </a:extLst>
            </p:cNvPr>
            <p:cNvCxnSpPr>
              <a:cxnSpLocks noChangeShapeType="1"/>
              <a:stCxn id="190511" idx="0"/>
              <a:endCxn id="190484" idx="1"/>
            </p:cNvCxnSpPr>
            <p:nvPr/>
          </p:nvCxnSpPr>
          <p:spPr bwMode="auto">
            <a:xfrm flipH="1" flipV="1">
              <a:off x="4318" y="2749"/>
              <a:ext cx="186" cy="625"/>
            </a:xfrm>
            <a:prstGeom prst="straightConnector1">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13" name="AutoShape 49">
              <a:extLst>
                <a:ext uri="{FF2B5EF4-FFF2-40B4-BE49-F238E27FC236}">
                  <a16:creationId xmlns:a16="http://schemas.microsoft.com/office/drawing/2014/main" id="{2F3B9A02-5593-D040-B9BD-B200C2B4F80A}"/>
                </a:ext>
              </a:extLst>
            </p:cNvPr>
            <p:cNvCxnSpPr>
              <a:cxnSpLocks noChangeShapeType="1"/>
              <a:stCxn id="190485" idx="1"/>
              <a:endCxn id="190511" idx="0"/>
            </p:cNvCxnSpPr>
            <p:nvPr/>
          </p:nvCxnSpPr>
          <p:spPr bwMode="auto">
            <a:xfrm>
              <a:off x="4213" y="2693"/>
              <a:ext cx="291" cy="681"/>
            </a:xfrm>
            <a:prstGeom prst="straightConnector1">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514" name="Group 50">
            <a:extLst>
              <a:ext uri="{FF2B5EF4-FFF2-40B4-BE49-F238E27FC236}">
                <a16:creationId xmlns:a16="http://schemas.microsoft.com/office/drawing/2014/main" id="{ADDEF233-D4A7-7F48-AAE9-86B4DC8F0E7F}"/>
              </a:ext>
            </a:extLst>
          </p:cNvPr>
          <p:cNvGrpSpPr>
            <a:grpSpLocks/>
          </p:cNvGrpSpPr>
          <p:nvPr/>
        </p:nvGrpSpPr>
        <p:grpSpPr bwMode="auto">
          <a:xfrm>
            <a:off x="6007103" y="3843338"/>
            <a:ext cx="1306513" cy="685800"/>
            <a:chOff x="3064" y="2421"/>
            <a:chExt cx="823" cy="432"/>
          </a:xfrm>
        </p:grpSpPr>
        <p:sp>
          <p:nvSpPr>
            <p:cNvPr id="190515" name="Rectangle 51">
              <a:extLst>
                <a:ext uri="{FF2B5EF4-FFF2-40B4-BE49-F238E27FC236}">
                  <a16:creationId xmlns:a16="http://schemas.microsoft.com/office/drawing/2014/main" id="{2A900FF7-0753-8B48-81E8-92EBF6508261}"/>
                </a:ext>
              </a:extLst>
            </p:cNvPr>
            <p:cNvSpPr>
              <a:spLocks noChangeArrowheads="1"/>
            </p:cNvSpPr>
            <p:nvPr/>
          </p:nvSpPr>
          <p:spPr bwMode="auto">
            <a:xfrm flipH="1">
              <a:off x="3064" y="2603"/>
              <a:ext cx="813" cy="250"/>
            </a:xfrm>
            <a:prstGeom prst="rect">
              <a:avLst/>
            </a:prstGeom>
            <a:solidFill>
              <a:srgbClr val="00FF00"/>
            </a:solidFill>
            <a:ln w="25400">
              <a:solidFill>
                <a:schemeClr val="tx1"/>
              </a:solidFill>
              <a:miter lim="800000"/>
              <a:headEnd/>
              <a:tailEnd/>
            </a:ln>
            <a:effectLst>
              <a:outerShdw dist="107763" dir="2700000" algn="ctr" rotWithShape="0">
                <a:schemeClr val="bg2">
                  <a:alpha val="50000"/>
                </a:schemeClr>
              </a:outerShdw>
            </a:effectLst>
          </p:spPr>
          <p:txBody>
            <a:bodyPr wrap="none"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r>
                <a:rPr lang="en-AU" altLang="en-US" sz="1000">
                  <a:latin typeface="Arial Black" panose="020B0604020202020204" pitchFamily="34" charset="0"/>
                </a:rPr>
                <a:t>CONSEQUENCE</a:t>
              </a:r>
            </a:p>
            <a:p>
              <a:pPr algn="ctr">
                <a:buSzTx/>
                <a:buFontTx/>
                <a:buNone/>
              </a:pPr>
              <a:r>
                <a:rPr lang="en-AU" altLang="en-US" sz="1000">
                  <a:latin typeface="Arial Black" panose="020B0604020202020204" pitchFamily="34" charset="0"/>
                </a:rPr>
                <a:t>BARRIERS</a:t>
              </a:r>
            </a:p>
          </p:txBody>
        </p:sp>
        <p:cxnSp>
          <p:nvCxnSpPr>
            <p:cNvPr id="190516" name="AutoShape 52">
              <a:extLst>
                <a:ext uri="{FF2B5EF4-FFF2-40B4-BE49-F238E27FC236}">
                  <a16:creationId xmlns:a16="http://schemas.microsoft.com/office/drawing/2014/main" id="{D7524BBA-E19F-EC41-B017-4937F0917EFF}"/>
                </a:ext>
              </a:extLst>
            </p:cNvPr>
            <p:cNvCxnSpPr>
              <a:cxnSpLocks noChangeShapeType="1"/>
              <a:stCxn id="190515" idx="0"/>
              <a:endCxn id="190489" idx="1"/>
            </p:cNvCxnSpPr>
            <p:nvPr/>
          </p:nvCxnSpPr>
          <p:spPr bwMode="auto">
            <a:xfrm flipV="1">
              <a:off x="3471" y="2421"/>
              <a:ext cx="317" cy="182"/>
            </a:xfrm>
            <a:prstGeom prst="straightConnector1">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17" name="AutoShape 53">
              <a:extLst>
                <a:ext uri="{FF2B5EF4-FFF2-40B4-BE49-F238E27FC236}">
                  <a16:creationId xmlns:a16="http://schemas.microsoft.com/office/drawing/2014/main" id="{67C4BFD0-09BE-2B41-A0C7-13D16038D4EC}"/>
                </a:ext>
              </a:extLst>
            </p:cNvPr>
            <p:cNvCxnSpPr>
              <a:cxnSpLocks noChangeShapeType="1"/>
              <a:stCxn id="190515" idx="0"/>
              <a:endCxn id="190488" idx="1"/>
            </p:cNvCxnSpPr>
            <p:nvPr/>
          </p:nvCxnSpPr>
          <p:spPr bwMode="auto">
            <a:xfrm flipV="1">
              <a:off x="3471" y="2467"/>
              <a:ext cx="416" cy="136"/>
            </a:xfrm>
            <a:prstGeom prst="straightConnector1">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518" name="Group 54">
            <a:extLst>
              <a:ext uri="{FF2B5EF4-FFF2-40B4-BE49-F238E27FC236}">
                <a16:creationId xmlns:a16="http://schemas.microsoft.com/office/drawing/2014/main" id="{90CB251E-7ACC-014A-A7F8-BD1D359AEC27}"/>
              </a:ext>
            </a:extLst>
          </p:cNvPr>
          <p:cNvGrpSpPr>
            <a:grpSpLocks/>
          </p:cNvGrpSpPr>
          <p:nvPr/>
        </p:nvGrpSpPr>
        <p:grpSpPr bwMode="auto">
          <a:xfrm>
            <a:off x="6800854" y="4059240"/>
            <a:ext cx="1109663" cy="1117601"/>
            <a:chOff x="3564" y="2557"/>
            <a:chExt cx="699" cy="704"/>
          </a:xfrm>
        </p:grpSpPr>
        <p:sp>
          <p:nvSpPr>
            <p:cNvPr id="190519" name="Rectangle 55">
              <a:extLst>
                <a:ext uri="{FF2B5EF4-FFF2-40B4-BE49-F238E27FC236}">
                  <a16:creationId xmlns:a16="http://schemas.microsoft.com/office/drawing/2014/main" id="{21B407B9-0B79-BB49-8EC2-3487044B242D}"/>
                </a:ext>
              </a:extLst>
            </p:cNvPr>
            <p:cNvSpPr>
              <a:spLocks noChangeArrowheads="1"/>
            </p:cNvSpPr>
            <p:nvPr/>
          </p:nvSpPr>
          <p:spPr bwMode="auto">
            <a:xfrm>
              <a:off x="3564" y="3011"/>
              <a:ext cx="699" cy="250"/>
            </a:xfrm>
            <a:prstGeom prst="rect">
              <a:avLst/>
            </a:prstGeom>
            <a:solidFill>
              <a:srgbClr val="FF9900"/>
            </a:solidFill>
            <a:ln w="25400">
              <a:solidFill>
                <a:schemeClr val="tx1"/>
              </a:solidFill>
              <a:miter lim="800000"/>
              <a:headEnd/>
              <a:tailEnd/>
            </a:ln>
            <a:effectLst>
              <a:outerShdw dist="107763" dir="2700000" algn="ctr" rotWithShape="0">
                <a:schemeClr val="bg2">
                  <a:alpha val="50000"/>
                </a:schemeClr>
              </a:outerShdw>
            </a:effectLst>
          </p:spPr>
          <p:txBody>
            <a:bodyPr wrap="none" lIns="90488" tIns="44450" rIns="90488" bIns="44450">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r>
                <a:rPr lang="en-AU" altLang="en-US" sz="1000">
                  <a:latin typeface="Arial Black" panose="020B0604020202020204" pitchFamily="34" charset="0"/>
                </a:rPr>
                <a:t>ESCALATION</a:t>
              </a:r>
            </a:p>
            <a:p>
              <a:pPr algn="ctr">
                <a:buSzTx/>
                <a:buFontTx/>
                <a:buNone/>
              </a:pPr>
              <a:r>
                <a:rPr lang="en-AU" altLang="en-US" sz="1000">
                  <a:latin typeface="Arial Black" panose="020B0604020202020204" pitchFamily="34" charset="0"/>
                </a:rPr>
                <a:t>FACTORS</a:t>
              </a:r>
            </a:p>
          </p:txBody>
        </p:sp>
        <p:cxnSp>
          <p:nvCxnSpPr>
            <p:cNvPr id="190520" name="AutoShape 56">
              <a:extLst>
                <a:ext uri="{FF2B5EF4-FFF2-40B4-BE49-F238E27FC236}">
                  <a16:creationId xmlns:a16="http://schemas.microsoft.com/office/drawing/2014/main" id="{CE6C4607-E2B0-B141-9BEE-A330304D6167}"/>
                </a:ext>
              </a:extLst>
            </p:cNvPr>
            <p:cNvCxnSpPr>
              <a:cxnSpLocks noChangeShapeType="1"/>
              <a:stCxn id="190519" idx="0"/>
              <a:endCxn id="190486" idx="1"/>
            </p:cNvCxnSpPr>
            <p:nvPr/>
          </p:nvCxnSpPr>
          <p:spPr bwMode="auto">
            <a:xfrm flipV="1">
              <a:off x="3914" y="2622"/>
              <a:ext cx="188" cy="389"/>
            </a:xfrm>
            <a:prstGeom prst="straightConnector1">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521" name="AutoShape 57">
              <a:extLst>
                <a:ext uri="{FF2B5EF4-FFF2-40B4-BE49-F238E27FC236}">
                  <a16:creationId xmlns:a16="http://schemas.microsoft.com/office/drawing/2014/main" id="{FF0D4819-EC9C-DE43-8B85-33E2C4D58801}"/>
                </a:ext>
              </a:extLst>
            </p:cNvPr>
            <p:cNvCxnSpPr>
              <a:cxnSpLocks noChangeShapeType="1"/>
              <a:stCxn id="190519" idx="0"/>
              <a:endCxn id="190487" idx="1"/>
            </p:cNvCxnSpPr>
            <p:nvPr/>
          </p:nvCxnSpPr>
          <p:spPr bwMode="auto">
            <a:xfrm flipV="1">
              <a:off x="3914" y="2557"/>
              <a:ext cx="78" cy="454"/>
            </a:xfrm>
            <a:prstGeom prst="straightConnector1">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0522" name="Rectangle 58">
            <a:extLst>
              <a:ext uri="{FF2B5EF4-FFF2-40B4-BE49-F238E27FC236}">
                <a16:creationId xmlns:a16="http://schemas.microsoft.com/office/drawing/2014/main" id="{4D25A5D4-5812-444F-876C-4C40D3C49611}"/>
              </a:ext>
            </a:extLst>
          </p:cNvPr>
          <p:cNvSpPr>
            <a:spLocks noChangeArrowheads="1"/>
          </p:cNvSpPr>
          <p:nvPr/>
        </p:nvSpPr>
        <p:spPr bwMode="auto">
          <a:xfrm>
            <a:off x="1609725" y="1762126"/>
            <a:ext cx="431800" cy="2879725"/>
          </a:xfrm>
          <a:prstGeom prst="rect">
            <a:avLst/>
          </a:prstGeom>
          <a:solidFill>
            <a:srgbClr val="FFCC00"/>
          </a:solidFill>
          <a:ln w="12700">
            <a:solidFill>
              <a:schemeClr val="tx1"/>
            </a:solidFill>
            <a:miter lim="800000"/>
            <a:headEnd/>
            <a:tailEnd/>
          </a:ln>
          <a:effectLst>
            <a:outerShdw dist="107763" dir="2700000" algn="ctr" rotWithShape="0">
              <a:schemeClr val="bg2">
                <a:alpha val="50000"/>
              </a:schemeClr>
            </a:outerShdw>
          </a:effectLst>
        </p:spPr>
        <p:txBody>
          <a:bodyPr wrap="none" lIns="90488" tIns="44450" rIns="90488" bIns="44450"/>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latin typeface="Arial Black" panose="020B0604020202020204" pitchFamily="34" charset="0"/>
            </a:endParaRPr>
          </a:p>
          <a:p>
            <a:pPr algn="ctr">
              <a:buSzTx/>
              <a:buFontTx/>
              <a:buNone/>
            </a:pPr>
            <a:endParaRPr lang="en-AU" altLang="en-US" sz="1600">
              <a:latin typeface="Arial Black" panose="020B0604020202020204" pitchFamily="34" charset="0"/>
            </a:endParaRPr>
          </a:p>
          <a:p>
            <a:pPr algn="ctr">
              <a:buSzTx/>
              <a:buFontTx/>
              <a:buNone/>
            </a:pPr>
            <a:endParaRPr lang="en-AU" altLang="en-US" sz="1600">
              <a:latin typeface="Arial Black" panose="020B0604020202020204" pitchFamily="34" charset="0"/>
            </a:endParaRPr>
          </a:p>
          <a:p>
            <a:pPr algn="ctr">
              <a:buSzTx/>
              <a:buFontTx/>
              <a:buNone/>
            </a:pPr>
            <a:r>
              <a:rPr lang="en-AU" altLang="en-US" sz="1600">
                <a:latin typeface="Arial Black" panose="020B0604020202020204" pitchFamily="34" charset="0"/>
              </a:rPr>
              <a:t>S</a:t>
            </a:r>
          </a:p>
          <a:p>
            <a:pPr algn="ctr">
              <a:buSzTx/>
              <a:buFontTx/>
              <a:buNone/>
            </a:pPr>
            <a:r>
              <a:rPr lang="en-AU" altLang="en-US" sz="1600">
                <a:latin typeface="Arial Black" panose="020B0604020202020204" pitchFamily="34" charset="0"/>
              </a:rPr>
              <a:t>O</a:t>
            </a:r>
          </a:p>
          <a:p>
            <a:pPr algn="ctr">
              <a:buSzTx/>
              <a:buFontTx/>
              <a:buNone/>
            </a:pPr>
            <a:r>
              <a:rPr lang="en-AU" altLang="en-US" sz="1600">
                <a:latin typeface="Arial Black" panose="020B0604020202020204" pitchFamily="34" charset="0"/>
              </a:rPr>
              <a:t>U</a:t>
            </a:r>
          </a:p>
          <a:p>
            <a:pPr algn="ctr">
              <a:buSzTx/>
              <a:buFontTx/>
              <a:buNone/>
            </a:pPr>
            <a:r>
              <a:rPr lang="en-AU" altLang="en-US" sz="1600">
                <a:latin typeface="Arial Black" panose="020B0604020202020204" pitchFamily="34" charset="0"/>
              </a:rPr>
              <a:t>R</a:t>
            </a:r>
          </a:p>
          <a:p>
            <a:pPr algn="ctr">
              <a:buSzTx/>
              <a:buFontTx/>
              <a:buNone/>
            </a:pPr>
            <a:r>
              <a:rPr lang="en-AU" altLang="en-US" sz="1600">
                <a:latin typeface="Arial Black" panose="020B0604020202020204" pitchFamily="34" charset="0"/>
              </a:rPr>
              <a:t>C</a:t>
            </a:r>
          </a:p>
          <a:p>
            <a:pPr algn="ctr">
              <a:buSzTx/>
              <a:buFontTx/>
              <a:buNone/>
            </a:pPr>
            <a:r>
              <a:rPr lang="en-AU" altLang="en-US" sz="1600">
                <a:latin typeface="Arial Black" panose="020B0604020202020204" pitchFamily="34" charset="0"/>
              </a:rPr>
              <a:t>E</a:t>
            </a:r>
          </a:p>
          <a:p>
            <a:pPr algn="ctr">
              <a:buSzTx/>
              <a:buFontTx/>
              <a:buNone/>
            </a:pPr>
            <a:endParaRPr lang="en-AU" altLang="en-US" sz="1600">
              <a:latin typeface="Arial Black" panose="020B0604020202020204" pitchFamily="34" charset="0"/>
            </a:endParaRPr>
          </a:p>
        </p:txBody>
      </p:sp>
      <p:grpSp>
        <p:nvGrpSpPr>
          <p:cNvPr id="190523" name="Group 59">
            <a:extLst>
              <a:ext uri="{FF2B5EF4-FFF2-40B4-BE49-F238E27FC236}">
                <a16:creationId xmlns:a16="http://schemas.microsoft.com/office/drawing/2014/main" id="{FAC39333-D04D-6549-A049-73763479A912}"/>
              </a:ext>
            </a:extLst>
          </p:cNvPr>
          <p:cNvGrpSpPr>
            <a:grpSpLocks/>
          </p:cNvGrpSpPr>
          <p:nvPr/>
        </p:nvGrpSpPr>
        <p:grpSpPr bwMode="auto">
          <a:xfrm>
            <a:off x="2114550" y="1905000"/>
            <a:ext cx="215900" cy="2535238"/>
            <a:chOff x="476" y="1167"/>
            <a:chExt cx="136" cy="1597"/>
          </a:xfrm>
        </p:grpSpPr>
        <p:sp>
          <p:nvSpPr>
            <p:cNvPr id="190524" name="AutoShape 60">
              <a:extLst>
                <a:ext uri="{FF2B5EF4-FFF2-40B4-BE49-F238E27FC236}">
                  <a16:creationId xmlns:a16="http://schemas.microsoft.com/office/drawing/2014/main" id="{CD1E5879-1E26-0F48-ACB0-B6862A113D99}"/>
                </a:ext>
              </a:extLst>
            </p:cNvPr>
            <p:cNvSpPr>
              <a:spLocks noChangeArrowheads="1"/>
            </p:cNvSpPr>
            <p:nvPr/>
          </p:nvSpPr>
          <p:spPr bwMode="auto">
            <a:xfrm>
              <a:off x="476" y="1167"/>
              <a:ext cx="136" cy="181"/>
            </a:xfrm>
            <a:prstGeom prst="rightArrow">
              <a:avLst>
                <a:gd name="adj1" fmla="val 50000"/>
                <a:gd name="adj2" fmla="val 25000"/>
              </a:avLst>
            </a:prstGeom>
            <a:solidFill>
              <a:srgbClr val="FFCC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25" name="AutoShape 61">
              <a:extLst>
                <a:ext uri="{FF2B5EF4-FFF2-40B4-BE49-F238E27FC236}">
                  <a16:creationId xmlns:a16="http://schemas.microsoft.com/office/drawing/2014/main" id="{CA35A2AE-856E-6D43-A5F8-F04115B889ED}"/>
                </a:ext>
              </a:extLst>
            </p:cNvPr>
            <p:cNvSpPr>
              <a:spLocks noChangeArrowheads="1"/>
            </p:cNvSpPr>
            <p:nvPr/>
          </p:nvSpPr>
          <p:spPr bwMode="auto">
            <a:xfrm>
              <a:off x="476" y="1521"/>
              <a:ext cx="136" cy="181"/>
            </a:xfrm>
            <a:prstGeom prst="rightArrow">
              <a:avLst>
                <a:gd name="adj1" fmla="val 50000"/>
                <a:gd name="adj2" fmla="val 25000"/>
              </a:avLst>
            </a:prstGeom>
            <a:solidFill>
              <a:srgbClr val="FFCC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26" name="AutoShape 62">
              <a:extLst>
                <a:ext uri="{FF2B5EF4-FFF2-40B4-BE49-F238E27FC236}">
                  <a16:creationId xmlns:a16="http://schemas.microsoft.com/office/drawing/2014/main" id="{139AAB88-BF7C-CC40-A441-2CF0548D40CB}"/>
                </a:ext>
              </a:extLst>
            </p:cNvPr>
            <p:cNvSpPr>
              <a:spLocks noChangeArrowheads="1"/>
            </p:cNvSpPr>
            <p:nvPr/>
          </p:nvSpPr>
          <p:spPr bwMode="auto">
            <a:xfrm>
              <a:off x="476" y="1875"/>
              <a:ext cx="136" cy="181"/>
            </a:xfrm>
            <a:prstGeom prst="rightArrow">
              <a:avLst>
                <a:gd name="adj1" fmla="val 50000"/>
                <a:gd name="adj2" fmla="val 25000"/>
              </a:avLst>
            </a:prstGeom>
            <a:solidFill>
              <a:srgbClr val="FFCC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27" name="AutoShape 63">
              <a:extLst>
                <a:ext uri="{FF2B5EF4-FFF2-40B4-BE49-F238E27FC236}">
                  <a16:creationId xmlns:a16="http://schemas.microsoft.com/office/drawing/2014/main" id="{2D34DEDB-893F-5743-9C29-A2B33629585B}"/>
                </a:ext>
              </a:extLst>
            </p:cNvPr>
            <p:cNvSpPr>
              <a:spLocks noChangeArrowheads="1"/>
            </p:cNvSpPr>
            <p:nvPr/>
          </p:nvSpPr>
          <p:spPr bwMode="auto">
            <a:xfrm>
              <a:off x="476" y="2229"/>
              <a:ext cx="136" cy="181"/>
            </a:xfrm>
            <a:prstGeom prst="rightArrow">
              <a:avLst>
                <a:gd name="adj1" fmla="val 50000"/>
                <a:gd name="adj2" fmla="val 25000"/>
              </a:avLst>
            </a:prstGeom>
            <a:solidFill>
              <a:srgbClr val="FFCC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28" name="AutoShape 64">
              <a:extLst>
                <a:ext uri="{FF2B5EF4-FFF2-40B4-BE49-F238E27FC236}">
                  <a16:creationId xmlns:a16="http://schemas.microsoft.com/office/drawing/2014/main" id="{E9F31601-D0D9-A841-A325-0E317B3B1E62}"/>
                </a:ext>
              </a:extLst>
            </p:cNvPr>
            <p:cNvSpPr>
              <a:spLocks noChangeArrowheads="1"/>
            </p:cNvSpPr>
            <p:nvPr/>
          </p:nvSpPr>
          <p:spPr bwMode="auto">
            <a:xfrm>
              <a:off x="476" y="2583"/>
              <a:ext cx="136" cy="181"/>
            </a:xfrm>
            <a:prstGeom prst="rightArrow">
              <a:avLst>
                <a:gd name="adj1" fmla="val 50000"/>
                <a:gd name="adj2" fmla="val 25000"/>
              </a:avLst>
            </a:prstGeom>
            <a:solidFill>
              <a:srgbClr val="FFCC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grpSp>
      <p:grpSp>
        <p:nvGrpSpPr>
          <p:cNvPr id="190529" name="Group 65">
            <a:extLst>
              <a:ext uri="{FF2B5EF4-FFF2-40B4-BE49-F238E27FC236}">
                <a16:creationId xmlns:a16="http://schemas.microsoft.com/office/drawing/2014/main" id="{13162B49-C29F-D341-9166-1B1980966C65}"/>
              </a:ext>
            </a:extLst>
          </p:cNvPr>
          <p:cNvGrpSpPr>
            <a:grpSpLocks/>
          </p:cNvGrpSpPr>
          <p:nvPr/>
        </p:nvGrpSpPr>
        <p:grpSpPr bwMode="auto">
          <a:xfrm>
            <a:off x="2932113" y="1905000"/>
            <a:ext cx="215900" cy="2535238"/>
            <a:chOff x="991" y="1167"/>
            <a:chExt cx="136" cy="1597"/>
          </a:xfrm>
        </p:grpSpPr>
        <p:sp>
          <p:nvSpPr>
            <p:cNvPr id="190530" name="AutoShape 66">
              <a:extLst>
                <a:ext uri="{FF2B5EF4-FFF2-40B4-BE49-F238E27FC236}">
                  <a16:creationId xmlns:a16="http://schemas.microsoft.com/office/drawing/2014/main" id="{AEBE35C6-075E-9C43-88E6-BCC97FB6852C}"/>
                </a:ext>
              </a:extLst>
            </p:cNvPr>
            <p:cNvSpPr>
              <a:spLocks noChangeArrowheads="1"/>
            </p:cNvSpPr>
            <p:nvPr/>
          </p:nvSpPr>
          <p:spPr bwMode="auto">
            <a:xfrm>
              <a:off x="991" y="1167"/>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31" name="AutoShape 67">
              <a:extLst>
                <a:ext uri="{FF2B5EF4-FFF2-40B4-BE49-F238E27FC236}">
                  <a16:creationId xmlns:a16="http://schemas.microsoft.com/office/drawing/2014/main" id="{FD6BA9DA-5679-3A47-8126-5340E63D519A}"/>
                </a:ext>
              </a:extLst>
            </p:cNvPr>
            <p:cNvSpPr>
              <a:spLocks noChangeArrowheads="1"/>
            </p:cNvSpPr>
            <p:nvPr/>
          </p:nvSpPr>
          <p:spPr bwMode="auto">
            <a:xfrm>
              <a:off x="991" y="1521"/>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32" name="AutoShape 68">
              <a:extLst>
                <a:ext uri="{FF2B5EF4-FFF2-40B4-BE49-F238E27FC236}">
                  <a16:creationId xmlns:a16="http://schemas.microsoft.com/office/drawing/2014/main" id="{3ACF6B7F-E331-DE43-A43A-DD6F87710E9E}"/>
                </a:ext>
              </a:extLst>
            </p:cNvPr>
            <p:cNvSpPr>
              <a:spLocks noChangeArrowheads="1"/>
            </p:cNvSpPr>
            <p:nvPr/>
          </p:nvSpPr>
          <p:spPr bwMode="auto">
            <a:xfrm>
              <a:off x="991" y="1875"/>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33" name="AutoShape 69">
              <a:extLst>
                <a:ext uri="{FF2B5EF4-FFF2-40B4-BE49-F238E27FC236}">
                  <a16:creationId xmlns:a16="http://schemas.microsoft.com/office/drawing/2014/main" id="{BFC5CAAB-F706-0A4F-9C27-E882F2E1A965}"/>
                </a:ext>
              </a:extLst>
            </p:cNvPr>
            <p:cNvSpPr>
              <a:spLocks noChangeArrowheads="1"/>
            </p:cNvSpPr>
            <p:nvPr/>
          </p:nvSpPr>
          <p:spPr bwMode="auto">
            <a:xfrm>
              <a:off x="991" y="2229"/>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34" name="AutoShape 70">
              <a:extLst>
                <a:ext uri="{FF2B5EF4-FFF2-40B4-BE49-F238E27FC236}">
                  <a16:creationId xmlns:a16="http://schemas.microsoft.com/office/drawing/2014/main" id="{B9177096-BC1C-4F45-AFDD-4822D84BEAE8}"/>
                </a:ext>
              </a:extLst>
            </p:cNvPr>
            <p:cNvSpPr>
              <a:spLocks noChangeArrowheads="1"/>
            </p:cNvSpPr>
            <p:nvPr/>
          </p:nvSpPr>
          <p:spPr bwMode="auto">
            <a:xfrm>
              <a:off x="991" y="2583"/>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grpSp>
      <p:grpSp>
        <p:nvGrpSpPr>
          <p:cNvPr id="190535" name="Group 71">
            <a:extLst>
              <a:ext uri="{FF2B5EF4-FFF2-40B4-BE49-F238E27FC236}">
                <a16:creationId xmlns:a16="http://schemas.microsoft.com/office/drawing/2014/main" id="{AAD980BC-FE39-3C42-A9F0-C6FF199130D7}"/>
              </a:ext>
            </a:extLst>
          </p:cNvPr>
          <p:cNvGrpSpPr>
            <a:grpSpLocks/>
          </p:cNvGrpSpPr>
          <p:nvPr/>
        </p:nvGrpSpPr>
        <p:grpSpPr bwMode="auto">
          <a:xfrm>
            <a:off x="8953500" y="1905000"/>
            <a:ext cx="215900" cy="2535238"/>
            <a:chOff x="991" y="1167"/>
            <a:chExt cx="136" cy="1597"/>
          </a:xfrm>
        </p:grpSpPr>
        <p:sp>
          <p:nvSpPr>
            <p:cNvPr id="190536" name="AutoShape 72">
              <a:extLst>
                <a:ext uri="{FF2B5EF4-FFF2-40B4-BE49-F238E27FC236}">
                  <a16:creationId xmlns:a16="http://schemas.microsoft.com/office/drawing/2014/main" id="{2B9C6797-B7E1-DC4D-9E0B-0CF1304E238D}"/>
                </a:ext>
              </a:extLst>
            </p:cNvPr>
            <p:cNvSpPr>
              <a:spLocks noChangeArrowheads="1"/>
            </p:cNvSpPr>
            <p:nvPr/>
          </p:nvSpPr>
          <p:spPr bwMode="auto">
            <a:xfrm>
              <a:off x="991" y="1167"/>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37" name="AutoShape 73">
              <a:extLst>
                <a:ext uri="{FF2B5EF4-FFF2-40B4-BE49-F238E27FC236}">
                  <a16:creationId xmlns:a16="http://schemas.microsoft.com/office/drawing/2014/main" id="{E48FBAC5-5368-B040-A142-A0F389E6956F}"/>
                </a:ext>
              </a:extLst>
            </p:cNvPr>
            <p:cNvSpPr>
              <a:spLocks noChangeArrowheads="1"/>
            </p:cNvSpPr>
            <p:nvPr/>
          </p:nvSpPr>
          <p:spPr bwMode="auto">
            <a:xfrm>
              <a:off x="991" y="1521"/>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38" name="AutoShape 74">
              <a:extLst>
                <a:ext uri="{FF2B5EF4-FFF2-40B4-BE49-F238E27FC236}">
                  <a16:creationId xmlns:a16="http://schemas.microsoft.com/office/drawing/2014/main" id="{5DC040AB-0DEA-B84C-AEF6-61BF8A6E8FAC}"/>
                </a:ext>
              </a:extLst>
            </p:cNvPr>
            <p:cNvSpPr>
              <a:spLocks noChangeArrowheads="1"/>
            </p:cNvSpPr>
            <p:nvPr/>
          </p:nvSpPr>
          <p:spPr bwMode="auto">
            <a:xfrm>
              <a:off x="991" y="1875"/>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39" name="AutoShape 75">
              <a:extLst>
                <a:ext uri="{FF2B5EF4-FFF2-40B4-BE49-F238E27FC236}">
                  <a16:creationId xmlns:a16="http://schemas.microsoft.com/office/drawing/2014/main" id="{6D9BA1FD-ABA5-7E43-B5A0-C23A520C6F54}"/>
                </a:ext>
              </a:extLst>
            </p:cNvPr>
            <p:cNvSpPr>
              <a:spLocks noChangeArrowheads="1"/>
            </p:cNvSpPr>
            <p:nvPr/>
          </p:nvSpPr>
          <p:spPr bwMode="auto">
            <a:xfrm>
              <a:off x="991" y="2229"/>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190540" name="AutoShape 76">
              <a:extLst>
                <a:ext uri="{FF2B5EF4-FFF2-40B4-BE49-F238E27FC236}">
                  <a16:creationId xmlns:a16="http://schemas.microsoft.com/office/drawing/2014/main" id="{21827EEC-C5AC-CE42-A7FD-68AE84E62DA1}"/>
                </a:ext>
              </a:extLst>
            </p:cNvPr>
            <p:cNvSpPr>
              <a:spLocks noChangeArrowheads="1"/>
            </p:cNvSpPr>
            <p:nvPr/>
          </p:nvSpPr>
          <p:spPr bwMode="auto">
            <a:xfrm>
              <a:off x="991" y="2583"/>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grpSp>
      <p:sp>
        <p:nvSpPr>
          <p:cNvPr id="190541" name="AutoShape 77">
            <a:extLst>
              <a:ext uri="{FF2B5EF4-FFF2-40B4-BE49-F238E27FC236}">
                <a16:creationId xmlns:a16="http://schemas.microsoft.com/office/drawing/2014/main" id="{6D4DBA5E-4C20-8742-9E66-FC51937A832C}"/>
              </a:ext>
            </a:extLst>
          </p:cNvPr>
          <p:cNvSpPr>
            <a:spLocks noChangeArrowheads="1"/>
          </p:cNvSpPr>
          <p:nvPr/>
        </p:nvSpPr>
        <p:spPr bwMode="auto">
          <a:xfrm>
            <a:off x="2976564" y="6129338"/>
            <a:ext cx="2701925" cy="576262"/>
          </a:xfrm>
          <a:prstGeom prst="homePlate">
            <a:avLst>
              <a:gd name="adj" fmla="val 39659"/>
            </a:avLst>
          </a:prstGeom>
          <a:gradFill rotWithShape="1">
            <a:gsLst>
              <a:gs pos="0">
                <a:srgbClr val="CCFFCC"/>
              </a:gs>
              <a:gs pos="100000">
                <a:srgbClr val="33CC33"/>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algn="ctr">
              <a:spcBef>
                <a:spcPct val="0"/>
              </a:spcBef>
              <a:spcAft>
                <a:spcPct val="0"/>
              </a:spcAft>
              <a:buSzTx/>
              <a:buFontTx/>
              <a:buNone/>
            </a:pPr>
            <a:r>
              <a:rPr lang="en-AU" altLang="en-US" sz="1300"/>
              <a:t>LIKELIHOOD</a:t>
            </a:r>
            <a:br>
              <a:rPr lang="en-AU" altLang="en-US" sz="1300"/>
            </a:br>
            <a:r>
              <a:rPr lang="en-AU" altLang="en-US" sz="1300"/>
              <a:t>MANAGEMENT</a:t>
            </a:r>
            <a:endParaRPr lang="en-US" altLang="en-US" sz="1300"/>
          </a:p>
        </p:txBody>
      </p:sp>
      <p:sp>
        <p:nvSpPr>
          <p:cNvPr id="190542" name="AutoShape 78">
            <a:extLst>
              <a:ext uri="{FF2B5EF4-FFF2-40B4-BE49-F238E27FC236}">
                <a16:creationId xmlns:a16="http://schemas.microsoft.com/office/drawing/2014/main" id="{B777422F-B3BE-E142-8F29-63DA283C711E}"/>
              </a:ext>
            </a:extLst>
          </p:cNvPr>
          <p:cNvSpPr>
            <a:spLocks noChangeArrowheads="1"/>
          </p:cNvSpPr>
          <p:nvPr/>
        </p:nvSpPr>
        <p:spPr bwMode="auto">
          <a:xfrm>
            <a:off x="6216651" y="6129338"/>
            <a:ext cx="2701925" cy="576262"/>
          </a:xfrm>
          <a:prstGeom prst="homePlate">
            <a:avLst>
              <a:gd name="adj" fmla="val 39659"/>
            </a:avLst>
          </a:prstGeom>
          <a:gradFill rotWithShape="1">
            <a:gsLst>
              <a:gs pos="0">
                <a:srgbClr val="FF6600"/>
              </a:gs>
              <a:gs pos="100000">
                <a:srgbClr val="CC0000"/>
              </a:gs>
            </a:gsLst>
            <a:lin ang="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algn="ctr">
              <a:spcBef>
                <a:spcPct val="0"/>
              </a:spcBef>
              <a:spcAft>
                <a:spcPct val="0"/>
              </a:spcAft>
              <a:buSzTx/>
              <a:buFontTx/>
              <a:buNone/>
            </a:pPr>
            <a:r>
              <a:rPr lang="en-AU" altLang="en-US" sz="1300"/>
              <a:t>CONSEQUENCE</a:t>
            </a:r>
            <a:br>
              <a:rPr lang="en-AU" altLang="en-US" sz="1300"/>
            </a:br>
            <a:r>
              <a:rPr lang="en-AU" altLang="en-US" sz="1300"/>
              <a:t>MANAGEMENT</a:t>
            </a:r>
            <a:endParaRPr lang="en-US" altLang="en-US" sz="1300"/>
          </a:p>
        </p:txBody>
      </p:sp>
    </p:spTree>
    <p:extLst>
      <p:ext uri="{BB962C8B-B14F-4D97-AF65-F5344CB8AC3E}">
        <p14:creationId xmlns:p14="http://schemas.microsoft.com/office/powerpoint/2010/main" val="2755238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54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1000"/>
                                  </p:stCondLst>
                                  <p:childTnLst>
                                    <p:set>
                                      <p:cBhvr>
                                        <p:cTn id="13" dur="1" fill="hold">
                                          <p:stCondLst>
                                            <p:cond delay="0"/>
                                          </p:stCondLst>
                                        </p:cTn>
                                        <p:tgtEl>
                                          <p:spTgt spid="190506"/>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190498"/>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nodeType="afterEffect">
                                  <p:stCondLst>
                                    <p:cond delay="1000"/>
                                  </p:stCondLst>
                                  <p:childTnLst>
                                    <p:set>
                                      <p:cBhvr>
                                        <p:cTn id="19" dur="1" fill="hold">
                                          <p:stCondLst>
                                            <p:cond delay="0"/>
                                          </p:stCondLst>
                                        </p:cTn>
                                        <p:tgtEl>
                                          <p:spTgt spid="190502"/>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nodeType="afterEffect">
                                  <p:stCondLst>
                                    <p:cond delay="1000"/>
                                  </p:stCondLst>
                                  <p:childTnLst>
                                    <p:set>
                                      <p:cBhvr>
                                        <p:cTn id="22" dur="1" fill="hold">
                                          <p:stCondLst>
                                            <p:cond delay="0"/>
                                          </p:stCondLst>
                                        </p:cTn>
                                        <p:tgtEl>
                                          <p:spTgt spid="190514"/>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nodeType="afterEffect">
                                  <p:stCondLst>
                                    <p:cond delay="1000"/>
                                  </p:stCondLst>
                                  <p:childTnLst>
                                    <p:set>
                                      <p:cBhvr>
                                        <p:cTn id="25" dur="1" fill="hold">
                                          <p:stCondLst>
                                            <p:cond delay="0"/>
                                          </p:stCondLst>
                                        </p:cTn>
                                        <p:tgtEl>
                                          <p:spTgt spid="190518"/>
                                        </p:tgtEl>
                                        <p:attrNameLst>
                                          <p:attrName>style.visibility</p:attrName>
                                        </p:attrNameLst>
                                      </p:cBhvr>
                                      <p:to>
                                        <p:strVal val="visible"/>
                                      </p:to>
                                    </p:set>
                                  </p:childTnLst>
                                </p:cTn>
                              </p:par>
                            </p:childTnLst>
                          </p:cTn>
                        </p:par>
                        <p:par>
                          <p:cTn id="26" fill="hold" nodeType="afterGroup">
                            <p:stCondLst>
                              <p:cond delay="5000"/>
                            </p:stCondLst>
                            <p:childTnLst>
                              <p:par>
                                <p:cTn id="27" presetID="1" presetClass="entr" presetSubtype="0" fill="hold" nodeType="afterEffect">
                                  <p:stCondLst>
                                    <p:cond delay="1000"/>
                                  </p:stCondLst>
                                  <p:childTnLst>
                                    <p:set>
                                      <p:cBhvr>
                                        <p:cTn id="28" dur="1" fill="hold">
                                          <p:stCondLst>
                                            <p:cond delay="0"/>
                                          </p:stCondLst>
                                        </p:cTn>
                                        <p:tgtEl>
                                          <p:spTgt spid="190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41" grpId="0" animBg="1"/>
      <p:bldP spid="1905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ADAFBBBE-FF46-354B-911A-D9DC7330E531}"/>
              </a:ext>
            </a:extLst>
          </p:cNvPr>
          <p:cNvSpPr>
            <a:spLocks noGrp="1" noChangeArrowheads="1"/>
          </p:cNvSpPr>
          <p:nvPr>
            <p:ph type="title"/>
          </p:nvPr>
        </p:nvSpPr>
        <p:spPr/>
        <p:txBody>
          <a:bodyPr/>
          <a:lstStyle/>
          <a:p>
            <a:r>
              <a:rPr lang="en-AU" altLang="en-US" dirty="0"/>
              <a:t>PRACTICE</a:t>
            </a:r>
            <a:br>
              <a:rPr lang="en-AU" altLang="en-US" dirty="0"/>
            </a:br>
            <a:r>
              <a:rPr lang="en-AU" altLang="en-US" dirty="0"/>
              <a:t>AREAS</a:t>
            </a:r>
          </a:p>
        </p:txBody>
      </p:sp>
      <p:grpSp>
        <p:nvGrpSpPr>
          <p:cNvPr id="305155" name="Group 3">
            <a:extLst>
              <a:ext uri="{FF2B5EF4-FFF2-40B4-BE49-F238E27FC236}">
                <a16:creationId xmlns:a16="http://schemas.microsoft.com/office/drawing/2014/main" id="{E2EC8B4E-731E-FA47-BDD9-3C3ECC6CCB6F}"/>
              </a:ext>
            </a:extLst>
          </p:cNvPr>
          <p:cNvGrpSpPr>
            <a:grpSpLocks/>
          </p:cNvGrpSpPr>
          <p:nvPr/>
        </p:nvGrpSpPr>
        <p:grpSpPr bwMode="auto">
          <a:xfrm>
            <a:off x="5503425" y="306033"/>
            <a:ext cx="6456928" cy="6551967"/>
            <a:chOff x="768" y="142"/>
            <a:chExt cx="3994" cy="4052"/>
          </a:xfrm>
        </p:grpSpPr>
        <p:sp>
          <p:nvSpPr>
            <p:cNvPr id="305156" name="Freeform 4">
              <a:extLst>
                <a:ext uri="{FF2B5EF4-FFF2-40B4-BE49-F238E27FC236}">
                  <a16:creationId xmlns:a16="http://schemas.microsoft.com/office/drawing/2014/main" id="{A470A400-3000-E74F-9A88-A73BF22B9D7D}"/>
                </a:ext>
              </a:extLst>
            </p:cNvPr>
            <p:cNvSpPr>
              <a:spLocks/>
            </p:cNvSpPr>
            <p:nvPr/>
          </p:nvSpPr>
          <p:spPr bwMode="auto">
            <a:xfrm>
              <a:off x="2001" y="1434"/>
              <a:ext cx="1588" cy="1633"/>
            </a:xfrm>
            <a:custGeom>
              <a:avLst/>
              <a:gdLst>
                <a:gd name="T0" fmla="*/ 0 w 1588"/>
                <a:gd name="T1" fmla="*/ 816 h 1633"/>
                <a:gd name="T2" fmla="*/ 68 w 1588"/>
                <a:gd name="T3" fmla="*/ 748 h 1633"/>
                <a:gd name="T4" fmla="*/ 204 w 1588"/>
                <a:gd name="T5" fmla="*/ 657 h 1633"/>
                <a:gd name="T6" fmla="*/ 386 w 1588"/>
                <a:gd name="T7" fmla="*/ 567 h 1633"/>
                <a:gd name="T8" fmla="*/ 476 w 1588"/>
                <a:gd name="T9" fmla="*/ 544 h 1633"/>
                <a:gd name="T10" fmla="*/ 522 w 1588"/>
                <a:gd name="T11" fmla="*/ 385 h 1633"/>
                <a:gd name="T12" fmla="*/ 590 w 1588"/>
                <a:gd name="T13" fmla="*/ 226 h 1633"/>
                <a:gd name="T14" fmla="*/ 680 w 1588"/>
                <a:gd name="T15" fmla="*/ 68 h 1633"/>
                <a:gd name="T16" fmla="*/ 749 w 1588"/>
                <a:gd name="T17" fmla="*/ 0 h 1633"/>
                <a:gd name="T18" fmla="*/ 839 w 1588"/>
                <a:gd name="T19" fmla="*/ 113 h 1633"/>
                <a:gd name="T20" fmla="*/ 930 w 1588"/>
                <a:gd name="T21" fmla="*/ 272 h 1633"/>
                <a:gd name="T22" fmla="*/ 998 w 1588"/>
                <a:gd name="T23" fmla="*/ 408 h 1633"/>
                <a:gd name="T24" fmla="*/ 1021 w 1588"/>
                <a:gd name="T25" fmla="*/ 521 h 1633"/>
                <a:gd name="T26" fmla="*/ 1157 w 1588"/>
                <a:gd name="T27" fmla="*/ 544 h 1633"/>
                <a:gd name="T28" fmla="*/ 1316 w 1588"/>
                <a:gd name="T29" fmla="*/ 612 h 1633"/>
                <a:gd name="T30" fmla="*/ 1452 w 1588"/>
                <a:gd name="T31" fmla="*/ 680 h 1633"/>
                <a:gd name="T32" fmla="*/ 1588 w 1588"/>
                <a:gd name="T33" fmla="*/ 793 h 1633"/>
                <a:gd name="T34" fmla="*/ 1474 w 1588"/>
                <a:gd name="T35" fmla="*/ 884 h 1633"/>
                <a:gd name="T36" fmla="*/ 1316 w 1588"/>
                <a:gd name="T37" fmla="*/ 975 h 1633"/>
                <a:gd name="T38" fmla="*/ 1134 w 1588"/>
                <a:gd name="T39" fmla="*/ 1043 h 1633"/>
                <a:gd name="T40" fmla="*/ 1043 w 1588"/>
                <a:gd name="T41" fmla="*/ 1066 h 1633"/>
                <a:gd name="T42" fmla="*/ 1021 w 1588"/>
                <a:gd name="T43" fmla="*/ 1202 h 1633"/>
                <a:gd name="T44" fmla="*/ 953 w 1588"/>
                <a:gd name="T45" fmla="*/ 1360 h 1633"/>
                <a:gd name="T46" fmla="*/ 885 w 1588"/>
                <a:gd name="T47" fmla="*/ 1474 h 1633"/>
                <a:gd name="T48" fmla="*/ 771 w 1588"/>
                <a:gd name="T49" fmla="*/ 1633 h 1633"/>
                <a:gd name="T50" fmla="*/ 680 w 1588"/>
                <a:gd name="T51" fmla="*/ 1519 h 1633"/>
                <a:gd name="T52" fmla="*/ 590 w 1588"/>
                <a:gd name="T53" fmla="*/ 1383 h 1633"/>
                <a:gd name="T54" fmla="*/ 522 w 1588"/>
                <a:gd name="T55" fmla="*/ 1224 h 1633"/>
                <a:gd name="T56" fmla="*/ 476 w 1588"/>
                <a:gd name="T57" fmla="*/ 1066 h 1633"/>
                <a:gd name="T58" fmla="*/ 318 w 1588"/>
                <a:gd name="T59" fmla="*/ 998 h 1633"/>
                <a:gd name="T60" fmla="*/ 159 w 1588"/>
                <a:gd name="T61" fmla="*/ 929 h 1633"/>
                <a:gd name="T62" fmla="*/ 45 w 1588"/>
                <a:gd name="T63" fmla="*/ 861 h 1633"/>
                <a:gd name="T64" fmla="*/ 0 w 1588"/>
                <a:gd name="T65" fmla="*/ 816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8" h="1633">
                  <a:moveTo>
                    <a:pt x="0" y="816"/>
                  </a:moveTo>
                  <a:lnTo>
                    <a:pt x="68" y="748"/>
                  </a:lnTo>
                  <a:lnTo>
                    <a:pt x="204" y="657"/>
                  </a:lnTo>
                  <a:lnTo>
                    <a:pt x="386" y="567"/>
                  </a:lnTo>
                  <a:lnTo>
                    <a:pt x="476" y="544"/>
                  </a:lnTo>
                  <a:lnTo>
                    <a:pt x="522" y="385"/>
                  </a:lnTo>
                  <a:lnTo>
                    <a:pt x="590" y="226"/>
                  </a:lnTo>
                  <a:lnTo>
                    <a:pt x="680" y="68"/>
                  </a:lnTo>
                  <a:lnTo>
                    <a:pt x="749" y="0"/>
                  </a:lnTo>
                  <a:lnTo>
                    <a:pt x="839" y="113"/>
                  </a:lnTo>
                  <a:lnTo>
                    <a:pt x="930" y="272"/>
                  </a:lnTo>
                  <a:lnTo>
                    <a:pt x="998" y="408"/>
                  </a:lnTo>
                  <a:lnTo>
                    <a:pt x="1021" y="521"/>
                  </a:lnTo>
                  <a:lnTo>
                    <a:pt x="1157" y="544"/>
                  </a:lnTo>
                  <a:lnTo>
                    <a:pt x="1316" y="612"/>
                  </a:lnTo>
                  <a:lnTo>
                    <a:pt x="1452" y="680"/>
                  </a:lnTo>
                  <a:lnTo>
                    <a:pt x="1588" y="793"/>
                  </a:lnTo>
                  <a:lnTo>
                    <a:pt x="1474" y="884"/>
                  </a:lnTo>
                  <a:lnTo>
                    <a:pt x="1316" y="975"/>
                  </a:lnTo>
                  <a:lnTo>
                    <a:pt x="1134" y="1043"/>
                  </a:lnTo>
                  <a:lnTo>
                    <a:pt x="1043" y="1066"/>
                  </a:lnTo>
                  <a:lnTo>
                    <a:pt x="1021" y="1202"/>
                  </a:lnTo>
                  <a:lnTo>
                    <a:pt x="953" y="1360"/>
                  </a:lnTo>
                  <a:lnTo>
                    <a:pt x="885" y="1474"/>
                  </a:lnTo>
                  <a:lnTo>
                    <a:pt x="771" y="1633"/>
                  </a:lnTo>
                  <a:lnTo>
                    <a:pt x="680" y="1519"/>
                  </a:lnTo>
                  <a:lnTo>
                    <a:pt x="590" y="1383"/>
                  </a:lnTo>
                  <a:lnTo>
                    <a:pt x="522" y="1224"/>
                  </a:lnTo>
                  <a:lnTo>
                    <a:pt x="476" y="1066"/>
                  </a:lnTo>
                  <a:lnTo>
                    <a:pt x="318" y="998"/>
                  </a:lnTo>
                  <a:lnTo>
                    <a:pt x="159" y="929"/>
                  </a:lnTo>
                  <a:lnTo>
                    <a:pt x="45" y="861"/>
                  </a:lnTo>
                  <a:lnTo>
                    <a:pt x="0" y="816"/>
                  </a:lnTo>
                  <a:close/>
                </a:path>
              </a:pathLst>
            </a:custGeom>
            <a:gradFill rotWithShape="1">
              <a:gsLst>
                <a:gs pos="0">
                  <a:schemeClr val="bg1">
                    <a:gamma/>
                    <a:shade val="82353"/>
                    <a:invGamma/>
                  </a:schemeClr>
                </a:gs>
                <a:gs pos="100000">
                  <a:schemeClr val="bg1"/>
                </a:gs>
              </a:gsLst>
              <a:path path="rect">
                <a:fillToRect l="50000" t="50000" r="50000" b="50000"/>
              </a:path>
            </a:gradFill>
            <a:ln w="57150" cap="flat" cmpd="sng">
              <a:solidFill>
                <a:schemeClr val="tx2"/>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305157" name="Oval 5">
              <a:extLst>
                <a:ext uri="{FF2B5EF4-FFF2-40B4-BE49-F238E27FC236}">
                  <a16:creationId xmlns:a16="http://schemas.microsoft.com/office/drawing/2014/main" id="{33F0F161-3464-B64F-9D0C-CCEA0A2CFF4C}"/>
                </a:ext>
              </a:extLst>
            </p:cNvPr>
            <p:cNvSpPr>
              <a:spLocks noChangeArrowheads="1"/>
            </p:cNvSpPr>
            <p:nvPr/>
          </p:nvSpPr>
          <p:spPr bwMode="auto">
            <a:xfrm rot="4199135">
              <a:off x="1158" y="1838"/>
              <a:ext cx="2373" cy="2339"/>
            </a:xfrm>
            <a:prstGeom prst="ellipse">
              <a:avLst/>
            </a:prstGeom>
            <a:solidFill>
              <a:srgbClr val="CCCCFF"/>
            </a:solidFill>
            <a:ln>
              <a:noFill/>
            </a:ln>
            <a:effectLst/>
            <a:extLst>
              <a:ext uri="{91240B29-F687-4F45-9708-019B960494DF}">
                <a14:hiddenLine xmlns:a14="http://schemas.microsoft.com/office/drawing/2010/main" w="57150" algn="ctr">
                  <a:solidFill>
                    <a:schemeClr val="tx2"/>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305158" name="Oval 6">
              <a:extLst>
                <a:ext uri="{FF2B5EF4-FFF2-40B4-BE49-F238E27FC236}">
                  <a16:creationId xmlns:a16="http://schemas.microsoft.com/office/drawing/2014/main" id="{3AD55958-ACB1-3843-AF7A-11EA5BC7BD1A}"/>
                </a:ext>
              </a:extLst>
            </p:cNvPr>
            <p:cNvSpPr>
              <a:spLocks noChangeArrowheads="1"/>
            </p:cNvSpPr>
            <p:nvPr/>
          </p:nvSpPr>
          <p:spPr bwMode="auto">
            <a:xfrm rot="4199135">
              <a:off x="2306" y="1434"/>
              <a:ext cx="2432" cy="2469"/>
            </a:xfrm>
            <a:prstGeom prst="ellipse">
              <a:avLst/>
            </a:prstGeom>
            <a:solidFill>
              <a:srgbClr val="FFCCCC"/>
            </a:solidFill>
            <a:ln>
              <a:noFill/>
            </a:ln>
            <a:effectLst/>
            <a:extLst>
              <a:ext uri="{91240B29-F687-4F45-9708-019B960494DF}">
                <a14:hiddenLine xmlns:a14="http://schemas.microsoft.com/office/drawing/2010/main" w="57150" algn="ctr">
                  <a:solidFill>
                    <a:schemeClr val="tx2"/>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305159" name="Oval 7">
              <a:extLst>
                <a:ext uri="{FF2B5EF4-FFF2-40B4-BE49-F238E27FC236}">
                  <a16:creationId xmlns:a16="http://schemas.microsoft.com/office/drawing/2014/main" id="{512A0F77-B0F5-4F4F-9385-CA6E8890E9AE}"/>
                </a:ext>
              </a:extLst>
            </p:cNvPr>
            <p:cNvSpPr>
              <a:spLocks noChangeArrowheads="1"/>
            </p:cNvSpPr>
            <p:nvPr/>
          </p:nvSpPr>
          <p:spPr bwMode="auto">
            <a:xfrm rot="4199135">
              <a:off x="1960" y="174"/>
              <a:ext cx="2489" cy="2472"/>
            </a:xfrm>
            <a:prstGeom prst="ellipse">
              <a:avLst/>
            </a:prstGeom>
            <a:solidFill>
              <a:srgbClr val="FFFFCC"/>
            </a:solidFill>
            <a:ln>
              <a:noFill/>
            </a:ln>
            <a:effectLst/>
            <a:extLst>
              <a:ext uri="{91240B29-F687-4F45-9708-019B960494DF}">
                <a14:hiddenLine xmlns:a14="http://schemas.microsoft.com/office/drawing/2010/main" w="57150" algn="ctr">
                  <a:solidFill>
                    <a:schemeClr val="tx2"/>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305160" name="Oval 8">
              <a:extLst>
                <a:ext uri="{FF2B5EF4-FFF2-40B4-BE49-F238E27FC236}">
                  <a16:creationId xmlns:a16="http://schemas.microsoft.com/office/drawing/2014/main" id="{BB1BA2D1-1C09-F245-A9AB-D2BF2D7419FE}"/>
                </a:ext>
              </a:extLst>
            </p:cNvPr>
            <p:cNvSpPr>
              <a:spLocks noChangeArrowheads="1"/>
            </p:cNvSpPr>
            <p:nvPr/>
          </p:nvSpPr>
          <p:spPr bwMode="auto">
            <a:xfrm rot="4199135">
              <a:off x="711" y="581"/>
              <a:ext cx="2478" cy="2363"/>
            </a:xfrm>
            <a:prstGeom prst="ellipse">
              <a:avLst/>
            </a:prstGeom>
            <a:solidFill>
              <a:srgbClr val="99FFCC"/>
            </a:solidFill>
            <a:ln>
              <a:noFill/>
            </a:ln>
            <a:effectLst/>
            <a:extLst>
              <a:ext uri="{91240B29-F687-4F45-9708-019B960494DF}">
                <a14:hiddenLine xmlns:a14="http://schemas.microsoft.com/office/drawing/2010/main" w="57150" algn="ctr">
                  <a:solidFill>
                    <a:schemeClr val="tx2"/>
                  </a:solidFill>
                  <a:round/>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305161" name="Text Box 9">
              <a:extLst>
                <a:ext uri="{FF2B5EF4-FFF2-40B4-BE49-F238E27FC236}">
                  <a16:creationId xmlns:a16="http://schemas.microsoft.com/office/drawing/2014/main" id="{52DF2511-ADA2-5740-AFD2-5DC15117D13B}"/>
                </a:ext>
              </a:extLst>
            </p:cNvPr>
            <p:cNvSpPr txBox="1">
              <a:spLocks noChangeArrowheads="1"/>
            </p:cNvSpPr>
            <p:nvPr/>
          </p:nvSpPr>
          <p:spPr bwMode="auto">
            <a:xfrm>
              <a:off x="2766" y="255"/>
              <a:ext cx="846" cy="524"/>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571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spcAft>
                  <a:spcPct val="0"/>
                </a:spcAft>
                <a:buSzTx/>
                <a:buFontTx/>
                <a:buNone/>
              </a:pPr>
              <a:r>
                <a:rPr lang="en-US" altLang="en-US" sz="2000">
                  <a:effectLst>
                    <a:outerShdw blurRad="38100" dist="38100" dir="2700000" algn="tl">
                      <a:srgbClr val="C0C0C0"/>
                    </a:outerShdw>
                  </a:effectLst>
                  <a:cs typeface="Arial" panose="020B0604020202020204" pitchFamily="34" charset="0"/>
                </a:rPr>
                <a:t>Physical</a:t>
              </a:r>
              <a:br>
                <a:rPr lang="en-US" altLang="en-US" sz="2000">
                  <a:effectLst>
                    <a:outerShdw blurRad="38100" dist="38100" dir="2700000" algn="tl">
                      <a:srgbClr val="C0C0C0"/>
                    </a:outerShdw>
                  </a:effectLst>
                  <a:cs typeface="Arial" panose="020B0604020202020204" pitchFamily="34" charset="0"/>
                </a:rPr>
              </a:br>
              <a:r>
                <a:rPr lang="en-US" altLang="en-US" sz="2000">
                  <a:effectLst>
                    <a:outerShdw blurRad="38100" dist="38100" dir="2700000" algn="tl">
                      <a:srgbClr val="C0C0C0"/>
                    </a:outerShdw>
                  </a:effectLst>
                  <a:cs typeface="Arial" panose="020B0604020202020204" pitchFamily="34" charset="0"/>
                </a:rPr>
                <a:t>Security</a:t>
              </a:r>
            </a:p>
          </p:txBody>
        </p:sp>
        <p:sp>
          <p:nvSpPr>
            <p:cNvPr id="305162" name="Text Box 10">
              <a:extLst>
                <a:ext uri="{FF2B5EF4-FFF2-40B4-BE49-F238E27FC236}">
                  <a16:creationId xmlns:a16="http://schemas.microsoft.com/office/drawing/2014/main" id="{FB34E9DB-64F3-624F-844A-EEF3AF97CCA3}"/>
                </a:ext>
              </a:extLst>
            </p:cNvPr>
            <p:cNvSpPr txBox="1">
              <a:spLocks noChangeArrowheads="1"/>
            </p:cNvSpPr>
            <p:nvPr/>
          </p:nvSpPr>
          <p:spPr bwMode="auto">
            <a:xfrm>
              <a:off x="3825" y="2721"/>
              <a:ext cx="823" cy="5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571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0"/>
                </a:spcBef>
                <a:spcAft>
                  <a:spcPct val="0"/>
                </a:spcAft>
                <a:buSzTx/>
                <a:buFontTx/>
                <a:buNone/>
              </a:pPr>
              <a:r>
                <a:rPr lang="en-US" altLang="en-US" sz="2000">
                  <a:effectLst>
                    <a:outerShdw blurRad="38100" dist="38100" dir="2700000" algn="tl">
                      <a:srgbClr val="C0C0C0"/>
                    </a:outerShdw>
                  </a:effectLst>
                  <a:cs typeface="Arial" panose="020B0604020202020204" pitchFamily="34" charset="0"/>
                </a:rPr>
                <a:t>People</a:t>
              </a:r>
              <a:br>
                <a:rPr lang="en-US" altLang="en-US" sz="2000">
                  <a:effectLst>
                    <a:outerShdw blurRad="38100" dist="38100" dir="2700000" algn="tl">
                      <a:srgbClr val="C0C0C0"/>
                    </a:outerShdw>
                  </a:effectLst>
                  <a:cs typeface="Arial" panose="020B0604020202020204" pitchFamily="34" charset="0"/>
                </a:rPr>
              </a:br>
              <a:r>
                <a:rPr lang="en-US" altLang="en-US" sz="2000">
                  <a:effectLst>
                    <a:outerShdw blurRad="38100" dist="38100" dir="2700000" algn="tl">
                      <a:srgbClr val="C0C0C0"/>
                    </a:outerShdw>
                  </a:effectLst>
                  <a:cs typeface="Arial" panose="020B0604020202020204" pitchFamily="34" charset="0"/>
                </a:rPr>
                <a:t>Security</a:t>
              </a:r>
            </a:p>
          </p:txBody>
        </p:sp>
        <p:sp>
          <p:nvSpPr>
            <p:cNvPr id="305163" name="Text Box 11">
              <a:extLst>
                <a:ext uri="{FF2B5EF4-FFF2-40B4-BE49-F238E27FC236}">
                  <a16:creationId xmlns:a16="http://schemas.microsoft.com/office/drawing/2014/main" id="{122531BD-04F3-3D45-9175-475E7C2E50EF}"/>
                </a:ext>
              </a:extLst>
            </p:cNvPr>
            <p:cNvSpPr txBox="1">
              <a:spLocks noChangeArrowheads="1"/>
            </p:cNvSpPr>
            <p:nvPr/>
          </p:nvSpPr>
          <p:spPr bwMode="auto">
            <a:xfrm>
              <a:off x="1727" y="3542"/>
              <a:ext cx="875" cy="52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571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buSzTx/>
                <a:buFontTx/>
                <a:buNone/>
              </a:pPr>
              <a:r>
                <a:rPr lang="en-US" altLang="en-US" sz="2000">
                  <a:effectLst>
                    <a:outerShdw blurRad="38100" dist="38100" dir="2700000" algn="tl">
                      <a:srgbClr val="C0C0C0"/>
                    </a:outerShdw>
                  </a:effectLst>
                  <a:cs typeface="Arial" panose="020B0604020202020204" pitchFamily="34" charset="0"/>
                </a:rPr>
                <a:t>ICT</a:t>
              </a:r>
              <a:br>
                <a:rPr lang="en-US" altLang="en-US" sz="2000">
                  <a:effectLst>
                    <a:outerShdw blurRad="38100" dist="38100" dir="2700000" algn="tl">
                      <a:srgbClr val="C0C0C0"/>
                    </a:outerShdw>
                  </a:effectLst>
                  <a:cs typeface="Arial" panose="020B0604020202020204" pitchFamily="34" charset="0"/>
                </a:rPr>
              </a:br>
              <a:r>
                <a:rPr lang="en-US" altLang="en-US" sz="2000">
                  <a:effectLst>
                    <a:outerShdw blurRad="38100" dist="38100" dir="2700000" algn="tl">
                      <a:srgbClr val="C0C0C0"/>
                    </a:outerShdw>
                  </a:effectLst>
                  <a:cs typeface="Arial" panose="020B0604020202020204" pitchFamily="34" charset="0"/>
                </a:rPr>
                <a:t> Security</a:t>
              </a:r>
            </a:p>
          </p:txBody>
        </p:sp>
        <p:sp>
          <p:nvSpPr>
            <p:cNvPr id="305164" name="Text Box 12">
              <a:extLst>
                <a:ext uri="{FF2B5EF4-FFF2-40B4-BE49-F238E27FC236}">
                  <a16:creationId xmlns:a16="http://schemas.microsoft.com/office/drawing/2014/main" id="{88C7A5A1-9C0E-9341-BB91-FFF6FBAE0141}"/>
                </a:ext>
              </a:extLst>
            </p:cNvPr>
            <p:cNvSpPr txBox="1">
              <a:spLocks noChangeArrowheads="1"/>
            </p:cNvSpPr>
            <p:nvPr/>
          </p:nvSpPr>
          <p:spPr bwMode="auto">
            <a:xfrm>
              <a:off x="908" y="1078"/>
              <a:ext cx="1138" cy="52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571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spcAft>
                  <a:spcPct val="0"/>
                </a:spcAft>
                <a:buSzTx/>
                <a:buFontTx/>
                <a:buNone/>
              </a:pPr>
              <a:r>
                <a:rPr lang="en-US" altLang="en-US" sz="2000">
                  <a:effectLst>
                    <a:outerShdw blurRad="38100" dist="38100" dir="2700000" algn="tl">
                      <a:srgbClr val="C0C0C0"/>
                    </a:outerShdw>
                  </a:effectLst>
                  <a:cs typeface="Arial" panose="020B0604020202020204" pitchFamily="34" charset="0"/>
                </a:rPr>
                <a:t>Information </a:t>
              </a:r>
              <a:br>
                <a:rPr lang="en-US" altLang="en-US" sz="2000">
                  <a:effectLst>
                    <a:outerShdw blurRad="38100" dist="38100" dir="2700000" algn="tl">
                      <a:srgbClr val="C0C0C0"/>
                    </a:outerShdw>
                  </a:effectLst>
                  <a:cs typeface="Arial" panose="020B0604020202020204" pitchFamily="34" charset="0"/>
                </a:rPr>
              </a:br>
              <a:r>
                <a:rPr lang="en-US" altLang="en-US" sz="2000">
                  <a:effectLst>
                    <a:outerShdw blurRad="38100" dist="38100" dir="2700000" algn="tl">
                      <a:srgbClr val="C0C0C0"/>
                    </a:outerShdw>
                  </a:effectLst>
                  <a:cs typeface="Arial" panose="020B0604020202020204" pitchFamily="34" charset="0"/>
                </a:rPr>
                <a:t>Security</a:t>
              </a:r>
            </a:p>
          </p:txBody>
        </p:sp>
        <p:grpSp>
          <p:nvGrpSpPr>
            <p:cNvPr id="305165" name="Group 13">
              <a:extLst>
                <a:ext uri="{FF2B5EF4-FFF2-40B4-BE49-F238E27FC236}">
                  <a16:creationId xmlns:a16="http://schemas.microsoft.com/office/drawing/2014/main" id="{50820B38-38DC-1F40-80F0-C2C120011A52}"/>
                </a:ext>
              </a:extLst>
            </p:cNvPr>
            <p:cNvGrpSpPr>
              <a:grpSpLocks/>
            </p:cNvGrpSpPr>
            <p:nvPr/>
          </p:nvGrpSpPr>
          <p:grpSpPr bwMode="auto">
            <a:xfrm>
              <a:off x="774" y="142"/>
              <a:ext cx="3988" cy="4029"/>
              <a:chOff x="657" y="142"/>
              <a:chExt cx="3988" cy="4029"/>
            </a:xfrm>
          </p:grpSpPr>
          <p:sp>
            <p:nvSpPr>
              <p:cNvPr id="305166" name="Oval 14">
                <a:extLst>
                  <a:ext uri="{FF2B5EF4-FFF2-40B4-BE49-F238E27FC236}">
                    <a16:creationId xmlns:a16="http://schemas.microsoft.com/office/drawing/2014/main" id="{09C4C1C9-9933-D040-8671-24DC33B36FCA}"/>
                  </a:ext>
                </a:extLst>
              </p:cNvPr>
              <p:cNvSpPr>
                <a:spLocks noChangeArrowheads="1"/>
              </p:cNvSpPr>
              <p:nvPr/>
            </p:nvSpPr>
            <p:spPr bwMode="auto">
              <a:xfrm rot="4199135">
                <a:off x="1047" y="1815"/>
                <a:ext cx="2373" cy="2339"/>
              </a:xfrm>
              <a:prstGeom prst="ellipse">
                <a:avLst/>
              </a:prstGeom>
              <a:noFill/>
              <a:ln w="57150" algn="ctr">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305167" name="Oval 15">
                <a:extLst>
                  <a:ext uri="{FF2B5EF4-FFF2-40B4-BE49-F238E27FC236}">
                    <a16:creationId xmlns:a16="http://schemas.microsoft.com/office/drawing/2014/main" id="{936BEAA2-A06D-D446-8F91-B2FCD7A33AC0}"/>
                  </a:ext>
                </a:extLst>
              </p:cNvPr>
              <p:cNvSpPr>
                <a:spLocks noChangeArrowheads="1"/>
              </p:cNvSpPr>
              <p:nvPr/>
            </p:nvSpPr>
            <p:spPr bwMode="auto">
              <a:xfrm rot="4199135">
                <a:off x="1849" y="151"/>
                <a:ext cx="2489" cy="2472"/>
              </a:xfrm>
              <a:prstGeom prst="ellipse">
                <a:avLst/>
              </a:prstGeom>
              <a:noFill/>
              <a:ln w="57150" algn="ctr">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305168" name="Oval 16">
                <a:extLst>
                  <a:ext uri="{FF2B5EF4-FFF2-40B4-BE49-F238E27FC236}">
                    <a16:creationId xmlns:a16="http://schemas.microsoft.com/office/drawing/2014/main" id="{0F6D6668-2E42-2F4F-AA49-A6CBA4708861}"/>
                  </a:ext>
                </a:extLst>
              </p:cNvPr>
              <p:cNvSpPr>
                <a:spLocks noChangeArrowheads="1"/>
              </p:cNvSpPr>
              <p:nvPr/>
            </p:nvSpPr>
            <p:spPr bwMode="auto">
              <a:xfrm rot="4199135">
                <a:off x="2195" y="1411"/>
                <a:ext cx="2432" cy="2469"/>
              </a:xfrm>
              <a:prstGeom prst="ellipse">
                <a:avLst/>
              </a:prstGeom>
              <a:noFill/>
              <a:ln w="57150" algn="ctr">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305169" name="Oval 17">
                <a:extLst>
                  <a:ext uri="{FF2B5EF4-FFF2-40B4-BE49-F238E27FC236}">
                    <a16:creationId xmlns:a16="http://schemas.microsoft.com/office/drawing/2014/main" id="{999F064A-BEE8-0640-A470-0E2A250D0D22}"/>
                  </a:ext>
                </a:extLst>
              </p:cNvPr>
              <p:cNvSpPr>
                <a:spLocks noChangeArrowheads="1"/>
              </p:cNvSpPr>
              <p:nvPr/>
            </p:nvSpPr>
            <p:spPr bwMode="auto">
              <a:xfrm rot="4199135">
                <a:off x="600" y="558"/>
                <a:ext cx="2478" cy="2363"/>
              </a:xfrm>
              <a:prstGeom prst="ellipse">
                <a:avLst/>
              </a:prstGeom>
              <a:noFill/>
              <a:ln w="57150" algn="ctr">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grpSp>
        <p:sp>
          <p:nvSpPr>
            <p:cNvPr id="305170" name="Oval 18">
              <a:extLst>
                <a:ext uri="{FF2B5EF4-FFF2-40B4-BE49-F238E27FC236}">
                  <a16:creationId xmlns:a16="http://schemas.microsoft.com/office/drawing/2014/main" id="{AF4E86A0-B877-0E4C-AA26-9DBD9D8F14D5}"/>
                </a:ext>
              </a:extLst>
            </p:cNvPr>
            <p:cNvSpPr>
              <a:spLocks noChangeArrowheads="1"/>
            </p:cNvSpPr>
            <p:nvPr/>
          </p:nvSpPr>
          <p:spPr bwMode="auto">
            <a:xfrm>
              <a:off x="2086" y="1593"/>
              <a:ext cx="1338" cy="1270"/>
            </a:xfrm>
            <a:prstGeom prst="ellipse">
              <a:avLst/>
            </a:prstGeom>
            <a:solidFill>
              <a:srgbClr val="FFFF00"/>
            </a:solidFill>
            <a:ln w="57150"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a:spcBef>
                  <a:spcPct val="0"/>
                </a:spcBef>
                <a:spcAft>
                  <a:spcPct val="0"/>
                </a:spcAft>
                <a:buSzTx/>
                <a:buFontTx/>
                <a:buNone/>
              </a:pPr>
              <a:endParaRPr lang="en-US" altLang="en-US" sz="2000"/>
            </a:p>
          </p:txBody>
        </p:sp>
        <p:sp>
          <p:nvSpPr>
            <p:cNvPr id="305171" name="Text Box 19">
              <a:extLst>
                <a:ext uri="{FF2B5EF4-FFF2-40B4-BE49-F238E27FC236}">
                  <a16:creationId xmlns:a16="http://schemas.microsoft.com/office/drawing/2014/main" id="{FCBBA838-5DCC-4541-9004-73E7497A1FB6}"/>
                </a:ext>
              </a:extLst>
            </p:cNvPr>
            <p:cNvSpPr txBox="1">
              <a:spLocks noChangeArrowheads="1"/>
            </p:cNvSpPr>
            <p:nvPr/>
          </p:nvSpPr>
          <p:spPr bwMode="auto">
            <a:xfrm>
              <a:off x="2104" y="1899"/>
              <a:ext cx="1286" cy="5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571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buSzTx/>
                <a:buFontTx/>
                <a:buNone/>
              </a:pPr>
              <a:r>
                <a:rPr lang="en-US" altLang="en-US" sz="2000">
                  <a:effectLst>
                    <a:outerShdw blurRad="38100" dist="38100" dir="2700000" algn="tl">
                      <a:srgbClr val="C0C0C0"/>
                    </a:outerShdw>
                  </a:effectLst>
                  <a:cs typeface="Arial" panose="020B0604020202020204" pitchFamily="34" charset="0"/>
                </a:rPr>
                <a:t>Security</a:t>
              </a:r>
              <a:br>
                <a:rPr lang="en-US" altLang="en-US" sz="2000">
                  <a:effectLst>
                    <a:outerShdw blurRad="38100" dist="38100" dir="2700000" algn="tl">
                      <a:srgbClr val="C0C0C0"/>
                    </a:outerShdw>
                  </a:effectLst>
                  <a:cs typeface="Arial" panose="020B0604020202020204" pitchFamily="34" charset="0"/>
                </a:rPr>
              </a:br>
              <a:r>
                <a:rPr lang="en-US" altLang="en-US" sz="2000">
                  <a:effectLst>
                    <a:outerShdw blurRad="38100" dist="38100" dir="2700000" algn="tl">
                      <a:srgbClr val="C0C0C0"/>
                    </a:outerShdw>
                  </a:effectLst>
                  <a:cs typeface="Arial" panose="020B0604020202020204" pitchFamily="34" charset="0"/>
                </a:rPr>
                <a:t>Management</a:t>
              </a:r>
            </a:p>
          </p:txBody>
        </p:sp>
      </p:grpSp>
    </p:spTree>
    <p:extLst>
      <p:ext uri="{BB962C8B-B14F-4D97-AF65-F5344CB8AC3E}">
        <p14:creationId xmlns:p14="http://schemas.microsoft.com/office/powerpoint/2010/main" val="170643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0E129CCF-3658-7D48-9FED-4293C3EA20A4}"/>
              </a:ext>
            </a:extLst>
          </p:cNvPr>
          <p:cNvSpPr>
            <a:spLocks noGrp="1" noChangeArrowheads="1"/>
          </p:cNvSpPr>
          <p:nvPr>
            <p:ph type="title"/>
          </p:nvPr>
        </p:nvSpPr>
        <p:spPr/>
        <p:txBody>
          <a:bodyPr/>
          <a:lstStyle/>
          <a:p>
            <a:r>
              <a:rPr lang="en-US" altLang="en-US"/>
              <a:t>RESILIENCE</a:t>
            </a:r>
          </a:p>
        </p:txBody>
      </p:sp>
      <p:sp>
        <p:nvSpPr>
          <p:cNvPr id="200707" name="AutoShape 3">
            <a:extLst>
              <a:ext uri="{FF2B5EF4-FFF2-40B4-BE49-F238E27FC236}">
                <a16:creationId xmlns:a16="http://schemas.microsoft.com/office/drawing/2014/main" id="{E540A7B1-7277-5549-908C-0529A165F4CA}"/>
              </a:ext>
            </a:extLst>
          </p:cNvPr>
          <p:cNvSpPr>
            <a:spLocks noChangeArrowheads="1"/>
          </p:cNvSpPr>
          <p:nvPr/>
        </p:nvSpPr>
        <p:spPr bwMode="auto">
          <a:xfrm>
            <a:off x="3551239" y="1436161"/>
            <a:ext cx="5680075" cy="794802"/>
          </a:xfrm>
          <a:prstGeom prst="triangle">
            <a:avLst>
              <a:gd name="adj" fmla="val 50000"/>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0"/>
              </a:spcBef>
              <a:spcAft>
                <a:spcPct val="0"/>
              </a:spcAft>
              <a:buSzTx/>
              <a:buFontTx/>
              <a:buNone/>
            </a:pPr>
            <a:r>
              <a:rPr lang="en-AU" altLang="en-US" sz="2000">
                <a:solidFill>
                  <a:srgbClr val="000000"/>
                </a:solidFill>
                <a:cs typeface="Arial" panose="020B0604020202020204" pitchFamily="34" charset="0"/>
              </a:rPr>
              <a:t>Capabilities</a:t>
            </a:r>
            <a:endParaRPr lang="en-US" altLang="en-US" sz="2000">
              <a:solidFill>
                <a:srgbClr val="000000"/>
              </a:solidFill>
              <a:cs typeface="Arial" panose="020B0604020202020204" pitchFamily="34" charset="0"/>
            </a:endParaRPr>
          </a:p>
        </p:txBody>
      </p:sp>
      <p:sp>
        <p:nvSpPr>
          <p:cNvPr id="200708" name="Rectangle 4">
            <a:extLst>
              <a:ext uri="{FF2B5EF4-FFF2-40B4-BE49-F238E27FC236}">
                <a16:creationId xmlns:a16="http://schemas.microsoft.com/office/drawing/2014/main" id="{CF1D95CE-4B0F-3F4E-ADEC-737FFE2C3011}"/>
              </a:ext>
            </a:extLst>
          </p:cNvPr>
          <p:cNvSpPr>
            <a:spLocks noChangeArrowheads="1"/>
          </p:cNvSpPr>
          <p:nvPr/>
        </p:nvSpPr>
        <p:spPr bwMode="auto">
          <a:xfrm>
            <a:off x="3883026" y="5213350"/>
            <a:ext cx="5000625" cy="209550"/>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sp>
        <p:nvSpPr>
          <p:cNvPr id="200709" name="Rectangle 5">
            <a:extLst>
              <a:ext uri="{FF2B5EF4-FFF2-40B4-BE49-F238E27FC236}">
                <a16:creationId xmlns:a16="http://schemas.microsoft.com/office/drawing/2014/main" id="{F5C4C7D1-9180-6045-8881-E80BC7D9F877}"/>
              </a:ext>
            </a:extLst>
          </p:cNvPr>
          <p:cNvSpPr>
            <a:spLocks noChangeArrowheads="1"/>
          </p:cNvSpPr>
          <p:nvPr/>
        </p:nvSpPr>
        <p:spPr bwMode="auto">
          <a:xfrm>
            <a:off x="3671888" y="5519739"/>
            <a:ext cx="5422900" cy="212725"/>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sp>
        <p:nvSpPr>
          <p:cNvPr id="200710" name="Rectangle 6">
            <a:extLst>
              <a:ext uri="{FF2B5EF4-FFF2-40B4-BE49-F238E27FC236}">
                <a16:creationId xmlns:a16="http://schemas.microsoft.com/office/drawing/2014/main" id="{EBF28857-1D40-7A4D-B885-E22A81BBFBA9}"/>
              </a:ext>
            </a:extLst>
          </p:cNvPr>
          <p:cNvSpPr>
            <a:spLocks noChangeArrowheads="1"/>
          </p:cNvSpPr>
          <p:nvPr/>
        </p:nvSpPr>
        <p:spPr bwMode="auto">
          <a:xfrm>
            <a:off x="3443288" y="5829300"/>
            <a:ext cx="5880100" cy="412750"/>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1600">
              <a:solidFill>
                <a:srgbClr val="000000"/>
              </a:solidFill>
              <a:cs typeface="Arial" panose="020B0604020202020204" pitchFamily="34" charset="0"/>
            </a:endParaRPr>
          </a:p>
        </p:txBody>
      </p:sp>
      <p:sp>
        <p:nvSpPr>
          <p:cNvPr id="200711" name="Rectangle 7">
            <a:extLst>
              <a:ext uri="{FF2B5EF4-FFF2-40B4-BE49-F238E27FC236}">
                <a16:creationId xmlns:a16="http://schemas.microsoft.com/office/drawing/2014/main" id="{234C0420-5A9D-9042-8E03-88D5BDCF0AF2}"/>
              </a:ext>
            </a:extLst>
          </p:cNvPr>
          <p:cNvSpPr>
            <a:spLocks noChangeArrowheads="1"/>
          </p:cNvSpPr>
          <p:nvPr/>
        </p:nvSpPr>
        <p:spPr bwMode="auto">
          <a:xfrm>
            <a:off x="3430588" y="2451101"/>
            <a:ext cx="5905500" cy="428625"/>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r>
              <a:rPr lang="en-AU" altLang="en-US" sz="2000">
                <a:solidFill>
                  <a:srgbClr val="000000"/>
                </a:solidFill>
                <a:cs typeface="Arial" panose="020B0604020202020204" pitchFamily="34" charset="0"/>
              </a:rPr>
              <a:t>Functions</a:t>
            </a:r>
            <a:endParaRPr lang="en-US" altLang="en-US" sz="2000">
              <a:solidFill>
                <a:srgbClr val="000000"/>
              </a:solidFill>
              <a:cs typeface="Arial" panose="020B0604020202020204" pitchFamily="34" charset="0"/>
            </a:endParaRPr>
          </a:p>
        </p:txBody>
      </p:sp>
      <p:grpSp>
        <p:nvGrpSpPr>
          <p:cNvPr id="200712" name="Group 8">
            <a:extLst>
              <a:ext uri="{FF2B5EF4-FFF2-40B4-BE49-F238E27FC236}">
                <a16:creationId xmlns:a16="http://schemas.microsoft.com/office/drawing/2014/main" id="{C4CD8C9B-AA65-1A46-94FA-3F43F73D7013}"/>
              </a:ext>
            </a:extLst>
          </p:cNvPr>
          <p:cNvGrpSpPr>
            <a:grpSpLocks/>
          </p:cNvGrpSpPr>
          <p:nvPr/>
        </p:nvGrpSpPr>
        <p:grpSpPr bwMode="auto">
          <a:xfrm>
            <a:off x="4276725" y="2879725"/>
            <a:ext cx="4216400" cy="2317750"/>
            <a:chOff x="1974" y="1814"/>
            <a:chExt cx="2656" cy="1460"/>
          </a:xfrm>
        </p:grpSpPr>
        <p:grpSp>
          <p:nvGrpSpPr>
            <p:cNvPr id="200713" name="Group 9">
              <a:extLst>
                <a:ext uri="{FF2B5EF4-FFF2-40B4-BE49-F238E27FC236}">
                  <a16:creationId xmlns:a16="http://schemas.microsoft.com/office/drawing/2014/main" id="{179616F3-D399-744E-BE5D-F795DBC12207}"/>
                </a:ext>
              </a:extLst>
            </p:cNvPr>
            <p:cNvGrpSpPr>
              <a:grpSpLocks/>
            </p:cNvGrpSpPr>
            <p:nvPr/>
          </p:nvGrpSpPr>
          <p:grpSpPr bwMode="auto">
            <a:xfrm>
              <a:off x="1974" y="1814"/>
              <a:ext cx="465" cy="1460"/>
              <a:chOff x="2562" y="2568"/>
              <a:chExt cx="318" cy="998"/>
            </a:xfrm>
          </p:grpSpPr>
          <p:sp>
            <p:nvSpPr>
              <p:cNvPr id="200714" name="Rectangle 10">
                <a:extLst>
                  <a:ext uri="{FF2B5EF4-FFF2-40B4-BE49-F238E27FC236}">
                    <a16:creationId xmlns:a16="http://schemas.microsoft.com/office/drawing/2014/main" id="{BD1F4D27-8561-934F-92E4-F0C4E96728BC}"/>
                  </a:ext>
                </a:extLst>
              </p:cNvPr>
              <p:cNvSpPr>
                <a:spLocks noChangeArrowheads="1"/>
              </p:cNvSpPr>
              <p:nvPr/>
            </p:nvSpPr>
            <p:spPr bwMode="auto">
              <a:xfrm rot="16200000">
                <a:off x="2268" y="2908"/>
                <a:ext cx="907" cy="227"/>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r>
                  <a:rPr lang="en-AU" altLang="en-US" sz="2000">
                    <a:solidFill>
                      <a:srgbClr val="000000"/>
                    </a:solidFill>
                    <a:cs typeface="Arial" panose="020B0604020202020204" pitchFamily="34" charset="0"/>
                  </a:rPr>
                  <a:t>People</a:t>
                </a:r>
                <a:endParaRPr lang="en-US" altLang="en-US" sz="2000">
                  <a:solidFill>
                    <a:srgbClr val="000000"/>
                  </a:solidFill>
                  <a:cs typeface="Arial" panose="020B0604020202020204" pitchFamily="34" charset="0"/>
                </a:endParaRPr>
              </a:p>
            </p:txBody>
          </p:sp>
          <p:sp>
            <p:nvSpPr>
              <p:cNvPr id="200715" name="Rectangle 11">
                <a:extLst>
                  <a:ext uri="{FF2B5EF4-FFF2-40B4-BE49-F238E27FC236}">
                    <a16:creationId xmlns:a16="http://schemas.microsoft.com/office/drawing/2014/main" id="{18D28848-248D-D64B-BF09-7F4A4FF24AB6}"/>
                  </a:ext>
                </a:extLst>
              </p:cNvPr>
              <p:cNvSpPr>
                <a:spLocks noChangeArrowheads="1"/>
              </p:cNvSpPr>
              <p:nvPr/>
            </p:nvSpPr>
            <p:spPr bwMode="auto">
              <a:xfrm>
                <a:off x="2562" y="2568"/>
                <a:ext cx="318" cy="46"/>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sp>
            <p:nvSpPr>
              <p:cNvPr id="200716" name="Rectangle 12">
                <a:extLst>
                  <a:ext uri="{FF2B5EF4-FFF2-40B4-BE49-F238E27FC236}">
                    <a16:creationId xmlns:a16="http://schemas.microsoft.com/office/drawing/2014/main" id="{D62609CC-7DF4-E247-96B0-E8F9CA4F62A2}"/>
                  </a:ext>
                </a:extLst>
              </p:cNvPr>
              <p:cNvSpPr>
                <a:spLocks noChangeArrowheads="1"/>
              </p:cNvSpPr>
              <p:nvPr/>
            </p:nvSpPr>
            <p:spPr bwMode="auto">
              <a:xfrm>
                <a:off x="2562" y="3475"/>
                <a:ext cx="318" cy="91"/>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grpSp>
        <p:grpSp>
          <p:nvGrpSpPr>
            <p:cNvPr id="200717" name="Group 13">
              <a:extLst>
                <a:ext uri="{FF2B5EF4-FFF2-40B4-BE49-F238E27FC236}">
                  <a16:creationId xmlns:a16="http://schemas.microsoft.com/office/drawing/2014/main" id="{278BDB0A-E6C7-1146-969E-D2F5E3C16E70}"/>
                </a:ext>
              </a:extLst>
            </p:cNvPr>
            <p:cNvGrpSpPr>
              <a:grpSpLocks/>
            </p:cNvGrpSpPr>
            <p:nvPr/>
          </p:nvGrpSpPr>
          <p:grpSpPr bwMode="auto">
            <a:xfrm>
              <a:off x="3433" y="1814"/>
              <a:ext cx="466" cy="1460"/>
              <a:chOff x="3288" y="2568"/>
              <a:chExt cx="318" cy="998"/>
            </a:xfrm>
          </p:grpSpPr>
          <p:sp>
            <p:nvSpPr>
              <p:cNvPr id="200718" name="Rectangle 14">
                <a:extLst>
                  <a:ext uri="{FF2B5EF4-FFF2-40B4-BE49-F238E27FC236}">
                    <a16:creationId xmlns:a16="http://schemas.microsoft.com/office/drawing/2014/main" id="{622A2D3C-8062-EC4C-82C2-D559289DBCD2}"/>
                  </a:ext>
                </a:extLst>
              </p:cNvPr>
              <p:cNvSpPr>
                <a:spLocks noChangeArrowheads="1"/>
              </p:cNvSpPr>
              <p:nvPr/>
            </p:nvSpPr>
            <p:spPr bwMode="auto">
              <a:xfrm rot="16200000">
                <a:off x="2994" y="2908"/>
                <a:ext cx="907" cy="227"/>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r>
                  <a:rPr lang="en-AU" altLang="en-US" sz="2000">
                    <a:solidFill>
                      <a:srgbClr val="000000"/>
                    </a:solidFill>
                    <a:cs typeface="Arial" panose="020B0604020202020204" pitchFamily="34" charset="0"/>
                  </a:rPr>
                  <a:t>Information</a:t>
                </a:r>
                <a:endParaRPr lang="en-US" altLang="en-US" sz="2000">
                  <a:solidFill>
                    <a:srgbClr val="000000"/>
                  </a:solidFill>
                  <a:cs typeface="Arial" panose="020B0604020202020204" pitchFamily="34" charset="0"/>
                </a:endParaRPr>
              </a:p>
            </p:txBody>
          </p:sp>
          <p:sp>
            <p:nvSpPr>
              <p:cNvPr id="200719" name="Rectangle 15">
                <a:extLst>
                  <a:ext uri="{FF2B5EF4-FFF2-40B4-BE49-F238E27FC236}">
                    <a16:creationId xmlns:a16="http://schemas.microsoft.com/office/drawing/2014/main" id="{A3C326A8-6E1C-4A4D-A433-F598526C382F}"/>
                  </a:ext>
                </a:extLst>
              </p:cNvPr>
              <p:cNvSpPr>
                <a:spLocks noChangeArrowheads="1"/>
              </p:cNvSpPr>
              <p:nvPr/>
            </p:nvSpPr>
            <p:spPr bwMode="auto">
              <a:xfrm>
                <a:off x="3288" y="2568"/>
                <a:ext cx="318" cy="46"/>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sp>
            <p:nvSpPr>
              <p:cNvPr id="200720" name="Rectangle 16">
                <a:extLst>
                  <a:ext uri="{FF2B5EF4-FFF2-40B4-BE49-F238E27FC236}">
                    <a16:creationId xmlns:a16="http://schemas.microsoft.com/office/drawing/2014/main" id="{2F208D0E-D1DC-2242-BF18-3802C782706D}"/>
                  </a:ext>
                </a:extLst>
              </p:cNvPr>
              <p:cNvSpPr>
                <a:spLocks noChangeArrowheads="1"/>
              </p:cNvSpPr>
              <p:nvPr/>
            </p:nvSpPr>
            <p:spPr bwMode="auto">
              <a:xfrm>
                <a:off x="3288" y="3475"/>
                <a:ext cx="318" cy="91"/>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grpSp>
        <p:grpSp>
          <p:nvGrpSpPr>
            <p:cNvPr id="200721" name="Group 17">
              <a:extLst>
                <a:ext uri="{FF2B5EF4-FFF2-40B4-BE49-F238E27FC236}">
                  <a16:creationId xmlns:a16="http://schemas.microsoft.com/office/drawing/2014/main" id="{FE4A2BF9-DFE3-924F-8C80-CFFC60582536}"/>
                </a:ext>
              </a:extLst>
            </p:cNvPr>
            <p:cNvGrpSpPr>
              <a:grpSpLocks/>
            </p:cNvGrpSpPr>
            <p:nvPr/>
          </p:nvGrpSpPr>
          <p:grpSpPr bwMode="auto">
            <a:xfrm>
              <a:off x="4165" y="1814"/>
              <a:ext cx="465" cy="1460"/>
              <a:chOff x="4059" y="2568"/>
              <a:chExt cx="318" cy="998"/>
            </a:xfrm>
          </p:grpSpPr>
          <p:sp>
            <p:nvSpPr>
              <p:cNvPr id="200722" name="Rectangle 18">
                <a:extLst>
                  <a:ext uri="{FF2B5EF4-FFF2-40B4-BE49-F238E27FC236}">
                    <a16:creationId xmlns:a16="http://schemas.microsoft.com/office/drawing/2014/main" id="{09B5C012-7938-2B42-B9B2-D54B2DBA3019}"/>
                  </a:ext>
                </a:extLst>
              </p:cNvPr>
              <p:cNvSpPr>
                <a:spLocks noChangeArrowheads="1"/>
              </p:cNvSpPr>
              <p:nvPr/>
            </p:nvSpPr>
            <p:spPr bwMode="auto">
              <a:xfrm rot="16200000">
                <a:off x="3765" y="2912"/>
                <a:ext cx="907" cy="227"/>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r>
                  <a:rPr lang="en-AU" altLang="en-US" sz="2000">
                    <a:solidFill>
                      <a:srgbClr val="000000"/>
                    </a:solidFill>
                    <a:cs typeface="Arial" panose="020B0604020202020204" pitchFamily="34" charset="0"/>
                  </a:rPr>
                  <a:t>Physical</a:t>
                </a:r>
                <a:endParaRPr lang="en-US" altLang="en-US" sz="2000">
                  <a:solidFill>
                    <a:srgbClr val="000000"/>
                  </a:solidFill>
                  <a:cs typeface="Arial" panose="020B0604020202020204" pitchFamily="34" charset="0"/>
                </a:endParaRPr>
              </a:p>
            </p:txBody>
          </p:sp>
          <p:sp>
            <p:nvSpPr>
              <p:cNvPr id="200723" name="Rectangle 19">
                <a:extLst>
                  <a:ext uri="{FF2B5EF4-FFF2-40B4-BE49-F238E27FC236}">
                    <a16:creationId xmlns:a16="http://schemas.microsoft.com/office/drawing/2014/main" id="{62894081-5CB8-2D43-AFA4-16E90AC4ED24}"/>
                  </a:ext>
                </a:extLst>
              </p:cNvPr>
              <p:cNvSpPr>
                <a:spLocks noChangeArrowheads="1"/>
              </p:cNvSpPr>
              <p:nvPr/>
            </p:nvSpPr>
            <p:spPr bwMode="auto">
              <a:xfrm>
                <a:off x="4059" y="2568"/>
                <a:ext cx="318" cy="46"/>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sp>
            <p:nvSpPr>
              <p:cNvPr id="200724" name="Rectangle 20">
                <a:extLst>
                  <a:ext uri="{FF2B5EF4-FFF2-40B4-BE49-F238E27FC236}">
                    <a16:creationId xmlns:a16="http://schemas.microsoft.com/office/drawing/2014/main" id="{520BFF9C-A28B-174D-B229-8EACBB8BF767}"/>
                  </a:ext>
                </a:extLst>
              </p:cNvPr>
              <p:cNvSpPr>
                <a:spLocks noChangeArrowheads="1"/>
              </p:cNvSpPr>
              <p:nvPr/>
            </p:nvSpPr>
            <p:spPr bwMode="auto">
              <a:xfrm>
                <a:off x="4059" y="3475"/>
                <a:ext cx="318" cy="91"/>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grpSp>
        <p:grpSp>
          <p:nvGrpSpPr>
            <p:cNvPr id="200725" name="Group 21">
              <a:extLst>
                <a:ext uri="{FF2B5EF4-FFF2-40B4-BE49-F238E27FC236}">
                  <a16:creationId xmlns:a16="http://schemas.microsoft.com/office/drawing/2014/main" id="{6F22BDD0-7537-B84C-B250-54F86E8AFA3A}"/>
                </a:ext>
              </a:extLst>
            </p:cNvPr>
            <p:cNvGrpSpPr>
              <a:grpSpLocks/>
            </p:cNvGrpSpPr>
            <p:nvPr/>
          </p:nvGrpSpPr>
          <p:grpSpPr bwMode="auto">
            <a:xfrm>
              <a:off x="2704" y="1814"/>
              <a:ext cx="465" cy="1460"/>
              <a:chOff x="2562" y="2568"/>
              <a:chExt cx="318" cy="998"/>
            </a:xfrm>
          </p:grpSpPr>
          <p:sp>
            <p:nvSpPr>
              <p:cNvPr id="200726" name="Rectangle 22">
                <a:extLst>
                  <a:ext uri="{FF2B5EF4-FFF2-40B4-BE49-F238E27FC236}">
                    <a16:creationId xmlns:a16="http://schemas.microsoft.com/office/drawing/2014/main" id="{0115F5B9-89CA-9546-AB75-90227BDBAD43}"/>
                  </a:ext>
                </a:extLst>
              </p:cNvPr>
              <p:cNvSpPr>
                <a:spLocks noChangeArrowheads="1"/>
              </p:cNvSpPr>
              <p:nvPr/>
            </p:nvSpPr>
            <p:spPr bwMode="auto">
              <a:xfrm rot="16200000">
                <a:off x="2268" y="2908"/>
                <a:ext cx="907" cy="227"/>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r>
                  <a:rPr lang="en-AU" altLang="en-US" sz="2000">
                    <a:solidFill>
                      <a:srgbClr val="000000"/>
                    </a:solidFill>
                    <a:cs typeface="Arial" panose="020B0604020202020204" pitchFamily="34" charset="0"/>
                  </a:rPr>
                  <a:t>ICT</a:t>
                </a:r>
                <a:endParaRPr lang="en-US" altLang="en-US" sz="2000">
                  <a:solidFill>
                    <a:srgbClr val="000000"/>
                  </a:solidFill>
                  <a:cs typeface="Arial" panose="020B0604020202020204" pitchFamily="34" charset="0"/>
                </a:endParaRPr>
              </a:p>
            </p:txBody>
          </p:sp>
          <p:sp>
            <p:nvSpPr>
              <p:cNvPr id="200727" name="Rectangle 23">
                <a:extLst>
                  <a:ext uri="{FF2B5EF4-FFF2-40B4-BE49-F238E27FC236}">
                    <a16:creationId xmlns:a16="http://schemas.microsoft.com/office/drawing/2014/main" id="{1DA68EBB-36EB-3445-8840-8102A8BE6DB1}"/>
                  </a:ext>
                </a:extLst>
              </p:cNvPr>
              <p:cNvSpPr>
                <a:spLocks noChangeArrowheads="1"/>
              </p:cNvSpPr>
              <p:nvPr/>
            </p:nvSpPr>
            <p:spPr bwMode="auto">
              <a:xfrm>
                <a:off x="2562" y="2568"/>
                <a:ext cx="318" cy="46"/>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sp>
            <p:nvSpPr>
              <p:cNvPr id="200728" name="Rectangle 24">
                <a:extLst>
                  <a:ext uri="{FF2B5EF4-FFF2-40B4-BE49-F238E27FC236}">
                    <a16:creationId xmlns:a16="http://schemas.microsoft.com/office/drawing/2014/main" id="{20B417DD-C796-0248-B76A-7DB64FCD2139}"/>
                  </a:ext>
                </a:extLst>
              </p:cNvPr>
              <p:cNvSpPr>
                <a:spLocks noChangeArrowheads="1"/>
              </p:cNvSpPr>
              <p:nvPr/>
            </p:nvSpPr>
            <p:spPr bwMode="auto">
              <a:xfrm>
                <a:off x="2562" y="3475"/>
                <a:ext cx="318" cy="91"/>
              </a:xfrm>
              <a:prstGeom prst="rect">
                <a:avLst/>
              </a:prstGeom>
              <a:solidFill>
                <a:srgbClr val="FFCC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spcAft>
                    <a:spcPct val="0"/>
                  </a:spcAft>
                  <a:buSzTx/>
                  <a:buFontTx/>
                  <a:buNone/>
                </a:pPr>
                <a:endParaRPr lang="en-US" altLang="en-US" sz="2000">
                  <a:solidFill>
                    <a:srgbClr val="000000"/>
                  </a:solidFill>
                  <a:cs typeface="Arial" panose="020B0604020202020204" pitchFamily="34" charset="0"/>
                </a:endParaRPr>
              </a:p>
            </p:txBody>
          </p:sp>
        </p:grpSp>
      </p:grpSp>
      <p:sp>
        <p:nvSpPr>
          <p:cNvPr id="200729" name="Text Box 25">
            <a:extLst>
              <a:ext uri="{FF2B5EF4-FFF2-40B4-BE49-F238E27FC236}">
                <a16:creationId xmlns:a16="http://schemas.microsoft.com/office/drawing/2014/main" id="{78151946-4108-6F47-9EC4-6D9149578010}"/>
              </a:ext>
            </a:extLst>
          </p:cNvPr>
          <p:cNvSpPr txBox="1">
            <a:spLocks noChangeArrowheads="1"/>
          </p:cNvSpPr>
          <p:nvPr/>
        </p:nvSpPr>
        <p:spPr bwMode="auto">
          <a:xfrm>
            <a:off x="4002089" y="5872164"/>
            <a:ext cx="4695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spcAft>
                <a:spcPct val="0"/>
              </a:spcAft>
              <a:buSzTx/>
              <a:buFontTx/>
              <a:buNone/>
            </a:pPr>
            <a:r>
              <a:rPr lang="en-AU" altLang="en-US" sz="2000">
                <a:cs typeface="Arial" panose="020B0604020202020204" pitchFamily="34" charset="0"/>
              </a:rPr>
              <a:t>Operating Environment</a:t>
            </a:r>
            <a:endParaRPr lang="en-US" altLang="en-US" sz="2000">
              <a:cs typeface="Arial" panose="020B0604020202020204" pitchFamily="34" charset="0"/>
            </a:endParaRPr>
          </a:p>
        </p:txBody>
      </p:sp>
    </p:spTree>
    <p:extLst>
      <p:ext uri="{BB962C8B-B14F-4D97-AF65-F5344CB8AC3E}">
        <p14:creationId xmlns:p14="http://schemas.microsoft.com/office/powerpoint/2010/main" val="489414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07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7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0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animBg="1"/>
      <p:bldP spid="2007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D02C-25F1-CB4A-8849-DBF4D439D384}"/>
              </a:ext>
            </a:extLst>
          </p:cNvPr>
          <p:cNvSpPr>
            <a:spLocks noGrp="1"/>
          </p:cNvSpPr>
          <p:nvPr>
            <p:ph type="title"/>
          </p:nvPr>
        </p:nvSpPr>
        <p:spPr>
          <a:xfrm>
            <a:off x="838200" y="365125"/>
            <a:ext cx="10515600" cy="1325563"/>
          </a:xfrm>
        </p:spPr>
        <p:txBody>
          <a:bodyPr>
            <a:normAutofit/>
          </a:bodyPr>
          <a:lstStyle/>
          <a:p>
            <a:r>
              <a:rPr lang="en-US"/>
              <a:t>Introductions</a:t>
            </a:r>
            <a:endParaRPr lang="en-US" dirty="0"/>
          </a:p>
        </p:txBody>
      </p:sp>
      <p:graphicFrame>
        <p:nvGraphicFramePr>
          <p:cNvPr id="6" name="Content Placeholder 2">
            <a:extLst>
              <a:ext uri="{FF2B5EF4-FFF2-40B4-BE49-F238E27FC236}">
                <a16:creationId xmlns:a16="http://schemas.microsoft.com/office/drawing/2014/main" id="{1C78B3CA-8370-43FE-A2B6-763AAFC6FECD}"/>
              </a:ext>
            </a:extLst>
          </p:cNvPr>
          <p:cNvGraphicFramePr>
            <a:graphicFrameLocks noGrp="1"/>
          </p:cNvGraphicFramePr>
          <p:nvPr>
            <p:ph idx="1"/>
            <p:extLst>
              <p:ext uri="{D42A27DB-BD31-4B8C-83A1-F6EECF244321}">
                <p14:modId xmlns:p14="http://schemas.microsoft.com/office/powerpoint/2010/main" val="21767766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175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AC8536B1-F6E6-CE47-B4C9-E2D3B426A252}"/>
              </a:ext>
            </a:extLst>
          </p:cNvPr>
          <p:cNvSpPr>
            <a:spLocks noGrp="1" noChangeArrowheads="1"/>
          </p:cNvSpPr>
          <p:nvPr>
            <p:ph type="title"/>
          </p:nvPr>
        </p:nvSpPr>
        <p:spPr/>
        <p:txBody>
          <a:bodyPr/>
          <a:lstStyle/>
          <a:p>
            <a:r>
              <a:rPr lang="en-US" altLang="en-US"/>
              <a:t>SRM INTEGRATION</a:t>
            </a:r>
          </a:p>
        </p:txBody>
      </p:sp>
      <p:sp>
        <p:nvSpPr>
          <p:cNvPr id="233475" name="Rectangle 3">
            <a:extLst>
              <a:ext uri="{FF2B5EF4-FFF2-40B4-BE49-F238E27FC236}">
                <a16:creationId xmlns:a16="http://schemas.microsoft.com/office/drawing/2014/main" id="{3D7362FD-FCB5-0F43-A56D-4B52B8C03C45}"/>
              </a:ext>
            </a:extLst>
          </p:cNvPr>
          <p:cNvSpPr>
            <a:spLocks noGrp="1" noChangeArrowheads="1"/>
          </p:cNvSpPr>
          <p:nvPr>
            <p:ph type="body" idx="1"/>
          </p:nvPr>
        </p:nvSpPr>
        <p:spPr/>
        <p:txBody>
          <a:bodyPr/>
          <a:lstStyle/>
          <a:p>
            <a:endParaRPr lang="en-US" altLang="en-US"/>
          </a:p>
        </p:txBody>
      </p:sp>
      <p:pic>
        <p:nvPicPr>
          <p:cNvPr id="233476" name="Picture 4">
            <a:extLst>
              <a:ext uri="{FF2B5EF4-FFF2-40B4-BE49-F238E27FC236}">
                <a16:creationId xmlns:a16="http://schemas.microsoft.com/office/drawing/2014/main" id="{D96AC1E2-6055-9547-983F-C703B2579D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557338"/>
            <a:ext cx="9512300" cy="4589462"/>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20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2CA30A96-66FC-3140-998C-0C560F60DA82}"/>
              </a:ext>
            </a:extLst>
          </p:cNvPr>
          <p:cNvSpPr>
            <a:spLocks noGrp="1" noChangeArrowheads="1"/>
          </p:cNvSpPr>
          <p:nvPr>
            <p:ph type="title"/>
          </p:nvPr>
        </p:nvSpPr>
        <p:spPr/>
        <p:txBody>
          <a:bodyPr/>
          <a:lstStyle/>
          <a:p>
            <a:r>
              <a:rPr lang="en-GB" altLang="en-US" sz="4000"/>
              <a:t>Cost/Benefit of Mitigation</a:t>
            </a:r>
          </a:p>
        </p:txBody>
      </p:sp>
      <p:sp>
        <p:nvSpPr>
          <p:cNvPr id="216067" name="Line 3">
            <a:extLst>
              <a:ext uri="{FF2B5EF4-FFF2-40B4-BE49-F238E27FC236}">
                <a16:creationId xmlns:a16="http://schemas.microsoft.com/office/drawing/2014/main" id="{990CA773-9DD4-EB40-A390-0A0C565B0C2C}"/>
              </a:ext>
            </a:extLst>
          </p:cNvPr>
          <p:cNvSpPr>
            <a:spLocks noChangeShapeType="1"/>
          </p:cNvSpPr>
          <p:nvPr/>
        </p:nvSpPr>
        <p:spPr bwMode="auto">
          <a:xfrm flipV="1">
            <a:off x="1795463" y="1628776"/>
            <a:ext cx="0" cy="374491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68" name="Line 4">
            <a:extLst>
              <a:ext uri="{FF2B5EF4-FFF2-40B4-BE49-F238E27FC236}">
                <a16:creationId xmlns:a16="http://schemas.microsoft.com/office/drawing/2014/main" id="{8E7981EE-D3AF-DF46-BFBC-1D57DEF82B86}"/>
              </a:ext>
            </a:extLst>
          </p:cNvPr>
          <p:cNvSpPr>
            <a:spLocks noChangeShapeType="1"/>
          </p:cNvSpPr>
          <p:nvPr/>
        </p:nvSpPr>
        <p:spPr bwMode="auto">
          <a:xfrm>
            <a:off x="1795464" y="5373688"/>
            <a:ext cx="8434387"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69" name="Text Box 5">
            <a:extLst>
              <a:ext uri="{FF2B5EF4-FFF2-40B4-BE49-F238E27FC236}">
                <a16:creationId xmlns:a16="http://schemas.microsoft.com/office/drawing/2014/main" id="{0709B64B-3776-784B-9071-E06AAD0EA26F}"/>
              </a:ext>
            </a:extLst>
          </p:cNvPr>
          <p:cNvSpPr txBox="1">
            <a:spLocks noChangeArrowheads="1"/>
          </p:cNvSpPr>
          <p:nvPr/>
        </p:nvSpPr>
        <p:spPr bwMode="auto">
          <a:xfrm rot="10800000">
            <a:off x="1238886" y="2708275"/>
            <a:ext cx="49244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spcAft>
                <a:spcPct val="0"/>
              </a:spcAft>
              <a:buSzTx/>
              <a:buFontTx/>
              <a:buNone/>
            </a:pPr>
            <a:r>
              <a:rPr lang="en-GB" altLang="en-US" sz="2000" i="1">
                <a:solidFill>
                  <a:srgbClr val="FF0000"/>
                </a:solidFill>
                <a:cs typeface="Arial" panose="020B0604020202020204" pitchFamily="34" charset="0"/>
              </a:rPr>
              <a:t>Risk</a:t>
            </a:r>
          </a:p>
        </p:txBody>
      </p:sp>
      <p:sp>
        <p:nvSpPr>
          <p:cNvPr id="216070" name="Text Box 6">
            <a:extLst>
              <a:ext uri="{FF2B5EF4-FFF2-40B4-BE49-F238E27FC236}">
                <a16:creationId xmlns:a16="http://schemas.microsoft.com/office/drawing/2014/main" id="{8B8891F0-C5E2-8446-8C89-EC2C4CCB0C32}"/>
              </a:ext>
            </a:extLst>
          </p:cNvPr>
          <p:cNvSpPr txBox="1">
            <a:spLocks noChangeArrowheads="1"/>
          </p:cNvSpPr>
          <p:nvPr/>
        </p:nvSpPr>
        <p:spPr bwMode="auto">
          <a:xfrm>
            <a:off x="4368801" y="5589588"/>
            <a:ext cx="2652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spcAft>
                <a:spcPct val="0"/>
              </a:spcAft>
              <a:buSzTx/>
              <a:buFontTx/>
              <a:buNone/>
            </a:pPr>
            <a:r>
              <a:rPr lang="en-GB" altLang="en-US" i="1">
                <a:solidFill>
                  <a:schemeClr val="tx2"/>
                </a:solidFill>
                <a:cs typeface="Arial" panose="020B0604020202020204" pitchFamily="34" charset="0"/>
              </a:rPr>
              <a:t>Cost / Benefit</a:t>
            </a:r>
          </a:p>
        </p:txBody>
      </p:sp>
      <p:sp>
        <p:nvSpPr>
          <p:cNvPr id="216071" name="Text Box 7">
            <a:extLst>
              <a:ext uri="{FF2B5EF4-FFF2-40B4-BE49-F238E27FC236}">
                <a16:creationId xmlns:a16="http://schemas.microsoft.com/office/drawing/2014/main" id="{88F05A38-8375-2D42-96E6-8FE9810CE3BF}"/>
              </a:ext>
            </a:extLst>
          </p:cNvPr>
          <p:cNvSpPr txBox="1">
            <a:spLocks noChangeArrowheads="1"/>
          </p:cNvSpPr>
          <p:nvPr/>
        </p:nvSpPr>
        <p:spPr bwMode="auto">
          <a:xfrm>
            <a:off x="7100888" y="551656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spcAft>
                <a:spcPct val="0"/>
              </a:spcAft>
              <a:buSzTx/>
              <a:buFontTx/>
              <a:buNone/>
            </a:pPr>
            <a:r>
              <a:rPr lang="en-GB" altLang="en-US" sz="2400">
                <a:solidFill>
                  <a:schemeClr val="tx2"/>
                </a:solidFill>
                <a:cs typeface="Arial" panose="020B0604020202020204" pitchFamily="34" charset="0"/>
              </a:rPr>
              <a:t>ALARP</a:t>
            </a:r>
          </a:p>
        </p:txBody>
      </p:sp>
      <p:sp>
        <p:nvSpPr>
          <p:cNvPr id="216072" name="Freeform 8">
            <a:extLst>
              <a:ext uri="{FF2B5EF4-FFF2-40B4-BE49-F238E27FC236}">
                <a16:creationId xmlns:a16="http://schemas.microsoft.com/office/drawing/2014/main" id="{17CF4BE3-D80D-CE4F-B5B0-C79591CEEF65}"/>
              </a:ext>
            </a:extLst>
          </p:cNvPr>
          <p:cNvSpPr>
            <a:spLocks/>
          </p:cNvSpPr>
          <p:nvPr/>
        </p:nvSpPr>
        <p:spPr bwMode="auto">
          <a:xfrm>
            <a:off x="1951039" y="1989137"/>
            <a:ext cx="7631261" cy="2627313"/>
          </a:xfrm>
          <a:custGeom>
            <a:avLst/>
            <a:gdLst>
              <a:gd name="T0" fmla="*/ 0 w 4491"/>
              <a:gd name="T1" fmla="*/ 0 h 1678"/>
              <a:gd name="T2" fmla="*/ 318 w 4491"/>
              <a:gd name="T3" fmla="*/ 545 h 1678"/>
              <a:gd name="T4" fmla="*/ 998 w 4491"/>
              <a:gd name="T5" fmla="*/ 1007 h 1678"/>
              <a:gd name="T6" fmla="*/ 2586 w 4491"/>
              <a:gd name="T7" fmla="*/ 1427 h 1678"/>
              <a:gd name="T8" fmla="*/ 4491 w 4491"/>
              <a:gd name="T9" fmla="*/ 1678 h 1678"/>
            </a:gdLst>
            <a:ahLst/>
            <a:cxnLst>
              <a:cxn ang="0">
                <a:pos x="T0" y="T1"/>
              </a:cxn>
              <a:cxn ang="0">
                <a:pos x="T2" y="T3"/>
              </a:cxn>
              <a:cxn ang="0">
                <a:pos x="T4" y="T5"/>
              </a:cxn>
              <a:cxn ang="0">
                <a:pos x="T6" y="T7"/>
              </a:cxn>
              <a:cxn ang="0">
                <a:pos x="T8" y="T9"/>
              </a:cxn>
            </a:cxnLst>
            <a:rect l="0" t="0" r="r" b="b"/>
            <a:pathLst>
              <a:path w="4491" h="1678">
                <a:moveTo>
                  <a:pt x="0" y="0"/>
                </a:moveTo>
                <a:cubicBezTo>
                  <a:pt x="76" y="189"/>
                  <a:pt x="152" y="378"/>
                  <a:pt x="318" y="545"/>
                </a:cubicBezTo>
                <a:cubicBezTo>
                  <a:pt x="484" y="713"/>
                  <a:pt x="620" y="860"/>
                  <a:pt x="998" y="1007"/>
                </a:cubicBezTo>
                <a:cubicBezTo>
                  <a:pt x="1376" y="1154"/>
                  <a:pt x="2004" y="1315"/>
                  <a:pt x="2586" y="1427"/>
                </a:cubicBezTo>
                <a:cubicBezTo>
                  <a:pt x="3168" y="1539"/>
                  <a:pt x="4174" y="1636"/>
                  <a:pt x="4491" y="1678"/>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16073" name="Freeform 9">
            <a:extLst>
              <a:ext uri="{FF2B5EF4-FFF2-40B4-BE49-F238E27FC236}">
                <a16:creationId xmlns:a16="http://schemas.microsoft.com/office/drawing/2014/main" id="{06385BF4-DEF9-DA4D-9E23-2DCE658F9340}"/>
              </a:ext>
            </a:extLst>
          </p:cNvPr>
          <p:cNvSpPr>
            <a:spLocks/>
          </p:cNvSpPr>
          <p:nvPr/>
        </p:nvSpPr>
        <p:spPr bwMode="auto">
          <a:xfrm>
            <a:off x="2025651" y="2714624"/>
            <a:ext cx="7723187" cy="2298697"/>
          </a:xfrm>
          <a:custGeom>
            <a:avLst/>
            <a:gdLst>
              <a:gd name="T0" fmla="*/ 0 w 4398"/>
              <a:gd name="T1" fmla="*/ 1493 h 1493"/>
              <a:gd name="T2" fmla="*/ 2265 w 4398"/>
              <a:gd name="T3" fmla="*/ 1377 h 1493"/>
              <a:gd name="T4" fmla="*/ 3402 w 4398"/>
              <a:gd name="T5" fmla="*/ 1007 h 1493"/>
              <a:gd name="T6" fmla="*/ 4398 w 4398"/>
              <a:gd name="T7" fmla="*/ 0 h 1493"/>
            </a:gdLst>
            <a:ahLst/>
            <a:cxnLst>
              <a:cxn ang="0">
                <a:pos x="T0" y="T1"/>
              </a:cxn>
              <a:cxn ang="0">
                <a:pos x="T2" y="T3"/>
              </a:cxn>
              <a:cxn ang="0">
                <a:pos x="T4" y="T5"/>
              </a:cxn>
              <a:cxn ang="0">
                <a:pos x="T6" y="T7"/>
              </a:cxn>
            </a:cxnLst>
            <a:rect l="0" t="0" r="r" b="b"/>
            <a:pathLst>
              <a:path w="4398" h="1493">
                <a:moveTo>
                  <a:pt x="0" y="1493"/>
                </a:moveTo>
                <a:cubicBezTo>
                  <a:pt x="377" y="1474"/>
                  <a:pt x="1698" y="1458"/>
                  <a:pt x="2265" y="1377"/>
                </a:cubicBezTo>
                <a:cubicBezTo>
                  <a:pt x="2832" y="1296"/>
                  <a:pt x="3046" y="1237"/>
                  <a:pt x="3402" y="1007"/>
                </a:cubicBezTo>
                <a:cubicBezTo>
                  <a:pt x="4032" y="593"/>
                  <a:pt x="4190" y="210"/>
                  <a:pt x="4398" y="0"/>
                </a:cubicBez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16074" name="Freeform 10">
            <a:extLst>
              <a:ext uri="{FF2B5EF4-FFF2-40B4-BE49-F238E27FC236}">
                <a16:creationId xmlns:a16="http://schemas.microsoft.com/office/drawing/2014/main" id="{39ACD3B7-2CBD-AD48-A5BF-C09502B5A5EC}"/>
              </a:ext>
            </a:extLst>
          </p:cNvPr>
          <p:cNvSpPr>
            <a:spLocks/>
          </p:cNvSpPr>
          <p:nvPr/>
        </p:nvSpPr>
        <p:spPr bwMode="auto">
          <a:xfrm>
            <a:off x="7772400" y="4541838"/>
            <a:ext cx="1588" cy="369332"/>
          </a:xfrm>
          <a:custGeom>
            <a:avLst/>
            <a:gdLst>
              <a:gd name="T0" fmla="*/ 0 w 1"/>
              <a:gd name="T1" fmla="*/ 524 h 524"/>
              <a:gd name="T2" fmla="*/ 0 w 1"/>
              <a:gd name="T3" fmla="*/ 0 h 524"/>
            </a:gdLst>
            <a:ahLst/>
            <a:cxnLst>
              <a:cxn ang="0">
                <a:pos x="T0" y="T1"/>
              </a:cxn>
              <a:cxn ang="0">
                <a:pos x="T2" y="T3"/>
              </a:cxn>
            </a:cxnLst>
            <a:rect l="0" t="0" r="r" b="b"/>
            <a:pathLst>
              <a:path w="1" h="524">
                <a:moveTo>
                  <a:pt x="0" y="524"/>
                </a:moveTo>
                <a:lnTo>
                  <a:pt x="0" y="0"/>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16075" name="Rectangle 11">
            <a:extLst>
              <a:ext uri="{FF2B5EF4-FFF2-40B4-BE49-F238E27FC236}">
                <a16:creationId xmlns:a16="http://schemas.microsoft.com/office/drawing/2014/main" id="{4D34646B-F066-494D-8ABA-3049264BB681}"/>
              </a:ext>
            </a:extLst>
          </p:cNvPr>
          <p:cNvSpPr>
            <a:spLocks noChangeArrowheads="1"/>
          </p:cNvSpPr>
          <p:nvPr/>
        </p:nvSpPr>
        <p:spPr bwMode="auto">
          <a:xfrm>
            <a:off x="3560763" y="1808164"/>
            <a:ext cx="6007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spcAft>
                <a:spcPct val="0"/>
              </a:spcAft>
              <a:buSzTx/>
              <a:buFontTx/>
              <a:buNone/>
            </a:pPr>
            <a:r>
              <a:rPr lang="en-GB" altLang="en-US" i="1">
                <a:solidFill>
                  <a:schemeClr val="tx2"/>
                </a:solidFill>
                <a:cs typeface="Arial" panose="020B0604020202020204" pitchFamily="34" charset="0"/>
              </a:rPr>
              <a:t>“A level of risk that is tolerable and cannot be reduced further without the expenditure of costs that are disproportionate to the benefit gained or where the solution is impractical to implement”</a:t>
            </a:r>
          </a:p>
        </p:txBody>
      </p:sp>
      <p:sp>
        <p:nvSpPr>
          <p:cNvPr id="216076" name="Text Box 12">
            <a:extLst>
              <a:ext uri="{FF2B5EF4-FFF2-40B4-BE49-F238E27FC236}">
                <a16:creationId xmlns:a16="http://schemas.microsoft.com/office/drawing/2014/main" id="{E63F55C5-C3BB-AB4D-A904-5180EE2D45DF}"/>
              </a:ext>
            </a:extLst>
          </p:cNvPr>
          <p:cNvSpPr txBox="1">
            <a:spLocks noChangeArrowheads="1"/>
          </p:cNvSpPr>
          <p:nvPr/>
        </p:nvSpPr>
        <p:spPr bwMode="auto">
          <a:xfrm>
            <a:off x="2301875" y="2024064"/>
            <a:ext cx="14049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spcAft>
                <a:spcPct val="0"/>
              </a:spcAft>
              <a:buSzTx/>
              <a:buFontTx/>
              <a:buNone/>
            </a:pPr>
            <a:r>
              <a:rPr lang="en-AU" altLang="en-US" sz="2000">
                <a:cs typeface="Arial" panose="020B0604020202020204" pitchFamily="34" charset="0"/>
              </a:rPr>
              <a:t>Level </a:t>
            </a:r>
            <a:br>
              <a:rPr lang="en-AU" altLang="en-US" sz="2000">
                <a:cs typeface="Arial" panose="020B0604020202020204" pitchFamily="34" charset="0"/>
              </a:rPr>
            </a:br>
            <a:r>
              <a:rPr lang="en-AU" altLang="en-US" sz="2000">
                <a:cs typeface="Arial" panose="020B0604020202020204" pitchFamily="34" charset="0"/>
              </a:rPr>
              <a:t>of Risk</a:t>
            </a:r>
          </a:p>
        </p:txBody>
      </p:sp>
      <p:sp>
        <p:nvSpPr>
          <p:cNvPr id="216077" name="Text Box 13">
            <a:extLst>
              <a:ext uri="{FF2B5EF4-FFF2-40B4-BE49-F238E27FC236}">
                <a16:creationId xmlns:a16="http://schemas.microsoft.com/office/drawing/2014/main" id="{3E8315B0-585B-FB43-8ACD-5499AD490419}"/>
              </a:ext>
            </a:extLst>
          </p:cNvPr>
          <p:cNvSpPr txBox="1">
            <a:spLocks noChangeArrowheads="1"/>
          </p:cNvSpPr>
          <p:nvPr/>
        </p:nvSpPr>
        <p:spPr bwMode="auto">
          <a:xfrm>
            <a:off x="2108201" y="4616451"/>
            <a:ext cx="284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spcAft>
                <a:spcPct val="0"/>
              </a:spcAft>
              <a:buSzTx/>
              <a:buFontTx/>
              <a:buNone/>
            </a:pPr>
            <a:r>
              <a:rPr lang="en-AU" altLang="en-US" sz="2000">
                <a:cs typeface="Arial" panose="020B0604020202020204" pitchFamily="34" charset="0"/>
              </a:rPr>
              <a:t>$, Resources, Effort</a:t>
            </a:r>
          </a:p>
        </p:txBody>
      </p:sp>
      <p:sp>
        <p:nvSpPr>
          <p:cNvPr id="216078" name="Line 14">
            <a:extLst>
              <a:ext uri="{FF2B5EF4-FFF2-40B4-BE49-F238E27FC236}">
                <a16:creationId xmlns:a16="http://schemas.microsoft.com/office/drawing/2014/main" id="{4248EEEB-2238-0A43-A675-8119EFB3B1DA}"/>
              </a:ext>
            </a:extLst>
          </p:cNvPr>
          <p:cNvSpPr>
            <a:spLocks noChangeShapeType="1"/>
          </p:cNvSpPr>
          <p:nvPr/>
        </p:nvSpPr>
        <p:spPr bwMode="auto">
          <a:xfrm>
            <a:off x="10250488" y="1628776"/>
            <a:ext cx="0" cy="3744913"/>
          </a:xfrm>
          <a:prstGeom prst="line">
            <a:avLst/>
          </a:prstGeom>
          <a:noFill/>
          <a:ln w="57150">
            <a:solidFill>
              <a:schemeClr val="accent2"/>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79" name="Text Box 15">
            <a:extLst>
              <a:ext uri="{FF2B5EF4-FFF2-40B4-BE49-F238E27FC236}">
                <a16:creationId xmlns:a16="http://schemas.microsoft.com/office/drawing/2014/main" id="{1A050B9B-2684-3945-980A-44DA6DA738A0}"/>
              </a:ext>
            </a:extLst>
          </p:cNvPr>
          <p:cNvSpPr txBox="1">
            <a:spLocks noChangeArrowheads="1"/>
          </p:cNvSpPr>
          <p:nvPr/>
        </p:nvSpPr>
        <p:spPr bwMode="auto">
          <a:xfrm rot="10800000">
            <a:off x="10209055" y="2708275"/>
            <a:ext cx="49244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spcAft>
                <a:spcPct val="0"/>
              </a:spcAft>
              <a:buSzTx/>
              <a:buFontTx/>
              <a:buNone/>
            </a:pPr>
            <a:r>
              <a:rPr lang="en-GB" altLang="en-US" sz="2000" i="1">
                <a:solidFill>
                  <a:schemeClr val="tx2"/>
                </a:solidFill>
                <a:cs typeface="Arial" panose="020B0604020202020204" pitchFamily="34" charset="0"/>
              </a:rPr>
              <a:t>Cost</a:t>
            </a:r>
          </a:p>
        </p:txBody>
      </p:sp>
    </p:spTree>
    <p:extLst>
      <p:ext uri="{BB962C8B-B14F-4D97-AF65-F5344CB8AC3E}">
        <p14:creationId xmlns:p14="http://schemas.microsoft.com/office/powerpoint/2010/main" val="846316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CF901A-EE44-BA4F-AAF6-A280C757D7F8}"/>
              </a:ext>
            </a:extLst>
          </p:cNvPr>
          <p:cNvSpPr>
            <a:spLocks noGrp="1"/>
          </p:cNvSpPr>
          <p:nvPr>
            <p:ph type="title"/>
          </p:nvPr>
        </p:nvSpPr>
        <p:spPr/>
        <p:txBody>
          <a:bodyPr/>
          <a:lstStyle/>
          <a:p>
            <a:r>
              <a:rPr lang="en-US" dirty="0"/>
              <a:t>Light, strong, &amp; cheap</a:t>
            </a:r>
          </a:p>
        </p:txBody>
      </p:sp>
      <p:pic>
        <p:nvPicPr>
          <p:cNvPr id="8" name="Picture Placeholder 7">
            <a:extLst>
              <a:ext uri="{FF2B5EF4-FFF2-40B4-BE49-F238E27FC236}">
                <a16:creationId xmlns:a16="http://schemas.microsoft.com/office/drawing/2014/main" id="{A19EC06D-4918-C347-B17B-9770BF375BB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1077707" y="2080307"/>
            <a:ext cx="3175000" cy="3175000"/>
          </a:xfrm>
        </p:spPr>
      </p:pic>
      <p:sp>
        <p:nvSpPr>
          <p:cNvPr id="4" name="Content Placeholder 3">
            <a:extLst>
              <a:ext uri="{FF2B5EF4-FFF2-40B4-BE49-F238E27FC236}">
                <a16:creationId xmlns:a16="http://schemas.microsoft.com/office/drawing/2014/main" id="{437EAE6C-391B-D543-89C4-0DE5ED8ED454}"/>
              </a:ext>
            </a:extLst>
          </p:cNvPr>
          <p:cNvSpPr>
            <a:spLocks noGrp="1"/>
          </p:cNvSpPr>
          <p:nvPr>
            <p:ph sz="half" idx="2"/>
          </p:nvPr>
        </p:nvSpPr>
        <p:spPr/>
        <p:txBody>
          <a:bodyPr/>
          <a:lstStyle/>
          <a:p>
            <a:r>
              <a:rPr lang="en-US" dirty="0"/>
              <a:t>Scope, Resources, Schedule (&amp; Quality)</a:t>
            </a:r>
          </a:p>
        </p:txBody>
      </p:sp>
      <p:sp>
        <p:nvSpPr>
          <p:cNvPr id="5" name="TextBox 4">
            <a:extLst>
              <a:ext uri="{FF2B5EF4-FFF2-40B4-BE49-F238E27FC236}">
                <a16:creationId xmlns:a16="http://schemas.microsoft.com/office/drawing/2014/main" id="{F4080BBB-8FDA-1F4D-A4E7-947E79AB6DBE}"/>
              </a:ext>
            </a:extLst>
          </p:cNvPr>
          <p:cNvSpPr txBox="1"/>
          <p:nvPr/>
        </p:nvSpPr>
        <p:spPr>
          <a:xfrm>
            <a:off x="1341768" y="4776395"/>
            <a:ext cx="2646878" cy="369332"/>
          </a:xfrm>
          <a:prstGeom prst="rect">
            <a:avLst/>
          </a:prstGeom>
          <a:noFill/>
        </p:spPr>
        <p:txBody>
          <a:bodyPr wrap="none" rtlCol="0">
            <a:spAutoFit/>
          </a:bodyPr>
          <a:lstStyle/>
          <a:p>
            <a:r>
              <a:rPr lang="en-US" dirty="0"/>
              <a:t>Chemical chain reaction</a:t>
            </a:r>
          </a:p>
        </p:txBody>
      </p:sp>
    </p:spTree>
    <p:extLst>
      <p:ext uri="{BB962C8B-B14F-4D97-AF65-F5344CB8AC3E}">
        <p14:creationId xmlns:p14="http://schemas.microsoft.com/office/powerpoint/2010/main" val="3182875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79592C88-CFA6-3943-AAD3-326C3E9B7F06}"/>
              </a:ext>
            </a:extLst>
          </p:cNvPr>
          <p:cNvSpPr>
            <a:spLocks noGrp="1" noChangeArrowheads="1"/>
          </p:cNvSpPr>
          <p:nvPr>
            <p:ph type="title"/>
          </p:nvPr>
        </p:nvSpPr>
        <p:spPr/>
        <p:txBody>
          <a:bodyPr/>
          <a:lstStyle/>
          <a:p>
            <a:r>
              <a:rPr lang="en-AU" altLang="en-US">
                <a:solidFill>
                  <a:schemeClr val="bg1"/>
                </a:solidFill>
              </a:rPr>
              <a:t>KNOWLEDGE AREAS</a:t>
            </a:r>
          </a:p>
        </p:txBody>
      </p:sp>
      <p:grpSp>
        <p:nvGrpSpPr>
          <p:cNvPr id="230403" name="Group 3">
            <a:extLst>
              <a:ext uri="{FF2B5EF4-FFF2-40B4-BE49-F238E27FC236}">
                <a16:creationId xmlns:a16="http://schemas.microsoft.com/office/drawing/2014/main" id="{696AE958-1CAB-B84B-B7D8-9E82EAEB7818}"/>
              </a:ext>
            </a:extLst>
          </p:cNvPr>
          <p:cNvGrpSpPr>
            <a:grpSpLocks/>
          </p:cNvGrpSpPr>
          <p:nvPr/>
        </p:nvGrpSpPr>
        <p:grpSpPr bwMode="auto">
          <a:xfrm>
            <a:off x="3711575" y="2024063"/>
            <a:ext cx="5526088" cy="3497262"/>
            <a:chOff x="-1588" y="1842"/>
            <a:chExt cx="1395" cy="1316"/>
          </a:xfrm>
        </p:grpSpPr>
        <p:sp>
          <p:nvSpPr>
            <p:cNvPr id="230404" name="Freeform 4">
              <a:extLst>
                <a:ext uri="{FF2B5EF4-FFF2-40B4-BE49-F238E27FC236}">
                  <a16:creationId xmlns:a16="http://schemas.microsoft.com/office/drawing/2014/main" id="{29736F58-640F-CD4E-A210-0D23BB556B34}"/>
                </a:ext>
              </a:extLst>
            </p:cNvPr>
            <p:cNvSpPr>
              <a:spLocks/>
            </p:cNvSpPr>
            <p:nvPr/>
          </p:nvSpPr>
          <p:spPr bwMode="auto">
            <a:xfrm>
              <a:off x="-1588" y="1842"/>
              <a:ext cx="885" cy="1316"/>
            </a:xfrm>
            <a:custGeom>
              <a:avLst/>
              <a:gdLst>
                <a:gd name="T0" fmla="*/ 771 w 885"/>
                <a:gd name="T1" fmla="*/ 0 h 1316"/>
                <a:gd name="T2" fmla="*/ 0 w 885"/>
                <a:gd name="T3" fmla="*/ 1044 h 1316"/>
                <a:gd name="T4" fmla="*/ 885 w 885"/>
                <a:gd name="T5" fmla="*/ 1316 h 1316"/>
                <a:gd name="T6" fmla="*/ 771 w 885"/>
                <a:gd name="T7" fmla="*/ 0 h 1316"/>
              </a:gdLst>
              <a:ahLst/>
              <a:cxnLst>
                <a:cxn ang="0">
                  <a:pos x="T0" y="T1"/>
                </a:cxn>
                <a:cxn ang="0">
                  <a:pos x="T2" y="T3"/>
                </a:cxn>
                <a:cxn ang="0">
                  <a:pos x="T4" y="T5"/>
                </a:cxn>
                <a:cxn ang="0">
                  <a:pos x="T6" y="T7"/>
                </a:cxn>
              </a:cxnLst>
              <a:rect l="0" t="0" r="r" b="b"/>
              <a:pathLst>
                <a:path w="885" h="1316">
                  <a:moveTo>
                    <a:pt x="771" y="0"/>
                  </a:moveTo>
                  <a:lnTo>
                    <a:pt x="0" y="1044"/>
                  </a:lnTo>
                  <a:lnTo>
                    <a:pt x="885" y="1316"/>
                  </a:lnTo>
                  <a:lnTo>
                    <a:pt x="771" y="0"/>
                  </a:lnTo>
                  <a:close/>
                </a:path>
              </a:pathLst>
            </a:custGeom>
            <a:gradFill rotWithShape="1">
              <a:gsLst>
                <a:gs pos="0">
                  <a:srgbClr val="FFFFCC">
                    <a:alpha val="78999"/>
                  </a:srgbClr>
                </a:gs>
                <a:gs pos="100000">
                  <a:srgbClr val="FFFF99">
                    <a:alpha val="78999"/>
                  </a:srgbClr>
                </a:gs>
              </a:gsLst>
              <a:lin ang="5400000" scaled="1"/>
            </a:gradFill>
            <a:ln w="28575" cap="flat" cmpd="sng">
              <a:solidFill>
                <a:srgbClr val="000000"/>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30405" name="Freeform 5">
              <a:extLst>
                <a:ext uri="{FF2B5EF4-FFF2-40B4-BE49-F238E27FC236}">
                  <a16:creationId xmlns:a16="http://schemas.microsoft.com/office/drawing/2014/main" id="{4746D96C-40FB-4E4C-9625-98CB4DC5BB79}"/>
                </a:ext>
              </a:extLst>
            </p:cNvPr>
            <p:cNvSpPr>
              <a:spLocks/>
            </p:cNvSpPr>
            <p:nvPr/>
          </p:nvSpPr>
          <p:spPr bwMode="auto">
            <a:xfrm>
              <a:off x="-817" y="1842"/>
              <a:ext cx="624" cy="1316"/>
            </a:xfrm>
            <a:custGeom>
              <a:avLst/>
              <a:gdLst>
                <a:gd name="T0" fmla="*/ 0 w 613"/>
                <a:gd name="T1" fmla="*/ 0 h 1293"/>
                <a:gd name="T2" fmla="*/ 613 w 613"/>
                <a:gd name="T3" fmla="*/ 976 h 1293"/>
                <a:gd name="T4" fmla="*/ 114 w 613"/>
                <a:gd name="T5" fmla="*/ 1293 h 1293"/>
                <a:gd name="T6" fmla="*/ 0 w 613"/>
                <a:gd name="T7" fmla="*/ 0 h 1293"/>
              </a:gdLst>
              <a:ahLst/>
              <a:cxnLst>
                <a:cxn ang="0">
                  <a:pos x="T0" y="T1"/>
                </a:cxn>
                <a:cxn ang="0">
                  <a:pos x="T2" y="T3"/>
                </a:cxn>
                <a:cxn ang="0">
                  <a:pos x="T4" y="T5"/>
                </a:cxn>
                <a:cxn ang="0">
                  <a:pos x="T6" y="T7"/>
                </a:cxn>
              </a:cxnLst>
              <a:rect l="0" t="0" r="r" b="b"/>
              <a:pathLst>
                <a:path w="613" h="1293">
                  <a:moveTo>
                    <a:pt x="0" y="0"/>
                  </a:moveTo>
                  <a:lnTo>
                    <a:pt x="613" y="976"/>
                  </a:lnTo>
                  <a:lnTo>
                    <a:pt x="114" y="1293"/>
                  </a:lnTo>
                  <a:lnTo>
                    <a:pt x="0" y="0"/>
                  </a:lnTo>
                  <a:close/>
                </a:path>
              </a:pathLst>
            </a:custGeom>
            <a:gradFill rotWithShape="1">
              <a:gsLst>
                <a:gs pos="0">
                  <a:srgbClr val="FFFFCC">
                    <a:alpha val="78999"/>
                  </a:srgbClr>
                </a:gs>
                <a:gs pos="100000">
                  <a:srgbClr val="FFFF99">
                    <a:alpha val="78999"/>
                  </a:srgbClr>
                </a:gs>
              </a:gsLst>
              <a:lin ang="5400000" scaled="1"/>
            </a:gradFill>
            <a:ln w="28575" cap="flat" cmpd="sng">
              <a:solidFill>
                <a:schemeClr val="tx1"/>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30406" name="Line 6">
              <a:extLst>
                <a:ext uri="{FF2B5EF4-FFF2-40B4-BE49-F238E27FC236}">
                  <a16:creationId xmlns:a16="http://schemas.microsoft.com/office/drawing/2014/main" id="{E635FECC-ABB6-034E-9FCD-0A7BD9D82E15}"/>
                </a:ext>
              </a:extLst>
            </p:cNvPr>
            <p:cNvSpPr>
              <a:spLocks noChangeShapeType="1"/>
            </p:cNvSpPr>
            <p:nvPr/>
          </p:nvSpPr>
          <p:spPr bwMode="auto">
            <a:xfrm flipV="1">
              <a:off x="-1580" y="2835"/>
              <a:ext cx="1376" cy="46"/>
            </a:xfrm>
            <a:prstGeom prst="line">
              <a:avLst/>
            </a:prstGeom>
            <a:noFill/>
            <a:ln w="9525">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sp>
        <p:nvSpPr>
          <p:cNvPr id="230407" name="Line 7">
            <a:extLst>
              <a:ext uri="{FF2B5EF4-FFF2-40B4-BE49-F238E27FC236}">
                <a16:creationId xmlns:a16="http://schemas.microsoft.com/office/drawing/2014/main" id="{BE9AEA52-FCFA-CB4A-8769-1C7B6515DF5F}"/>
              </a:ext>
            </a:extLst>
          </p:cNvPr>
          <p:cNvSpPr>
            <a:spLocks noChangeShapeType="1"/>
          </p:cNvSpPr>
          <p:nvPr/>
        </p:nvSpPr>
        <p:spPr bwMode="auto">
          <a:xfrm flipV="1">
            <a:off x="4087813" y="4581525"/>
            <a:ext cx="4876800" cy="107950"/>
          </a:xfrm>
          <a:prstGeom prst="line">
            <a:avLst/>
          </a:prstGeom>
          <a:noFill/>
          <a:ln w="57150">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08" name="Text Box 8">
            <a:extLst>
              <a:ext uri="{FF2B5EF4-FFF2-40B4-BE49-F238E27FC236}">
                <a16:creationId xmlns:a16="http://schemas.microsoft.com/office/drawing/2014/main" id="{E5A58FD6-6371-4545-8EDF-16D951750539}"/>
              </a:ext>
            </a:extLst>
          </p:cNvPr>
          <p:cNvSpPr txBox="1">
            <a:spLocks noChangeArrowheads="1"/>
          </p:cNvSpPr>
          <p:nvPr/>
        </p:nvSpPr>
        <p:spPr bwMode="auto">
          <a:xfrm>
            <a:off x="6034088" y="1484314"/>
            <a:ext cx="1263650" cy="46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lgn="ctr">
              <a:spcBef>
                <a:spcPct val="50000"/>
              </a:spcBef>
              <a:spcAft>
                <a:spcPct val="0"/>
              </a:spcAft>
              <a:buSzTx/>
              <a:buFontTx/>
              <a:buNone/>
            </a:pPr>
            <a:r>
              <a:rPr lang="en-US" altLang="en-US" sz="2400" i="1">
                <a:solidFill>
                  <a:schemeClr val="tx2"/>
                </a:solidFill>
                <a:latin typeface="Verdana" panose="020B0604030504040204" pitchFamily="34" charset="0"/>
                <a:cs typeface="Arial" panose="020B0604020202020204" pitchFamily="34" charset="0"/>
              </a:rPr>
              <a:t>Risk</a:t>
            </a:r>
          </a:p>
        </p:txBody>
      </p:sp>
      <p:sp>
        <p:nvSpPr>
          <p:cNvPr id="230409" name="Text Box 9">
            <a:extLst>
              <a:ext uri="{FF2B5EF4-FFF2-40B4-BE49-F238E27FC236}">
                <a16:creationId xmlns:a16="http://schemas.microsoft.com/office/drawing/2014/main" id="{D160020A-65F2-774B-A889-733AF0C6DA1E}"/>
              </a:ext>
            </a:extLst>
          </p:cNvPr>
          <p:cNvSpPr txBox="1">
            <a:spLocks noChangeArrowheads="1"/>
          </p:cNvSpPr>
          <p:nvPr/>
        </p:nvSpPr>
        <p:spPr bwMode="auto">
          <a:xfrm>
            <a:off x="6313489" y="5637214"/>
            <a:ext cx="1952625" cy="4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lgn="ctr">
              <a:spcBef>
                <a:spcPct val="50000"/>
              </a:spcBef>
              <a:spcAft>
                <a:spcPct val="0"/>
              </a:spcAft>
              <a:buSzTx/>
              <a:buFontTx/>
              <a:buNone/>
            </a:pPr>
            <a:r>
              <a:rPr lang="en-US" altLang="en-US" sz="2400" i="1">
                <a:latin typeface="Verdana" panose="020B0604030504040204" pitchFamily="34" charset="0"/>
                <a:cs typeface="Arial" panose="020B0604020202020204" pitchFamily="34" charset="0"/>
              </a:rPr>
              <a:t>Exposure</a:t>
            </a:r>
          </a:p>
        </p:txBody>
      </p:sp>
      <p:sp>
        <p:nvSpPr>
          <p:cNvPr id="230410" name="Text Box 10">
            <a:extLst>
              <a:ext uri="{FF2B5EF4-FFF2-40B4-BE49-F238E27FC236}">
                <a16:creationId xmlns:a16="http://schemas.microsoft.com/office/drawing/2014/main" id="{0E1894A4-9C58-C744-89AB-EC78585C15B4}"/>
              </a:ext>
            </a:extLst>
          </p:cNvPr>
          <p:cNvSpPr txBox="1">
            <a:spLocks noChangeArrowheads="1"/>
          </p:cNvSpPr>
          <p:nvPr/>
        </p:nvSpPr>
        <p:spPr bwMode="auto">
          <a:xfrm>
            <a:off x="1827213" y="4267201"/>
            <a:ext cx="2144712" cy="4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lgn="ctr">
              <a:spcBef>
                <a:spcPct val="50000"/>
              </a:spcBef>
              <a:spcAft>
                <a:spcPct val="0"/>
              </a:spcAft>
              <a:buSzTx/>
              <a:buFontTx/>
              <a:buNone/>
            </a:pPr>
            <a:r>
              <a:rPr lang="en-US" altLang="en-US" sz="2400" i="1">
                <a:latin typeface="Verdana" panose="020B0604030504040204" pitchFamily="34" charset="0"/>
                <a:cs typeface="Arial" panose="020B0604020202020204" pitchFamily="34" charset="0"/>
              </a:rPr>
              <a:t>Resources</a:t>
            </a:r>
          </a:p>
        </p:txBody>
      </p:sp>
      <p:sp>
        <p:nvSpPr>
          <p:cNvPr id="230411" name="Text Box 11">
            <a:extLst>
              <a:ext uri="{FF2B5EF4-FFF2-40B4-BE49-F238E27FC236}">
                <a16:creationId xmlns:a16="http://schemas.microsoft.com/office/drawing/2014/main" id="{361C9C86-C415-2C4A-9E2B-66FBB21AE3B1}"/>
              </a:ext>
            </a:extLst>
          </p:cNvPr>
          <p:cNvSpPr txBox="1">
            <a:spLocks noChangeArrowheads="1"/>
          </p:cNvSpPr>
          <p:nvPr/>
        </p:nvSpPr>
        <p:spPr bwMode="auto">
          <a:xfrm>
            <a:off x="9004300" y="4184651"/>
            <a:ext cx="1792288" cy="4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lgn="ctr">
              <a:spcBef>
                <a:spcPct val="50000"/>
              </a:spcBef>
              <a:spcAft>
                <a:spcPct val="0"/>
              </a:spcAft>
              <a:buSzTx/>
              <a:buFontTx/>
              <a:buNone/>
            </a:pPr>
            <a:r>
              <a:rPr lang="en-US" altLang="en-US" sz="2400" i="1">
                <a:latin typeface="Verdana" panose="020B0604030504040204" pitchFamily="34" charset="0"/>
                <a:cs typeface="Arial" panose="020B0604020202020204" pitchFamily="34" charset="0"/>
              </a:rPr>
              <a:t>Quality</a:t>
            </a:r>
          </a:p>
        </p:txBody>
      </p:sp>
      <p:sp>
        <p:nvSpPr>
          <p:cNvPr id="230412" name="Line 12">
            <a:extLst>
              <a:ext uri="{FF2B5EF4-FFF2-40B4-BE49-F238E27FC236}">
                <a16:creationId xmlns:a16="http://schemas.microsoft.com/office/drawing/2014/main" id="{183E93AB-AAB3-9240-A19E-AA2055EB52C5}"/>
              </a:ext>
            </a:extLst>
          </p:cNvPr>
          <p:cNvSpPr>
            <a:spLocks noChangeShapeType="1"/>
          </p:cNvSpPr>
          <p:nvPr/>
        </p:nvSpPr>
        <p:spPr bwMode="auto">
          <a:xfrm>
            <a:off x="3697289" y="5013325"/>
            <a:ext cx="2732087" cy="647700"/>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3" name="Line 13">
            <a:extLst>
              <a:ext uri="{FF2B5EF4-FFF2-40B4-BE49-F238E27FC236}">
                <a16:creationId xmlns:a16="http://schemas.microsoft.com/office/drawing/2014/main" id="{194CDFB3-E379-C042-BF4F-702A3C7CDE7C}"/>
              </a:ext>
            </a:extLst>
          </p:cNvPr>
          <p:cNvSpPr>
            <a:spLocks noChangeShapeType="1"/>
          </p:cNvSpPr>
          <p:nvPr/>
        </p:nvSpPr>
        <p:spPr bwMode="auto">
          <a:xfrm flipV="1">
            <a:off x="7334251" y="4797426"/>
            <a:ext cx="2060575" cy="874713"/>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4" name="Line 14">
            <a:extLst>
              <a:ext uri="{FF2B5EF4-FFF2-40B4-BE49-F238E27FC236}">
                <a16:creationId xmlns:a16="http://schemas.microsoft.com/office/drawing/2014/main" id="{72769D33-6CA5-924A-9386-CD53EA4EEE7E}"/>
              </a:ext>
            </a:extLst>
          </p:cNvPr>
          <p:cNvSpPr>
            <a:spLocks noChangeShapeType="1"/>
          </p:cNvSpPr>
          <p:nvPr/>
        </p:nvSpPr>
        <p:spPr bwMode="auto">
          <a:xfrm flipV="1">
            <a:off x="3970339" y="2151064"/>
            <a:ext cx="2389187" cy="2141537"/>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5" name="Line 15">
            <a:extLst>
              <a:ext uri="{FF2B5EF4-FFF2-40B4-BE49-F238E27FC236}">
                <a16:creationId xmlns:a16="http://schemas.microsoft.com/office/drawing/2014/main" id="{BFC14C35-454F-424F-89BE-556DDAE098F5}"/>
              </a:ext>
            </a:extLst>
          </p:cNvPr>
          <p:cNvSpPr>
            <a:spLocks noChangeShapeType="1"/>
          </p:cNvSpPr>
          <p:nvPr/>
        </p:nvSpPr>
        <p:spPr bwMode="auto">
          <a:xfrm flipH="1" flipV="1">
            <a:off x="7075489" y="2033589"/>
            <a:ext cx="2122487" cy="2187575"/>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6" name="Line 16">
            <a:extLst>
              <a:ext uri="{FF2B5EF4-FFF2-40B4-BE49-F238E27FC236}">
                <a16:creationId xmlns:a16="http://schemas.microsoft.com/office/drawing/2014/main" id="{BEBD33C7-2D83-624A-B723-5A9BC985DF0A}"/>
              </a:ext>
            </a:extLst>
          </p:cNvPr>
          <p:cNvSpPr>
            <a:spLocks noChangeShapeType="1"/>
          </p:cNvSpPr>
          <p:nvPr/>
        </p:nvSpPr>
        <p:spPr bwMode="auto">
          <a:xfrm flipH="1" flipV="1">
            <a:off x="6664325" y="2276476"/>
            <a:ext cx="349250" cy="3097213"/>
          </a:xfrm>
          <a:prstGeom prst="line">
            <a:avLst/>
          </a:prstGeom>
          <a:noFill/>
          <a:ln w="571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70373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Line 2">
            <a:extLst>
              <a:ext uri="{FF2B5EF4-FFF2-40B4-BE49-F238E27FC236}">
                <a16:creationId xmlns:a16="http://schemas.microsoft.com/office/drawing/2014/main" id="{6C35C083-0F43-6743-9F87-DD5F8EBAB895}"/>
              </a:ext>
            </a:extLst>
          </p:cNvPr>
          <p:cNvSpPr>
            <a:spLocks noChangeShapeType="1"/>
          </p:cNvSpPr>
          <p:nvPr/>
        </p:nvSpPr>
        <p:spPr bwMode="auto">
          <a:xfrm>
            <a:off x="4302125" y="1462088"/>
            <a:ext cx="436880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18115" name="Text Box 3">
            <a:extLst>
              <a:ext uri="{FF2B5EF4-FFF2-40B4-BE49-F238E27FC236}">
                <a16:creationId xmlns:a16="http://schemas.microsoft.com/office/drawing/2014/main" id="{C80359AF-2224-E745-9D0F-94663DDDEDB1}"/>
              </a:ext>
            </a:extLst>
          </p:cNvPr>
          <p:cNvSpPr txBox="1">
            <a:spLocks noChangeArrowheads="1"/>
          </p:cNvSpPr>
          <p:nvPr/>
        </p:nvSpPr>
        <p:spPr bwMode="auto">
          <a:xfrm>
            <a:off x="5725732" y="1292225"/>
            <a:ext cx="1521589" cy="29239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US" altLang="en-US" sz="1300"/>
              <a:t>Magnitude of Risk</a:t>
            </a:r>
          </a:p>
        </p:txBody>
      </p:sp>
      <p:sp>
        <p:nvSpPr>
          <p:cNvPr id="218116" name="AutoShape 4">
            <a:extLst>
              <a:ext uri="{FF2B5EF4-FFF2-40B4-BE49-F238E27FC236}">
                <a16:creationId xmlns:a16="http://schemas.microsoft.com/office/drawing/2014/main" id="{482B0E31-5CFB-C943-B00E-F889250A6A20}"/>
              </a:ext>
            </a:extLst>
          </p:cNvPr>
          <p:cNvSpPr>
            <a:spLocks noChangeArrowheads="1"/>
          </p:cNvSpPr>
          <p:nvPr/>
        </p:nvSpPr>
        <p:spPr bwMode="auto">
          <a:xfrm rot="10800000">
            <a:off x="3600451" y="1677989"/>
            <a:ext cx="5578475" cy="4452937"/>
          </a:xfrm>
          <a:prstGeom prst="triangle">
            <a:avLst>
              <a:gd name="adj" fmla="val 50000"/>
            </a:avLst>
          </a:prstGeom>
          <a:gradFill rotWithShape="1">
            <a:gsLst>
              <a:gs pos="0">
                <a:srgbClr val="00FF00"/>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218117" name="Rectangle 5">
            <a:extLst>
              <a:ext uri="{FF2B5EF4-FFF2-40B4-BE49-F238E27FC236}">
                <a16:creationId xmlns:a16="http://schemas.microsoft.com/office/drawing/2014/main" id="{AD155BD3-CE43-2347-80EA-DD13E03EF4CB}"/>
              </a:ext>
            </a:extLst>
          </p:cNvPr>
          <p:cNvSpPr>
            <a:spLocks noGrp="1" noChangeArrowheads="1"/>
          </p:cNvSpPr>
          <p:nvPr>
            <p:ph type="title" idx="4294967295"/>
          </p:nvPr>
        </p:nvSpPr>
        <p:spPr>
          <a:xfrm>
            <a:off x="1452564" y="260350"/>
            <a:ext cx="9363075" cy="844550"/>
          </a:xfrm>
        </p:spPr>
        <p:txBody>
          <a:bodyPr/>
          <a:lstStyle/>
          <a:p>
            <a:r>
              <a:rPr lang="en-GB" altLang="en-US" sz="3600"/>
              <a:t>Risk Equilibrium (Optimal Trade-Off)</a:t>
            </a:r>
            <a:endParaRPr lang="en-US" altLang="en-US" sz="3600"/>
          </a:p>
        </p:txBody>
      </p:sp>
      <p:sp>
        <p:nvSpPr>
          <p:cNvPr id="218118" name="Line 6">
            <a:extLst>
              <a:ext uri="{FF2B5EF4-FFF2-40B4-BE49-F238E27FC236}">
                <a16:creationId xmlns:a16="http://schemas.microsoft.com/office/drawing/2014/main" id="{78D44C5F-8376-0E42-9E7E-7C606784A5DE}"/>
              </a:ext>
            </a:extLst>
          </p:cNvPr>
          <p:cNvSpPr>
            <a:spLocks noChangeShapeType="1"/>
          </p:cNvSpPr>
          <p:nvPr/>
        </p:nvSpPr>
        <p:spPr bwMode="auto">
          <a:xfrm flipV="1">
            <a:off x="2273300" y="1916113"/>
            <a:ext cx="0" cy="4176712"/>
          </a:xfrm>
          <a:prstGeom prst="line">
            <a:avLst/>
          </a:prstGeom>
          <a:noFill/>
          <a:ln w="5715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spAutoFit/>
          </a:bodyPr>
          <a:lstStyle/>
          <a:p>
            <a:endParaRPr lang="en-US"/>
          </a:p>
        </p:txBody>
      </p:sp>
      <p:sp>
        <p:nvSpPr>
          <p:cNvPr id="218119" name="Text Box 7">
            <a:extLst>
              <a:ext uri="{FF2B5EF4-FFF2-40B4-BE49-F238E27FC236}">
                <a16:creationId xmlns:a16="http://schemas.microsoft.com/office/drawing/2014/main" id="{E1C4BE5C-D4E8-BF4A-AEAA-EA76482CCF5C}"/>
              </a:ext>
            </a:extLst>
          </p:cNvPr>
          <p:cNvSpPr txBox="1">
            <a:spLocks noChangeArrowheads="1"/>
          </p:cNvSpPr>
          <p:nvPr/>
        </p:nvSpPr>
        <p:spPr bwMode="auto">
          <a:xfrm rot="10800000">
            <a:off x="1759091" y="2241551"/>
            <a:ext cx="461683"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1449" tIns="45725" rIns="91449" bIns="45725">
            <a:spAutoFit/>
          </a:bodyPr>
          <a:lstStyle/>
          <a:p>
            <a:pPr algn="ctr">
              <a:spcBef>
                <a:spcPct val="50000"/>
              </a:spcBef>
              <a:spcAft>
                <a:spcPct val="0"/>
              </a:spcAft>
              <a:buSzTx/>
              <a:buFontTx/>
              <a:buNone/>
            </a:pPr>
            <a:r>
              <a:rPr lang="en-GB" altLang="en-US" i="1">
                <a:solidFill>
                  <a:srgbClr val="008000"/>
                </a:solidFill>
                <a:cs typeface="Arial" panose="020B0604020202020204" pitchFamily="34" charset="0"/>
              </a:rPr>
              <a:t>Lower Risk</a:t>
            </a:r>
            <a:r>
              <a:rPr lang="en-GB" altLang="en-US" i="1">
                <a:solidFill>
                  <a:srgbClr val="FF0000"/>
                </a:solidFill>
                <a:cs typeface="Arial" panose="020B0604020202020204" pitchFamily="34" charset="0"/>
              </a:rPr>
              <a:t>               Higher Risk</a:t>
            </a:r>
          </a:p>
        </p:txBody>
      </p:sp>
      <p:cxnSp>
        <p:nvCxnSpPr>
          <p:cNvPr id="218120" name="AutoShape 8">
            <a:extLst>
              <a:ext uri="{FF2B5EF4-FFF2-40B4-BE49-F238E27FC236}">
                <a16:creationId xmlns:a16="http://schemas.microsoft.com/office/drawing/2014/main" id="{F5B85B65-2F53-604E-850A-32C97E138F41}"/>
              </a:ext>
            </a:extLst>
          </p:cNvPr>
          <p:cNvCxnSpPr>
            <a:cxnSpLocks noChangeShapeType="1"/>
            <a:stCxn id="218126" idx="19"/>
            <a:endCxn id="218116" idx="0"/>
          </p:cNvCxnSpPr>
          <p:nvPr/>
        </p:nvCxnSpPr>
        <p:spPr bwMode="auto">
          <a:xfrm>
            <a:off x="6343650" y="4103689"/>
            <a:ext cx="46038" cy="2028825"/>
          </a:xfrm>
          <a:prstGeom prst="straightConnector1">
            <a:avLst/>
          </a:prstGeom>
          <a:noFill/>
          <a:ln w="762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sp>
        <p:nvSpPr>
          <p:cNvPr id="218121" name="Text Box 9">
            <a:extLst>
              <a:ext uri="{FF2B5EF4-FFF2-40B4-BE49-F238E27FC236}">
                <a16:creationId xmlns:a16="http://schemas.microsoft.com/office/drawing/2014/main" id="{D1BF6898-2C93-A64B-8D3D-1370B5EC7571}"/>
              </a:ext>
            </a:extLst>
          </p:cNvPr>
          <p:cNvSpPr txBox="1">
            <a:spLocks noChangeArrowheads="1"/>
          </p:cNvSpPr>
          <p:nvPr/>
        </p:nvSpPr>
        <p:spPr bwMode="auto">
          <a:xfrm>
            <a:off x="5457825" y="6237289"/>
            <a:ext cx="1955800" cy="4616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lgn="ctr">
              <a:spcBef>
                <a:spcPct val="50000"/>
              </a:spcBef>
              <a:spcAft>
                <a:spcPct val="0"/>
              </a:spcAft>
              <a:buSzTx/>
              <a:buFontTx/>
              <a:buNone/>
            </a:pPr>
            <a:r>
              <a:rPr lang="en-US" altLang="en-US" sz="2400" i="1">
                <a:latin typeface="Verdana" panose="020B0604030504040204" pitchFamily="34" charset="0"/>
                <a:cs typeface="Arial" panose="020B0604020202020204" pitchFamily="34" charset="0"/>
              </a:rPr>
              <a:t>Exposure</a:t>
            </a:r>
          </a:p>
        </p:txBody>
      </p:sp>
      <p:sp>
        <p:nvSpPr>
          <p:cNvPr id="218122" name="Text Box 10">
            <a:extLst>
              <a:ext uri="{FF2B5EF4-FFF2-40B4-BE49-F238E27FC236}">
                <a16:creationId xmlns:a16="http://schemas.microsoft.com/office/drawing/2014/main" id="{70923AD4-FE02-3E4B-B4CB-3BC3F06366BA}"/>
              </a:ext>
            </a:extLst>
          </p:cNvPr>
          <p:cNvSpPr txBox="1">
            <a:spLocks noChangeArrowheads="1"/>
          </p:cNvSpPr>
          <p:nvPr/>
        </p:nvSpPr>
        <p:spPr bwMode="auto">
          <a:xfrm>
            <a:off x="1558926" y="1181101"/>
            <a:ext cx="2144713" cy="4616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lgn="ctr">
              <a:spcBef>
                <a:spcPct val="50000"/>
              </a:spcBef>
              <a:spcAft>
                <a:spcPct val="0"/>
              </a:spcAft>
              <a:buSzTx/>
              <a:buFontTx/>
              <a:buNone/>
            </a:pPr>
            <a:r>
              <a:rPr lang="en-US" altLang="en-US" sz="2400" i="1">
                <a:latin typeface="Verdana" panose="020B0604030504040204" pitchFamily="34" charset="0"/>
                <a:cs typeface="Arial" panose="020B0604020202020204" pitchFamily="34" charset="0"/>
              </a:rPr>
              <a:t>Resources</a:t>
            </a:r>
          </a:p>
        </p:txBody>
      </p:sp>
      <p:sp>
        <p:nvSpPr>
          <p:cNvPr id="218123" name="Text Box 11">
            <a:extLst>
              <a:ext uri="{FF2B5EF4-FFF2-40B4-BE49-F238E27FC236}">
                <a16:creationId xmlns:a16="http://schemas.microsoft.com/office/drawing/2014/main" id="{FDE98F1E-98B9-8543-9B64-0137C75F47B0}"/>
              </a:ext>
            </a:extLst>
          </p:cNvPr>
          <p:cNvSpPr txBox="1">
            <a:spLocks noChangeArrowheads="1"/>
          </p:cNvSpPr>
          <p:nvPr/>
        </p:nvSpPr>
        <p:spPr bwMode="auto">
          <a:xfrm>
            <a:off x="8736014" y="1098551"/>
            <a:ext cx="1792287" cy="4616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9" tIns="45725" rIns="91449" bIns="45725">
            <a:spAutoFit/>
          </a:bodyPr>
          <a:lstStyle/>
          <a:p>
            <a:pPr algn="ctr">
              <a:spcBef>
                <a:spcPct val="50000"/>
              </a:spcBef>
              <a:spcAft>
                <a:spcPct val="0"/>
              </a:spcAft>
              <a:buSzTx/>
              <a:buFontTx/>
              <a:buNone/>
            </a:pPr>
            <a:r>
              <a:rPr lang="en-US" altLang="en-US" sz="2400" i="1">
                <a:latin typeface="Verdana" panose="020B0604030504040204" pitchFamily="34" charset="0"/>
                <a:cs typeface="Arial" panose="020B0604020202020204" pitchFamily="34" charset="0"/>
              </a:rPr>
              <a:t>Quality</a:t>
            </a:r>
          </a:p>
        </p:txBody>
      </p:sp>
      <p:grpSp>
        <p:nvGrpSpPr>
          <p:cNvPr id="218124" name="Group 12">
            <a:extLst>
              <a:ext uri="{FF2B5EF4-FFF2-40B4-BE49-F238E27FC236}">
                <a16:creationId xmlns:a16="http://schemas.microsoft.com/office/drawing/2014/main" id="{4DAFEC6D-4906-9C4C-A604-8DBF93797304}"/>
              </a:ext>
            </a:extLst>
          </p:cNvPr>
          <p:cNvGrpSpPr>
            <a:grpSpLocks/>
          </p:cNvGrpSpPr>
          <p:nvPr/>
        </p:nvGrpSpPr>
        <p:grpSpPr bwMode="auto">
          <a:xfrm rot="8249373">
            <a:off x="5783263" y="2852738"/>
            <a:ext cx="1631950" cy="1022350"/>
            <a:chOff x="4422" y="2024"/>
            <a:chExt cx="1152" cy="783"/>
          </a:xfrm>
        </p:grpSpPr>
        <p:sp>
          <p:nvSpPr>
            <p:cNvPr id="218125" name="AutoShape 13">
              <a:extLst>
                <a:ext uri="{FF2B5EF4-FFF2-40B4-BE49-F238E27FC236}">
                  <a16:creationId xmlns:a16="http://schemas.microsoft.com/office/drawing/2014/main" id="{BBC2EF43-BB98-8841-AFFD-C6F00902F229}"/>
                </a:ext>
              </a:extLst>
            </p:cNvPr>
            <p:cNvSpPr>
              <a:spLocks noChangeAspect="1" noChangeArrowheads="1" noTextEdit="1"/>
            </p:cNvSpPr>
            <p:nvPr/>
          </p:nvSpPr>
          <p:spPr bwMode="auto">
            <a:xfrm>
              <a:off x="4422" y="2024"/>
              <a:ext cx="1152"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8126" name="Freeform 14">
              <a:extLst>
                <a:ext uri="{FF2B5EF4-FFF2-40B4-BE49-F238E27FC236}">
                  <a16:creationId xmlns:a16="http://schemas.microsoft.com/office/drawing/2014/main" id="{53066B7E-0D0D-AE4B-BCF6-757D52411806}"/>
                </a:ext>
              </a:extLst>
            </p:cNvPr>
            <p:cNvSpPr>
              <a:spLocks/>
            </p:cNvSpPr>
            <p:nvPr/>
          </p:nvSpPr>
          <p:spPr bwMode="auto">
            <a:xfrm>
              <a:off x="5072" y="2024"/>
              <a:ext cx="502" cy="721"/>
            </a:xfrm>
            <a:custGeom>
              <a:avLst/>
              <a:gdLst>
                <a:gd name="T0" fmla="*/ 0 w 1004"/>
                <a:gd name="T1" fmla="*/ 701 h 1442"/>
                <a:gd name="T2" fmla="*/ 0 w 1004"/>
                <a:gd name="T3" fmla="*/ 612 h 1442"/>
                <a:gd name="T4" fmla="*/ 8 w 1004"/>
                <a:gd name="T5" fmla="*/ 525 h 1442"/>
                <a:gd name="T6" fmla="*/ 23 w 1004"/>
                <a:gd name="T7" fmla="*/ 441 h 1442"/>
                <a:gd name="T8" fmla="*/ 46 w 1004"/>
                <a:gd name="T9" fmla="*/ 363 h 1442"/>
                <a:gd name="T10" fmla="*/ 74 w 1004"/>
                <a:gd name="T11" fmla="*/ 291 h 1442"/>
                <a:gd name="T12" fmla="*/ 109 w 1004"/>
                <a:gd name="T13" fmla="*/ 224 h 1442"/>
                <a:gd name="T14" fmla="*/ 150 w 1004"/>
                <a:gd name="T15" fmla="*/ 167 h 1442"/>
                <a:gd name="T16" fmla="*/ 196 w 1004"/>
                <a:gd name="T17" fmla="*/ 116 h 1442"/>
                <a:gd name="T18" fmla="*/ 247 w 1004"/>
                <a:gd name="T19" fmla="*/ 70 h 1442"/>
                <a:gd name="T20" fmla="*/ 301 w 1004"/>
                <a:gd name="T21" fmla="*/ 38 h 1442"/>
                <a:gd name="T22" fmla="*/ 361 w 1004"/>
                <a:gd name="T23" fmla="*/ 15 h 1442"/>
                <a:gd name="T24" fmla="*/ 424 w 1004"/>
                <a:gd name="T25" fmla="*/ 2 h 1442"/>
                <a:gd name="T26" fmla="*/ 487 w 1004"/>
                <a:gd name="T27" fmla="*/ 0 h 1442"/>
                <a:gd name="T28" fmla="*/ 550 w 1004"/>
                <a:gd name="T29" fmla="*/ 11 h 1442"/>
                <a:gd name="T30" fmla="*/ 610 w 1004"/>
                <a:gd name="T31" fmla="*/ 32 h 1442"/>
                <a:gd name="T32" fmla="*/ 669 w 1004"/>
                <a:gd name="T33" fmla="*/ 63 h 1442"/>
                <a:gd name="T34" fmla="*/ 725 w 1004"/>
                <a:gd name="T35" fmla="*/ 103 h 1442"/>
                <a:gd name="T36" fmla="*/ 776 w 1004"/>
                <a:gd name="T37" fmla="*/ 154 h 1442"/>
                <a:gd name="T38" fmla="*/ 825 w 1004"/>
                <a:gd name="T39" fmla="*/ 209 h 1442"/>
                <a:gd name="T40" fmla="*/ 869 w 1004"/>
                <a:gd name="T41" fmla="*/ 274 h 1442"/>
                <a:gd name="T42" fmla="*/ 907 w 1004"/>
                <a:gd name="T43" fmla="*/ 344 h 1442"/>
                <a:gd name="T44" fmla="*/ 941 w 1004"/>
                <a:gd name="T45" fmla="*/ 422 h 1442"/>
                <a:gd name="T46" fmla="*/ 968 w 1004"/>
                <a:gd name="T47" fmla="*/ 506 h 1442"/>
                <a:gd name="T48" fmla="*/ 987 w 1004"/>
                <a:gd name="T49" fmla="*/ 595 h 1442"/>
                <a:gd name="T50" fmla="*/ 998 w 1004"/>
                <a:gd name="T51" fmla="*/ 686 h 1442"/>
                <a:gd name="T52" fmla="*/ 1004 w 1004"/>
                <a:gd name="T53" fmla="*/ 777 h 1442"/>
                <a:gd name="T54" fmla="*/ 998 w 1004"/>
                <a:gd name="T55" fmla="*/ 865 h 1442"/>
                <a:gd name="T56" fmla="*/ 989 w 1004"/>
                <a:gd name="T57" fmla="*/ 950 h 1442"/>
                <a:gd name="T58" fmla="*/ 970 w 1004"/>
                <a:gd name="T59" fmla="*/ 1030 h 1442"/>
                <a:gd name="T60" fmla="*/ 945 w 1004"/>
                <a:gd name="T61" fmla="*/ 1108 h 1442"/>
                <a:gd name="T62" fmla="*/ 915 w 1004"/>
                <a:gd name="T63" fmla="*/ 1178 h 1442"/>
                <a:gd name="T64" fmla="*/ 879 w 1004"/>
                <a:gd name="T65" fmla="*/ 1241 h 1442"/>
                <a:gd name="T66" fmla="*/ 835 w 1004"/>
                <a:gd name="T67" fmla="*/ 1296 h 1442"/>
                <a:gd name="T68" fmla="*/ 785 w 1004"/>
                <a:gd name="T69" fmla="*/ 1346 h 1442"/>
                <a:gd name="T70" fmla="*/ 734 w 1004"/>
                <a:gd name="T71" fmla="*/ 1384 h 1442"/>
                <a:gd name="T72" fmla="*/ 679 w 1004"/>
                <a:gd name="T73" fmla="*/ 1416 h 1442"/>
                <a:gd name="T74" fmla="*/ 618 w 1004"/>
                <a:gd name="T75" fmla="*/ 1433 h 1442"/>
                <a:gd name="T76" fmla="*/ 553 w 1004"/>
                <a:gd name="T77" fmla="*/ 1442 h 1442"/>
                <a:gd name="T78" fmla="*/ 491 w 1004"/>
                <a:gd name="T79" fmla="*/ 1439 h 1442"/>
                <a:gd name="T80" fmla="*/ 428 w 1004"/>
                <a:gd name="T81" fmla="*/ 1423 h 1442"/>
                <a:gd name="T82" fmla="*/ 369 w 1004"/>
                <a:gd name="T83" fmla="*/ 1399 h 1442"/>
                <a:gd name="T84" fmla="*/ 310 w 1004"/>
                <a:gd name="T85" fmla="*/ 1363 h 1442"/>
                <a:gd name="T86" fmla="*/ 255 w 1004"/>
                <a:gd name="T87" fmla="*/ 1319 h 1442"/>
                <a:gd name="T88" fmla="*/ 206 w 1004"/>
                <a:gd name="T89" fmla="*/ 1268 h 1442"/>
                <a:gd name="T90" fmla="*/ 158 w 1004"/>
                <a:gd name="T91" fmla="*/ 1207 h 1442"/>
                <a:gd name="T92" fmla="*/ 116 w 1004"/>
                <a:gd name="T93" fmla="*/ 1138 h 1442"/>
                <a:gd name="T94" fmla="*/ 80 w 1004"/>
                <a:gd name="T95" fmla="*/ 1066 h 1442"/>
                <a:gd name="T96" fmla="*/ 50 w 1004"/>
                <a:gd name="T97" fmla="*/ 986 h 1442"/>
                <a:gd name="T98" fmla="*/ 25 w 1004"/>
                <a:gd name="T99" fmla="*/ 901 h 1442"/>
                <a:gd name="T100" fmla="*/ 10 w 1004"/>
                <a:gd name="T101" fmla="*/ 81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442">
                  <a:moveTo>
                    <a:pt x="6" y="775"/>
                  </a:moveTo>
                  <a:lnTo>
                    <a:pt x="4" y="756"/>
                  </a:lnTo>
                  <a:lnTo>
                    <a:pt x="2" y="737"/>
                  </a:lnTo>
                  <a:lnTo>
                    <a:pt x="0" y="718"/>
                  </a:lnTo>
                  <a:lnTo>
                    <a:pt x="0" y="701"/>
                  </a:lnTo>
                  <a:lnTo>
                    <a:pt x="0" y="682"/>
                  </a:lnTo>
                  <a:lnTo>
                    <a:pt x="0" y="665"/>
                  </a:lnTo>
                  <a:lnTo>
                    <a:pt x="0" y="646"/>
                  </a:lnTo>
                  <a:lnTo>
                    <a:pt x="0" y="629"/>
                  </a:lnTo>
                  <a:lnTo>
                    <a:pt x="0" y="612"/>
                  </a:lnTo>
                  <a:lnTo>
                    <a:pt x="0" y="595"/>
                  </a:lnTo>
                  <a:lnTo>
                    <a:pt x="2" y="576"/>
                  </a:lnTo>
                  <a:lnTo>
                    <a:pt x="4" y="559"/>
                  </a:lnTo>
                  <a:lnTo>
                    <a:pt x="6" y="542"/>
                  </a:lnTo>
                  <a:lnTo>
                    <a:pt x="8" y="525"/>
                  </a:lnTo>
                  <a:lnTo>
                    <a:pt x="12" y="507"/>
                  </a:lnTo>
                  <a:lnTo>
                    <a:pt x="14" y="490"/>
                  </a:lnTo>
                  <a:lnTo>
                    <a:pt x="17" y="475"/>
                  </a:lnTo>
                  <a:lnTo>
                    <a:pt x="19" y="458"/>
                  </a:lnTo>
                  <a:lnTo>
                    <a:pt x="23" y="441"/>
                  </a:lnTo>
                  <a:lnTo>
                    <a:pt x="27" y="426"/>
                  </a:lnTo>
                  <a:lnTo>
                    <a:pt x="31" y="411"/>
                  </a:lnTo>
                  <a:lnTo>
                    <a:pt x="36" y="395"/>
                  </a:lnTo>
                  <a:lnTo>
                    <a:pt x="40" y="380"/>
                  </a:lnTo>
                  <a:lnTo>
                    <a:pt x="46" y="363"/>
                  </a:lnTo>
                  <a:lnTo>
                    <a:pt x="52" y="348"/>
                  </a:lnTo>
                  <a:lnTo>
                    <a:pt x="57" y="334"/>
                  </a:lnTo>
                  <a:lnTo>
                    <a:pt x="63" y="319"/>
                  </a:lnTo>
                  <a:lnTo>
                    <a:pt x="69" y="306"/>
                  </a:lnTo>
                  <a:lnTo>
                    <a:pt x="74" y="291"/>
                  </a:lnTo>
                  <a:lnTo>
                    <a:pt x="82" y="277"/>
                  </a:lnTo>
                  <a:lnTo>
                    <a:pt x="88" y="264"/>
                  </a:lnTo>
                  <a:lnTo>
                    <a:pt x="95" y="253"/>
                  </a:lnTo>
                  <a:lnTo>
                    <a:pt x="103" y="239"/>
                  </a:lnTo>
                  <a:lnTo>
                    <a:pt x="109" y="224"/>
                  </a:lnTo>
                  <a:lnTo>
                    <a:pt x="116" y="213"/>
                  </a:lnTo>
                  <a:lnTo>
                    <a:pt x="126" y="201"/>
                  </a:lnTo>
                  <a:lnTo>
                    <a:pt x="131" y="190"/>
                  </a:lnTo>
                  <a:lnTo>
                    <a:pt x="141" y="179"/>
                  </a:lnTo>
                  <a:lnTo>
                    <a:pt x="150" y="167"/>
                  </a:lnTo>
                  <a:lnTo>
                    <a:pt x="160" y="156"/>
                  </a:lnTo>
                  <a:lnTo>
                    <a:pt x="168" y="144"/>
                  </a:lnTo>
                  <a:lnTo>
                    <a:pt x="177" y="133"/>
                  </a:lnTo>
                  <a:lnTo>
                    <a:pt x="187" y="125"/>
                  </a:lnTo>
                  <a:lnTo>
                    <a:pt x="196" y="116"/>
                  </a:lnTo>
                  <a:lnTo>
                    <a:pt x="206" y="106"/>
                  </a:lnTo>
                  <a:lnTo>
                    <a:pt x="215" y="97"/>
                  </a:lnTo>
                  <a:lnTo>
                    <a:pt x="226" y="87"/>
                  </a:lnTo>
                  <a:lnTo>
                    <a:pt x="238" y="82"/>
                  </a:lnTo>
                  <a:lnTo>
                    <a:pt x="247" y="70"/>
                  </a:lnTo>
                  <a:lnTo>
                    <a:pt x="259" y="65"/>
                  </a:lnTo>
                  <a:lnTo>
                    <a:pt x="268" y="57"/>
                  </a:lnTo>
                  <a:lnTo>
                    <a:pt x="280" y="51"/>
                  </a:lnTo>
                  <a:lnTo>
                    <a:pt x="289" y="44"/>
                  </a:lnTo>
                  <a:lnTo>
                    <a:pt x="301" y="38"/>
                  </a:lnTo>
                  <a:lnTo>
                    <a:pt x="314" y="32"/>
                  </a:lnTo>
                  <a:lnTo>
                    <a:pt x="325" y="29"/>
                  </a:lnTo>
                  <a:lnTo>
                    <a:pt x="337" y="23"/>
                  </a:lnTo>
                  <a:lnTo>
                    <a:pt x="348" y="19"/>
                  </a:lnTo>
                  <a:lnTo>
                    <a:pt x="361" y="15"/>
                  </a:lnTo>
                  <a:lnTo>
                    <a:pt x="375" y="11"/>
                  </a:lnTo>
                  <a:lnTo>
                    <a:pt x="386" y="8"/>
                  </a:lnTo>
                  <a:lnTo>
                    <a:pt x="398" y="6"/>
                  </a:lnTo>
                  <a:lnTo>
                    <a:pt x="411" y="4"/>
                  </a:lnTo>
                  <a:lnTo>
                    <a:pt x="424" y="2"/>
                  </a:lnTo>
                  <a:lnTo>
                    <a:pt x="436" y="0"/>
                  </a:lnTo>
                  <a:lnTo>
                    <a:pt x="451" y="0"/>
                  </a:lnTo>
                  <a:lnTo>
                    <a:pt x="462" y="0"/>
                  </a:lnTo>
                  <a:lnTo>
                    <a:pt x="474" y="0"/>
                  </a:lnTo>
                  <a:lnTo>
                    <a:pt x="487" y="0"/>
                  </a:lnTo>
                  <a:lnTo>
                    <a:pt x="498" y="2"/>
                  </a:lnTo>
                  <a:lnTo>
                    <a:pt x="514" y="4"/>
                  </a:lnTo>
                  <a:lnTo>
                    <a:pt x="525" y="6"/>
                  </a:lnTo>
                  <a:lnTo>
                    <a:pt x="536" y="8"/>
                  </a:lnTo>
                  <a:lnTo>
                    <a:pt x="550" y="11"/>
                  </a:lnTo>
                  <a:lnTo>
                    <a:pt x="561" y="13"/>
                  </a:lnTo>
                  <a:lnTo>
                    <a:pt x="574" y="19"/>
                  </a:lnTo>
                  <a:lnTo>
                    <a:pt x="586" y="23"/>
                  </a:lnTo>
                  <a:lnTo>
                    <a:pt x="599" y="27"/>
                  </a:lnTo>
                  <a:lnTo>
                    <a:pt x="610" y="32"/>
                  </a:lnTo>
                  <a:lnTo>
                    <a:pt x="624" y="38"/>
                  </a:lnTo>
                  <a:lnTo>
                    <a:pt x="633" y="44"/>
                  </a:lnTo>
                  <a:lnTo>
                    <a:pt x="645" y="49"/>
                  </a:lnTo>
                  <a:lnTo>
                    <a:pt x="658" y="55"/>
                  </a:lnTo>
                  <a:lnTo>
                    <a:pt x="669" y="63"/>
                  </a:lnTo>
                  <a:lnTo>
                    <a:pt x="681" y="68"/>
                  </a:lnTo>
                  <a:lnTo>
                    <a:pt x="690" y="76"/>
                  </a:lnTo>
                  <a:lnTo>
                    <a:pt x="702" y="86"/>
                  </a:lnTo>
                  <a:lnTo>
                    <a:pt x="713" y="95"/>
                  </a:lnTo>
                  <a:lnTo>
                    <a:pt x="725" y="103"/>
                  </a:lnTo>
                  <a:lnTo>
                    <a:pt x="736" y="112"/>
                  </a:lnTo>
                  <a:lnTo>
                    <a:pt x="745" y="122"/>
                  </a:lnTo>
                  <a:lnTo>
                    <a:pt x="757" y="133"/>
                  </a:lnTo>
                  <a:lnTo>
                    <a:pt x="766" y="141"/>
                  </a:lnTo>
                  <a:lnTo>
                    <a:pt x="776" y="154"/>
                  </a:lnTo>
                  <a:lnTo>
                    <a:pt x="787" y="163"/>
                  </a:lnTo>
                  <a:lnTo>
                    <a:pt x="797" y="175"/>
                  </a:lnTo>
                  <a:lnTo>
                    <a:pt x="806" y="184"/>
                  </a:lnTo>
                  <a:lnTo>
                    <a:pt x="816" y="198"/>
                  </a:lnTo>
                  <a:lnTo>
                    <a:pt x="825" y="209"/>
                  </a:lnTo>
                  <a:lnTo>
                    <a:pt x="835" y="222"/>
                  </a:lnTo>
                  <a:lnTo>
                    <a:pt x="842" y="234"/>
                  </a:lnTo>
                  <a:lnTo>
                    <a:pt x="852" y="247"/>
                  </a:lnTo>
                  <a:lnTo>
                    <a:pt x="860" y="260"/>
                  </a:lnTo>
                  <a:lnTo>
                    <a:pt x="869" y="274"/>
                  </a:lnTo>
                  <a:lnTo>
                    <a:pt x="879" y="287"/>
                  </a:lnTo>
                  <a:lnTo>
                    <a:pt x="884" y="302"/>
                  </a:lnTo>
                  <a:lnTo>
                    <a:pt x="892" y="315"/>
                  </a:lnTo>
                  <a:lnTo>
                    <a:pt x="901" y="331"/>
                  </a:lnTo>
                  <a:lnTo>
                    <a:pt x="907" y="344"/>
                  </a:lnTo>
                  <a:lnTo>
                    <a:pt x="915" y="359"/>
                  </a:lnTo>
                  <a:lnTo>
                    <a:pt x="922" y="376"/>
                  </a:lnTo>
                  <a:lnTo>
                    <a:pt x="928" y="392"/>
                  </a:lnTo>
                  <a:lnTo>
                    <a:pt x="934" y="407"/>
                  </a:lnTo>
                  <a:lnTo>
                    <a:pt x="941" y="422"/>
                  </a:lnTo>
                  <a:lnTo>
                    <a:pt x="947" y="439"/>
                  </a:lnTo>
                  <a:lnTo>
                    <a:pt x="953" y="456"/>
                  </a:lnTo>
                  <a:lnTo>
                    <a:pt x="958" y="471"/>
                  </a:lnTo>
                  <a:lnTo>
                    <a:pt x="962" y="488"/>
                  </a:lnTo>
                  <a:lnTo>
                    <a:pt x="968" y="506"/>
                  </a:lnTo>
                  <a:lnTo>
                    <a:pt x="972" y="525"/>
                  </a:lnTo>
                  <a:lnTo>
                    <a:pt x="975" y="540"/>
                  </a:lnTo>
                  <a:lnTo>
                    <a:pt x="981" y="559"/>
                  </a:lnTo>
                  <a:lnTo>
                    <a:pt x="983" y="576"/>
                  </a:lnTo>
                  <a:lnTo>
                    <a:pt x="987" y="595"/>
                  </a:lnTo>
                  <a:lnTo>
                    <a:pt x="991" y="612"/>
                  </a:lnTo>
                  <a:lnTo>
                    <a:pt x="993" y="629"/>
                  </a:lnTo>
                  <a:lnTo>
                    <a:pt x="994" y="648"/>
                  </a:lnTo>
                  <a:lnTo>
                    <a:pt x="998" y="669"/>
                  </a:lnTo>
                  <a:lnTo>
                    <a:pt x="998" y="686"/>
                  </a:lnTo>
                  <a:lnTo>
                    <a:pt x="1000" y="705"/>
                  </a:lnTo>
                  <a:lnTo>
                    <a:pt x="1002" y="722"/>
                  </a:lnTo>
                  <a:lnTo>
                    <a:pt x="1004" y="741"/>
                  </a:lnTo>
                  <a:lnTo>
                    <a:pt x="1004" y="758"/>
                  </a:lnTo>
                  <a:lnTo>
                    <a:pt x="1004" y="777"/>
                  </a:lnTo>
                  <a:lnTo>
                    <a:pt x="1004" y="794"/>
                  </a:lnTo>
                  <a:lnTo>
                    <a:pt x="1004" y="813"/>
                  </a:lnTo>
                  <a:lnTo>
                    <a:pt x="1002" y="831"/>
                  </a:lnTo>
                  <a:lnTo>
                    <a:pt x="1000" y="848"/>
                  </a:lnTo>
                  <a:lnTo>
                    <a:pt x="998" y="865"/>
                  </a:lnTo>
                  <a:lnTo>
                    <a:pt x="998" y="884"/>
                  </a:lnTo>
                  <a:lnTo>
                    <a:pt x="996" y="899"/>
                  </a:lnTo>
                  <a:lnTo>
                    <a:pt x="993" y="916"/>
                  </a:lnTo>
                  <a:lnTo>
                    <a:pt x="993" y="933"/>
                  </a:lnTo>
                  <a:lnTo>
                    <a:pt x="989" y="950"/>
                  </a:lnTo>
                  <a:lnTo>
                    <a:pt x="985" y="967"/>
                  </a:lnTo>
                  <a:lnTo>
                    <a:pt x="981" y="983"/>
                  </a:lnTo>
                  <a:lnTo>
                    <a:pt x="977" y="1000"/>
                  </a:lnTo>
                  <a:lnTo>
                    <a:pt x="975" y="1015"/>
                  </a:lnTo>
                  <a:lnTo>
                    <a:pt x="970" y="1030"/>
                  </a:lnTo>
                  <a:lnTo>
                    <a:pt x="966" y="1047"/>
                  </a:lnTo>
                  <a:lnTo>
                    <a:pt x="960" y="1062"/>
                  </a:lnTo>
                  <a:lnTo>
                    <a:pt x="956" y="1078"/>
                  </a:lnTo>
                  <a:lnTo>
                    <a:pt x="951" y="1091"/>
                  </a:lnTo>
                  <a:lnTo>
                    <a:pt x="945" y="1108"/>
                  </a:lnTo>
                  <a:lnTo>
                    <a:pt x="939" y="1121"/>
                  </a:lnTo>
                  <a:lnTo>
                    <a:pt x="934" y="1136"/>
                  </a:lnTo>
                  <a:lnTo>
                    <a:pt x="926" y="1150"/>
                  </a:lnTo>
                  <a:lnTo>
                    <a:pt x="920" y="1163"/>
                  </a:lnTo>
                  <a:lnTo>
                    <a:pt x="915" y="1178"/>
                  </a:lnTo>
                  <a:lnTo>
                    <a:pt x="907" y="1192"/>
                  </a:lnTo>
                  <a:lnTo>
                    <a:pt x="901" y="1205"/>
                  </a:lnTo>
                  <a:lnTo>
                    <a:pt x="894" y="1216"/>
                  </a:lnTo>
                  <a:lnTo>
                    <a:pt x="884" y="1228"/>
                  </a:lnTo>
                  <a:lnTo>
                    <a:pt x="879" y="1241"/>
                  </a:lnTo>
                  <a:lnTo>
                    <a:pt x="867" y="1252"/>
                  </a:lnTo>
                  <a:lnTo>
                    <a:pt x="860" y="1266"/>
                  </a:lnTo>
                  <a:lnTo>
                    <a:pt x="852" y="1275"/>
                  </a:lnTo>
                  <a:lnTo>
                    <a:pt x="842" y="1287"/>
                  </a:lnTo>
                  <a:lnTo>
                    <a:pt x="835" y="1296"/>
                  </a:lnTo>
                  <a:lnTo>
                    <a:pt x="825" y="1308"/>
                  </a:lnTo>
                  <a:lnTo>
                    <a:pt x="816" y="1317"/>
                  </a:lnTo>
                  <a:lnTo>
                    <a:pt x="806" y="1327"/>
                  </a:lnTo>
                  <a:lnTo>
                    <a:pt x="797" y="1336"/>
                  </a:lnTo>
                  <a:lnTo>
                    <a:pt x="785" y="1346"/>
                  </a:lnTo>
                  <a:lnTo>
                    <a:pt x="776" y="1353"/>
                  </a:lnTo>
                  <a:lnTo>
                    <a:pt x="766" y="1363"/>
                  </a:lnTo>
                  <a:lnTo>
                    <a:pt x="755" y="1368"/>
                  </a:lnTo>
                  <a:lnTo>
                    <a:pt x="745" y="1376"/>
                  </a:lnTo>
                  <a:lnTo>
                    <a:pt x="734" y="1384"/>
                  </a:lnTo>
                  <a:lnTo>
                    <a:pt x="723" y="1391"/>
                  </a:lnTo>
                  <a:lnTo>
                    <a:pt x="711" y="1397"/>
                  </a:lnTo>
                  <a:lnTo>
                    <a:pt x="700" y="1404"/>
                  </a:lnTo>
                  <a:lnTo>
                    <a:pt x="688" y="1408"/>
                  </a:lnTo>
                  <a:lnTo>
                    <a:pt x="679" y="1416"/>
                  </a:lnTo>
                  <a:lnTo>
                    <a:pt x="668" y="1420"/>
                  </a:lnTo>
                  <a:lnTo>
                    <a:pt x="654" y="1423"/>
                  </a:lnTo>
                  <a:lnTo>
                    <a:pt x="643" y="1427"/>
                  </a:lnTo>
                  <a:lnTo>
                    <a:pt x="630" y="1431"/>
                  </a:lnTo>
                  <a:lnTo>
                    <a:pt x="618" y="1433"/>
                  </a:lnTo>
                  <a:lnTo>
                    <a:pt x="605" y="1437"/>
                  </a:lnTo>
                  <a:lnTo>
                    <a:pt x="593" y="1439"/>
                  </a:lnTo>
                  <a:lnTo>
                    <a:pt x="580" y="1441"/>
                  </a:lnTo>
                  <a:lnTo>
                    <a:pt x="567" y="1441"/>
                  </a:lnTo>
                  <a:lnTo>
                    <a:pt x="553" y="1442"/>
                  </a:lnTo>
                  <a:lnTo>
                    <a:pt x="542" y="1442"/>
                  </a:lnTo>
                  <a:lnTo>
                    <a:pt x="529" y="1442"/>
                  </a:lnTo>
                  <a:lnTo>
                    <a:pt x="517" y="1441"/>
                  </a:lnTo>
                  <a:lnTo>
                    <a:pt x="502" y="1439"/>
                  </a:lnTo>
                  <a:lnTo>
                    <a:pt x="491" y="1439"/>
                  </a:lnTo>
                  <a:lnTo>
                    <a:pt x="479" y="1437"/>
                  </a:lnTo>
                  <a:lnTo>
                    <a:pt x="466" y="1433"/>
                  </a:lnTo>
                  <a:lnTo>
                    <a:pt x="453" y="1429"/>
                  </a:lnTo>
                  <a:lnTo>
                    <a:pt x="441" y="1427"/>
                  </a:lnTo>
                  <a:lnTo>
                    <a:pt x="428" y="1423"/>
                  </a:lnTo>
                  <a:lnTo>
                    <a:pt x="417" y="1420"/>
                  </a:lnTo>
                  <a:lnTo>
                    <a:pt x="405" y="1414"/>
                  </a:lnTo>
                  <a:lnTo>
                    <a:pt x="392" y="1410"/>
                  </a:lnTo>
                  <a:lnTo>
                    <a:pt x="380" y="1404"/>
                  </a:lnTo>
                  <a:lnTo>
                    <a:pt x="369" y="1399"/>
                  </a:lnTo>
                  <a:lnTo>
                    <a:pt x="358" y="1391"/>
                  </a:lnTo>
                  <a:lnTo>
                    <a:pt x="344" y="1384"/>
                  </a:lnTo>
                  <a:lnTo>
                    <a:pt x="333" y="1378"/>
                  </a:lnTo>
                  <a:lnTo>
                    <a:pt x="322" y="1370"/>
                  </a:lnTo>
                  <a:lnTo>
                    <a:pt x="310" y="1363"/>
                  </a:lnTo>
                  <a:lnTo>
                    <a:pt x="301" y="1355"/>
                  </a:lnTo>
                  <a:lnTo>
                    <a:pt x="287" y="1347"/>
                  </a:lnTo>
                  <a:lnTo>
                    <a:pt x="276" y="1338"/>
                  </a:lnTo>
                  <a:lnTo>
                    <a:pt x="266" y="1328"/>
                  </a:lnTo>
                  <a:lnTo>
                    <a:pt x="255" y="1319"/>
                  </a:lnTo>
                  <a:lnTo>
                    <a:pt x="246" y="1309"/>
                  </a:lnTo>
                  <a:lnTo>
                    <a:pt x="236" y="1300"/>
                  </a:lnTo>
                  <a:lnTo>
                    <a:pt x="225" y="1289"/>
                  </a:lnTo>
                  <a:lnTo>
                    <a:pt x="215" y="1277"/>
                  </a:lnTo>
                  <a:lnTo>
                    <a:pt x="206" y="1268"/>
                  </a:lnTo>
                  <a:lnTo>
                    <a:pt x="196" y="1256"/>
                  </a:lnTo>
                  <a:lnTo>
                    <a:pt x="187" y="1243"/>
                  </a:lnTo>
                  <a:lnTo>
                    <a:pt x="177" y="1232"/>
                  </a:lnTo>
                  <a:lnTo>
                    <a:pt x="168" y="1220"/>
                  </a:lnTo>
                  <a:lnTo>
                    <a:pt x="158" y="1207"/>
                  </a:lnTo>
                  <a:lnTo>
                    <a:pt x="150" y="1194"/>
                  </a:lnTo>
                  <a:lnTo>
                    <a:pt x="141" y="1180"/>
                  </a:lnTo>
                  <a:lnTo>
                    <a:pt x="131" y="1167"/>
                  </a:lnTo>
                  <a:lnTo>
                    <a:pt x="124" y="1154"/>
                  </a:lnTo>
                  <a:lnTo>
                    <a:pt x="116" y="1138"/>
                  </a:lnTo>
                  <a:lnTo>
                    <a:pt x="109" y="1125"/>
                  </a:lnTo>
                  <a:lnTo>
                    <a:pt x="103" y="1110"/>
                  </a:lnTo>
                  <a:lnTo>
                    <a:pt x="95" y="1095"/>
                  </a:lnTo>
                  <a:lnTo>
                    <a:pt x="88" y="1079"/>
                  </a:lnTo>
                  <a:lnTo>
                    <a:pt x="80" y="1066"/>
                  </a:lnTo>
                  <a:lnTo>
                    <a:pt x="74" y="1051"/>
                  </a:lnTo>
                  <a:lnTo>
                    <a:pt x="67" y="1034"/>
                  </a:lnTo>
                  <a:lnTo>
                    <a:pt x="61" y="1019"/>
                  </a:lnTo>
                  <a:lnTo>
                    <a:pt x="55" y="1002"/>
                  </a:lnTo>
                  <a:lnTo>
                    <a:pt x="50" y="986"/>
                  </a:lnTo>
                  <a:lnTo>
                    <a:pt x="44" y="969"/>
                  </a:lnTo>
                  <a:lnTo>
                    <a:pt x="40" y="952"/>
                  </a:lnTo>
                  <a:lnTo>
                    <a:pt x="34" y="935"/>
                  </a:lnTo>
                  <a:lnTo>
                    <a:pt x="31" y="918"/>
                  </a:lnTo>
                  <a:lnTo>
                    <a:pt x="25" y="901"/>
                  </a:lnTo>
                  <a:lnTo>
                    <a:pt x="21" y="884"/>
                  </a:lnTo>
                  <a:lnTo>
                    <a:pt x="17" y="867"/>
                  </a:lnTo>
                  <a:lnTo>
                    <a:pt x="15" y="850"/>
                  </a:lnTo>
                  <a:lnTo>
                    <a:pt x="12" y="831"/>
                  </a:lnTo>
                  <a:lnTo>
                    <a:pt x="10" y="812"/>
                  </a:lnTo>
                  <a:lnTo>
                    <a:pt x="8" y="793"/>
                  </a:lnTo>
                  <a:lnTo>
                    <a:pt x="6" y="775"/>
                  </a:lnTo>
                  <a:lnTo>
                    <a:pt x="6" y="775"/>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27" name="Freeform 15">
              <a:extLst>
                <a:ext uri="{FF2B5EF4-FFF2-40B4-BE49-F238E27FC236}">
                  <a16:creationId xmlns:a16="http://schemas.microsoft.com/office/drawing/2014/main" id="{BC2B2AA6-13EA-2849-BA53-FFD475852A6A}"/>
                </a:ext>
              </a:extLst>
            </p:cNvPr>
            <p:cNvSpPr>
              <a:spLocks/>
            </p:cNvSpPr>
            <p:nvPr/>
          </p:nvSpPr>
          <p:spPr bwMode="auto">
            <a:xfrm>
              <a:off x="5152" y="2121"/>
              <a:ext cx="331" cy="521"/>
            </a:xfrm>
            <a:custGeom>
              <a:avLst/>
              <a:gdLst>
                <a:gd name="T0" fmla="*/ 0 w 662"/>
                <a:gd name="T1" fmla="*/ 503 h 1041"/>
                <a:gd name="T2" fmla="*/ 0 w 662"/>
                <a:gd name="T3" fmla="*/ 437 h 1041"/>
                <a:gd name="T4" fmla="*/ 4 w 662"/>
                <a:gd name="T5" fmla="*/ 374 h 1041"/>
                <a:gd name="T6" fmla="*/ 13 w 662"/>
                <a:gd name="T7" fmla="*/ 315 h 1041"/>
                <a:gd name="T8" fmla="*/ 28 w 662"/>
                <a:gd name="T9" fmla="*/ 260 h 1041"/>
                <a:gd name="T10" fmla="*/ 46 w 662"/>
                <a:gd name="T11" fmla="*/ 207 h 1041"/>
                <a:gd name="T12" fmla="*/ 70 w 662"/>
                <a:gd name="T13" fmla="*/ 159 h 1041"/>
                <a:gd name="T14" fmla="*/ 95 w 662"/>
                <a:gd name="T15" fmla="*/ 118 h 1041"/>
                <a:gd name="T16" fmla="*/ 125 w 662"/>
                <a:gd name="T17" fmla="*/ 80 h 1041"/>
                <a:gd name="T18" fmla="*/ 160 w 662"/>
                <a:gd name="T19" fmla="*/ 49 h 1041"/>
                <a:gd name="T20" fmla="*/ 194 w 662"/>
                <a:gd name="T21" fmla="*/ 25 h 1041"/>
                <a:gd name="T22" fmla="*/ 234 w 662"/>
                <a:gd name="T23" fmla="*/ 7 h 1041"/>
                <a:gd name="T24" fmla="*/ 276 w 662"/>
                <a:gd name="T25" fmla="*/ 2 h 1041"/>
                <a:gd name="T26" fmla="*/ 316 w 662"/>
                <a:gd name="T27" fmla="*/ 0 h 1041"/>
                <a:gd name="T28" fmla="*/ 357 w 662"/>
                <a:gd name="T29" fmla="*/ 7 h 1041"/>
                <a:gd name="T30" fmla="*/ 397 w 662"/>
                <a:gd name="T31" fmla="*/ 23 h 1041"/>
                <a:gd name="T32" fmla="*/ 437 w 662"/>
                <a:gd name="T33" fmla="*/ 47 h 1041"/>
                <a:gd name="T34" fmla="*/ 473 w 662"/>
                <a:gd name="T35" fmla="*/ 76 h 1041"/>
                <a:gd name="T36" fmla="*/ 509 w 662"/>
                <a:gd name="T37" fmla="*/ 112 h 1041"/>
                <a:gd name="T38" fmla="*/ 540 w 662"/>
                <a:gd name="T39" fmla="*/ 152 h 1041"/>
                <a:gd name="T40" fmla="*/ 572 w 662"/>
                <a:gd name="T41" fmla="*/ 201 h 1041"/>
                <a:gd name="T42" fmla="*/ 597 w 662"/>
                <a:gd name="T43" fmla="*/ 251 h 1041"/>
                <a:gd name="T44" fmla="*/ 618 w 662"/>
                <a:gd name="T45" fmla="*/ 308 h 1041"/>
                <a:gd name="T46" fmla="*/ 637 w 662"/>
                <a:gd name="T47" fmla="*/ 367 h 1041"/>
                <a:gd name="T48" fmla="*/ 650 w 662"/>
                <a:gd name="T49" fmla="*/ 431 h 1041"/>
                <a:gd name="T50" fmla="*/ 660 w 662"/>
                <a:gd name="T51" fmla="*/ 500 h 1041"/>
                <a:gd name="T52" fmla="*/ 662 w 662"/>
                <a:gd name="T53" fmla="*/ 564 h 1041"/>
                <a:gd name="T54" fmla="*/ 660 w 662"/>
                <a:gd name="T55" fmla="*/ 629 h 1041"/>
                <a:gd name="T56" fmla="*/ 654 w 662"/>
                <a:gd name="T57" fmla="*/ 690 h 1041"/>
                <a:gd name="T58" fmla="*/ 641 w 662"/>
                <a:gd name="T59" fmla="*/ 747 h 1041"/>
                <a:gd name="T60" fmla="*/ 625 w 662"/>
                <a:gd name="T61" fmla="*/ 802 h 1041"/>
                <a:gd name="T62" fmla="*/ 606 w 662"/>
                <a:gd name="T63" fmla="*/ 853 h 1041"/>
                <a:gd name="T64" fmla="*/ 584 w 662"/>
                <a:gd name="T65" fmla="*/ 899 h 1041"/>
                <a:gd name="T66" fmla="*/ 553 w 662"/>
                <a:gd name="T67" fmla="*/ 939 h 1041"/>
                <a:gd name="T68" fmla="*/ 523 w 662"/>
                <a:gd name="T69" fmla="*/ 973 h 1041"/>
                <a:gd name="T70" fmla="*/ 489 w 662"/>
                <a:gd name="T71" fmla="*/ 1001 h 1041"/>
                <a:gd name="T72" fmla="*/ 452 w 662"/>
                <a:gd name="T73" fmla="*/ 1024 h 1041"/>
                <a:gd name="T74" fmla="*/ 412 w 662"/>
                <a:gd name="T75" fmla="*/ 1036 h 1041"/>
                <a:gd name="T76" fmla="*/ 371 w 662"/>
                <a:gd name="T77" fmla="*/ 1041 h 1041"/>
                <a:gd name="T78" fmla="*/ 329 w 662"/>
                <a:gd name="T79" fmla="*/ 1038 h 1041"/>
                <a:gd name="T80" fmla="*/ 289 w 662"/>
                <a:gd name="T81" fmla="*/ 1028 h 1041"/>
                <a:gd name="T82" fmla="*/ 247 w 662"/>
                <a:gd name="T83" fmla="*/ 1009 h 1041"/>
                <a:gd name="T84" fmla="*/ 209 w 662"/>
                <a:gd name="T85" fmla="*/ 984 h 1041"/>
                <a:gd name="T86" fmla="*/ 173 w 662"/>
                <a:gd name="T87" fmla="*/ 950 h 1041"/>
                <a:gd name="T88" fmla="*/ 141 w 662"/>
                <a:gd name="T89" fmla="*/ 914 h 1041"/>
                <a:gd name="T90" fmla="*/ 106 w 662"/>
                <a:gd name="T91" fmla="*/ 868 h 1041"/>
                <a:gd name="T92" fmla="*/ 80 w 662"/>
                <a:gd name="T93" fmla="*/ 819 h 1041"/>
                <a:gd name="T94" fmla="*/ 55 w 662"/>
                <a:gd name="T95" fmla="*/ 766 h 1041"/>
                <a:gd name="T96" fmla="*/ 34 w 662"/>
                <a:gd name="T97" fmla="*/ 709 h 1041"/>
                <a:gd name="T98" fmla="*/ 19 w 662"/>
                <a:gd name="T99" fmla="*/ 648 h 1041"/>
                <a:gd name="T100" fmla="*/ 8 w 662"/>
                <a:gd name="T101" fmla="*/ 583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2" h="1041">
                  <a:moveTo>
                    <a:pt x="6" y="557"/>
                  </a:moveTo>
                  <a:lnTo>
                    <a:pt x="2" y="543"/>
                  </a:lnTo>
                  <a:lnTo>
                    <a:pt x="2" y="528"/>
                  </a:lnTo>
                  <a:lnTo>
                    <a:pt x="0" y="517"/>
                  </a:lnTo>
                  <a:lnTo>
                    <a:pt x="0" y="503"/>
                  </a:lnTo>
                  <a:lnTo>
                    <a:pt x="0" y="490"/>
                  </a:lnTo>
                  <a:lnTo>
                    <a:pt x="0" y="477"/>
                  </a:lnTo>
                  <a:lnTo>
                    <a:pt x="0" y="464"/>
                  </a:lnTo>
                  <a:lnTo>
                    <a:pt x="0" y="450"/>
                  </a:lnTo>
                  <a:lnTo>
                    <a:pt x="0" y="437"/>
                  </a:lnTo>
                  <a:lnTo>
                    <a:pt x="0" y="424"/>
                  </a:lnTo>
                  <a:lnTo>
                    <a:pt x="0" y="412"/>
                  </a:lnTo>
                  <a:lnTo>
                    <a:pt x="2" y="401"/>
                  </a:lnTo>
                  <a:lnTo>
                    <a:pt x="2" y="388"/>
                  </a:lnTo>
                  <a:lnTo>
                    <a:pt x="4" y="374"/>
                  </a:lnTo>
                  <a:lnTo>
                    <a:pt x="6" y="363"/>
                  </a:lnTo>
                  <a:lnTo>
                    <a:pt x="8" y="351"/>
                  </a:lnTo>
                  <a:lnTo>
                    <a:pt x="9" y="340"/>
                  </a:lnTo>
                  <a:lnTo>
                    <a:pt x="11" y="327"/>
                  </a:lnTo>
                  <a:lnTo>
                    <a:pt x="13" y="315"/>
                  </a:lnTo>
                  <a:lnTo>
                    <a:pt x="15" y="304"/>
                  </a:lnTo>
                  <a:lnTo>
                    <a:pt x="19" y="293"/>
                  </a:lnTo>
                  <a:lnTo>
                    <a:pt x="21" y="281"/>
                  </a:lnTo>
                  <a:lnTo>
                    <a:pt x="25" y="270"/>
                  </a:lnTo>
                  <a:lnTo>
                    <a:pt x="28" y="260"/>
                  </a:lnTo>
                  <a:lnTo>
                    <a:pt x="30" y="247"/>
                  </a:lnTo>
                  <a:lnTo>
                    <a:pt x="34" y="237"/>
                  </a:lnTo>
                  <a:lnTo>
                    <a:pt x="38" y="226"/>
                  </a:lnTo>
                  <a:lnTo>
                    <a:pt x="42" y="217"/>
                  </a:lnTo>
                  <a:lnTo>
                    <a:pt x="46" y="207"/>
                  </a:lnTo>
                  <a:lnTo>
                    <a:pt x="51" y="198"/>
                  </a:lnTo>
                  <a:lnTo>
                    <a:pt x="55" y="188"/>
                  </a:lnTo>
                  <a:lnTo>
                    <a:pt x="61" y="178"/>
                  </a:lnTo>
                  <a:lnTo>
                    <a:pt x="65" y="169"/>
                  </a:lnTo>
                  <a:lnTo>
                    <a:pt x="70" y="159"/>
                  </a:lnTo>
                  <a:lnTo>
                    <a:pt x="74" y="150"/>
                  </a:lnTo>
                  <a:lnTo>
                    <a:pt x="80" y="140"/>
                  </a:lnTo>
                  <a:lnTo>
                    <a:pt x="84" y="133"/>
                  </a:lnTo>
                  <a:lnTo>
                    <a:pt x="89" y="123"/>
                  </a:lnTo>
                  <a:lnTo>
                    <a:pt x="95" y="118"/>
                  </a:lnTo>
                  <a:lnTo>
                    <a:pt x="101" y="110"/>
                  </a:lnTo>
                  <a:lnTo>
                    <a:pt x="106" y="101"/>
                  </a:lnTo>
                  <a:lnTo>
                    <a:pt x="112" y="93"/>
                  </a:lnTo>
                  <a:lnTo>
                    <a:pt x="118" y="85"/>
                  </a:lnTo>
                  <a:lnTo>
                    <a:pt x="125" y="80"/>
                  </a:lnTo>
                  <a:lnTo>
                    <a:pt x="133" y="72"/>
                  </a:lnTo>
                  <a:lnTo>
                    <a:pt x="139" y="66"/>
                  </a:lnTo>
                  <a:lnTo>
                    <a:pt x="146" y="61"/>
                  </a:lnTo>
                  <a:lnTo>
                    <a:pt x="152" y="55"/>
                  </a:lnTo>
                  <a:lnTo>
                    <a:pt x="160" y="49"/>
                  </a:lnTo>
                  <a:lnTo>
                    <a:pt x="165" y="44"/>
                  </a:lnTo>
                  <a:lnTo>
                    <a:pt x="173" y="38"/>
                  </a:lnTo>
                  <a:lnTo>
                    <a:pt x="181" y="34"/>
                  </a:lnTo>
                  <a:lnTo>
                    <a:pt x="186" y="30"/>
                  </a:lnTo>
                  <a:lnTo>
                    <a:pt x="194" y="25"/>
                  </a:lnTo>
                  <a:lnTo>
                    <a:pt x="203" y="21"/>
                  </a:lnTo>
                  <a:lnTo>
                    <a:pt x="211" y="19"/>
                  </a:lnTo>
                  <a:lnTo>
                    <a:pt x="219" y="13"/>
                  </a:lnTo>
                  <a:lnTo>
                    <a:pt x="226" y="11"/>
                  </a:lnTo>
                  <a:lnTo>
                    <a:pt x="234" y="7"/>
                  </a:lnTo>
                  <a:lnTo>
                    <a:pt x="241" y="7"/>
                  </a:lnTo>
                  <a:lnTo>
                    <a:pt x="249" y="4"/>
                  </a:lnTo>
                  <a:lnTo>
                    <a:pt x="258" y="2"/>
                  </a:lnTo>
                  <a:lnTo>
                    <a:pt x="266" y="2"/>
                  </a:lnTo>
                  <a:lnTo>
                    <a:pt x="276" y="2"/>
                  </a:lnTo>
                  <a:lnTo>
                    <a:pt x="285" y="0"/>
                  </a:lnTo>
                  <a:lnTo>
                    <a:pt x="291" y="0"/>
                  </a:lnTo>
                  <a:lnTo>
                    <a:pt x="300" y="0"/>
                  </a:lnTo>
                  <a:lnTo>
                    <a:pt x="308" y="0"/>
                  </a:lnTo>
                  <a:lnTo>
                    <a:pt x="316" y="0"/>
                  </a:lnTo>
                  <a:lnTo>
                    <a:pt x="325" y="2"/>
                  </a:lnTo>
                  <a:lnTo>
                    <a:pt x="333" y="2"/>
                  </a:lnTo>
                  <a:lnTo>
                    <a:pt x="342" y="4"/>
                  </a:lnTo>
                  <a:lnTo>
                    <a:pt x="350" y="6"/>
                  </a:lnTo>
                  <a:lnTo>
                    <a:pt x="357" y="7"/>
                  </a:lnTo>
                  <a:lnTo>
                    <a:pt x="365" y="9"/>
                  </a:lnTo>
                  <a:lnTo>
                    <a:pt x="374" y="13"/>
                  </a:lnTo>
                  <a:lnTo>
                    <a:pt x="382" y="15"/>
                  </a:lnTo>
                  <a:lnTo>
                    <a:pt x="390" y="19"/>
                  </a:lnTo>
                  <a:lnTo>
                    <a:pt x="397" y="23"/>
                  </a:lnTo>
                  <a:lnTo>
                    <a:pt x="405" y="28"/>
                  </a:lnTo>
                  <a:lnTo>
                    <a:pt x="412" y="30"/>
                  </a:lnTo>
                  <a:lnTo>
                    <a:pt x="420" y="36"/>
                  </a:lnTo>
                  <a:lnTo>
                    <a:pt x="430" y="42"/>
                  </a:lnTo>
                  <a:lnTo>
                    <a:pt x="437" y="47"/>
                  </a:lnTo>
                  <a:lnTo>
                    <a:pt x="443" y="51"/>
                  </a:lnTo>
                  <a:lnTo>
                    <a:pt x="452" y="57"/>
                  </a:lnTo>
                  <a:lnTo>
                    <a:pt x="458" y="63"/>
                  </a:lnTo>
                  <a:lnTo>
                    <a:pt x="466" y="70"/>
                  </a:lnTo>
                  <a:lnTo>
                    <a:pt x="473" y="76"/>
                  </a:lnTo>
                  <a:lnTo>
                    <a:pt x="481" y="82"/>
                  </a:lnTo>
                  <a:lnTo>
                    <a:pt x="487" y="89"/>
                  </a:lnTo>
                  <a:lnTo>
                    <a:pt x="494" y="95"/>
                  </a:lnTo>
                  <a:lnTo>
                    <a:pt x="502" y="102"/>
                  </a:lnTo>
                  <a:lnTo>
                    <a:pt x="509" y="112"/>
                  </a:lnTo>
                  <a:lnTo>
                    <a:pt x="515" y="120"/>
                  </a:lnTo>
                  <a:lnTo>
                    <a:pt x="523" y="129"/>
                  </a:lnTo>
                  <a:lnTo>
                    <a:pt x="528" y="135"/>
                  </a:lnTo>
                  <a:lnTo>
                    <a:pt x="534" y="144"/>
                  </a:lnTo>
                  <a:lnTo>
                    <a:pt x="540" y="152"/>
                  </a:lnTo>
                  <a:lnTo>
                    <a:pt x="547" y="163"/>
                  </a:lnTo>
                  <a:lnTo>
                    <a:pt x="551" y="171"/>
                  </a:lnTo>
                  <a:lnTo>
                    <a:pt x="559" y="182"/>
                  </a:lnTo>
                  <a:lnTo>
                    <a:pt x="565" y="190"/>
                  </a:lnTo>
                  <a:lnTo>
                    <a:pt x="572" y="201"/>
                  </a:lnTo>
                  <a:lnTo>
                    <a:pt x="576" y="211"/>
                  </a:lnTo>
                  <a:lnTo>
                    <a:pt x="582" y="220"/>
                  </a:lnTo>
                  <a:lnTo>
                    <a:pt x="585" y="230"/>
                  </a:lnTo>
                  <a:lnTo>
                    <a:pt x="591" y="241"/>
                  </a:lnTo>
                  <a:lnTo>
                    <a:pt x="597" y="251"/>
                  </a:lnTo>
                  <a:lnTo>
                    <a:pt x="601" y="262"/>
                  </a:lnTo>
                  <a:lnTo>
                    <a:pt x="606" y="274"/>
                  </a:lnTo>
                  <a:lnTo>
                    <a:pt x="610" y="285"/>
                  </a:lnTo>
                  <a:lnTo>
                    <a:pt x="614" y="296"/>
                  </a:lnTo>
                  <a:lnTo>
                    <a:pt x="618" y="308"/>
                  </a:lnTo>
                  <a:lnTo>
                    <a:pt x="622" y="319"/>
                  </a:lnTo>
                  <a:lnTo>
                    <a:pt x="625" y="332"/>
                  </a:lnTo>
                  <a:lnTo>
                    <a:pt x="629" y="344"/>
                  </a:lnTo>
                  <a:lnTo>
                    <a:pt x="633" y="355"/>
                  </a:lnTo>
                  <a:lnTo>
                    <a:pt x="637" y="367"/>
                  </a:lnTo>
                  <a:lnTo>
                    <a:pt x="639" y="380"/>
                  </a:lnTo>
                  <a:lnTo>
                    <a:pt x="642" y="391"/>
                  </a:lnTo>
                  <a:lnTo>
                    <a:pt x="644" y="407"/>
                  </a:lnTo>
                  <a:lnTo>
                    <a:pt x="648" y="418"/>
                  </a:lnTo>
                  <a:lnTo>
                    <a:pt x="650" y="431"/>
                  </a:lnTo>
                  <a:lnTo>
                    <a:pt x="652" y="445"/>
                  </a:lnTo>
                  <a:lnTo>
                    <a:pt x="654" y="458"/>
                  </a:lnTo>
                  <a:lnTo>
                    <a:pt x="656" y="471"/>
                  </a:lnTo>
                  <a:lnTo>
                    <a:pt x="660" y="486"/>
                  </a:lnTo>
                  <a:lnTo>
                    <a:pt x="660" y="500"/>
                  </a:lnTo>
                  <a:lnTo>
                    <a:pt x="660" y="511"/>
                  </a:lnTo>
                  <a:lnTo>
                    <a:pt x="660" y="524"/>
                  </a:lnTo>
                  <a:lnTo>
                    <a:pt x="662" y="538"/>
                  </a:lnTo>
                  <a:lnTo>
                    <a:pt x="662" y="551"/>
                  </a:lnTo>
                  <a:lnTo>
                    <a:pt x="662" y="564"/>
                  </a:lnTo>
                  <a:lnTo>
                    <a:pt x="662" y="578"/>
                  </a:lnTo>
                  <a:lnTo>
                    <a:pt x="662" y="591"/>
                  </a:lnTo>
                  <a:lnTo>
                    <a:pt x="662" y="602"/>
                  </a:lnTo>
                  <a:lnTo>
                    <a:pt x="660" y="614"/>
                  </a:lnTo>
                  <a:lnTo>
                    <a:pt x="660" y="629"/>
                  </a:lnTo>
                  <a:lnTo>
                    <a:pt x="660" y="640"/>
                  </a:lnTo>
                  <a:lnTo>
                    <a:pt x="658" y="654"/>
                  </a:lnTo>
                  <a:lnTo>
                    <a:pt x="658" y="665"/>
                  </a:lnTo>
                  <a:lnTo>
                    <a:pt x="656" y="676"/>
                  </a:lnTo>
                  <a:lnTo>
                    <a:pt x="654" y="690"/>
                  </a:lnTo>
                  <a:lnTo>
                    <a:pt x="652" y="701"/>
                  </a:lnTo>
                  <a:lnTo>
                    <a:pt x="650" y="713"/>
                  </a:lnTo>
                  <a:lnTo>
                    <a:pt x="648" y="724"/>
                  </a:lnTo>
                  <a:lnTo>
                    <a:pt x="644" y="737"/>
                  </a:lnTo>
                  <a:lnTo>
                    <a:pt x="641" y="747"/>
                  </a:lnTo>
                  <a:lnTo>
                    <a:pt x="639" y="758"/>
                  </a:lnTo>
                  <a:lnTo>
                    <a:pt x="637" y="771"/>
                  </a:lnTo>
                  <a:lnTo>
                    <a:pt x="633" y="783"/>
                  </a:lnTo>
                  <a:lnTo>
                    <a:pt x="629" y="792"/>
                  </a:lnTo>
                  <a:lnTo>
                    <a:pt x="625" y="802"/>
                  </a:lnTo>
                  <a:lnTo>
                    <a:pt x="622" y="811"/>
                  </a:lnTo>
                  <a:lnTo>
                    <a:pt x="620" y="823"/>
                  </a:lnTo>
                  <a:lnTo>
                    <a:pt x="614" y="832"/>
                  </a:lnTo>
                  <a:lnTo>
                    <a:pt x="610" y="844"/>
                  </a:lnTo>
                  <a:lnTo>
                    <a:pt x="606" y="853"/>
                  </a:lnTo>
                  <a:lnTo>
                    <a:pt x="603" y="863"/>
                  </a:lnTo>
                  <a:lnTo>
                    <a:pt x="597" y="872"/>
                  </a:lnTo>
                  <a:lnTo>
                    <a:pt x="593" y="880"/>
                  </a:lnTo>
                  <a:lnTo>
                    <a:pt x="587" y="889"/>
                  </a:lnTo>
                  <a:lnTo>
                    <a:pt x="584" y="899"/>
                  </a:lnTo>
                  <a:lnTo>
                    <a:pt x="578" y="906"/>
                  </a:lnTo>
                  <a:lnTo>
                    <a:pt x="572" y="916"/>
                  </a:lnTo>
                  <a:lnTo>
                    <a:pt x="566" y="923"/>
                  </a:lnTo>
                  <a:lnTo>
                    <a:pt x="561" y="933"/>
                  </a:lnTo>
                  <a:lnTo>
                    <a:pt x="553" y="939"/>
                  </a:lnTo>
                  <a:lnTo>
                    <a:pt x="549" y="946"/>
                  </a:lnTo>
                  <a:lnTo>
                    <a:pt x="542" y="954"/>
                  </a:lnTo>
                  <a:lnTo>
                    <a:pt x="536" y="961"/>
                  </a:lnTo>
                  <a:lnTo>
                    <a:pt x="528" y="967"/>
                  </a:lnTo>
                  <a:lnTo>
                    <a:pt x="523" y="973"/>
                  </a:lnTo>
                  <a:lnTo>
                    <a:pt x="517" y="979"/>
                  </a:lnTo>
                  <a:lnTo>
                    <a:pt x="509" y="986"/>
                  </a:lnTo>
                  <a:lnTo>
                    <a:pt x="504" y="990"/>
                  </a:lnTo>
                  <a:lnTo>
                    <a:pt x="496" y="996"/>
                  </a:lnTo>
                  <a:lnTo>
                    <a:pt x="489" y="1001"/>
                  </a:lnTo>
                  <a:lnTo>
                    <a:pt x="481" y="1007"/>
                  </a:lnTo>
                  <a:lnTo>
                    <a:pt x="473" y="1011"/>
                  </a:lnTo>
                  <a:lnTo>
                    <a:pt x="466" y="1015"/>
                  </a:lnTo>
                  <a:lnTo>
                    <a:pt x="460" y="1019"/>
                  </a:lnTo>
                  <a:lnTo>
                    <a:pt x="452" y="1024"/>
                  </a:lnTo>
                  <a:lnTo>
                    <a:pt x="445" y="1026"/>
                  </a:lnTo>
                  <a:lnTo>
                    <a:pt x="437" y="1030"/>
                  </a:lnTo>
                  <a:lnTo>
                    <a:pt x="430" y="1032"/>
                  </a:lnTo>
                  <a:lnTo>
                    <a:pt x="420" y="1034"/>
                  </a:lnTo>
                  <a:lnTo>
                    <a:pt x="412" y="1036"/>
                  </a:lnTo>
                  <a:lnTo>
                    <a:pt x="405" y="1038"/>
                  </a:lnTo>
                  <a:lnTo>
                    <a:pt x="397" y="1039"/>
                  </a:lnTo>
                  <a:lnTo>
                    <a:pt x="388" y="1041"/>
                  </a:lnTo>
                  <a:lnTo>
                    <a:pt x="378" y="1041"/>
                  </a:lnTo>
                  <a:lnTo>
                    <a:pt x="371" y="1041"/>
                  </a:lnTo>
                  <a:lnTo>
                    <a:pt x="363" y="1041"/>
                  </a:lnTo>
                  <a:lnTo>
                    <a:pt x="355" y="1041"/>
                  </a:lnTo>
                  <a:lnTo>
                    <a:pt x="346" y="1041"/>
                  </a:lnTo>
                  <a:lnTo>
                    <a:pt x="336" y="1039"/>
                  </a:lnTo>
                  <a:lnTo>
                    <a:pt x="329" y="1038"/>
                  </a:lnTo>
                  <a:lnTo>
                    <a:pt x="321" y="1038"/>
                  </a:lnTo>
                  <a:lnTo>
                    <a:pt x="314" y="1036"/>
                  </a:lnTo>
                  <a:lnTo>
                    <a:pt x="304" y="1032"/>
                  </a:lnTo>
                  <a:lnTo>
                    <a:pt x="297" y="1030"/>
                  </a:lnTo>
                  <a:lnTo>
                    <a:pt x="289" y="1028"/>
                  </a:lnTo>
                  <a:lnTo>
                    <a:pt x="279" y="1024"/>
                  </a:lnTo>
                  <a:lnTo>
                    <a:pt x="270" y="1020"/>
                  </a:lnTo>
                  <a:lnTo>
                    <a:pt x="262" y="1017"/>
                  </a:lnTo>
                  <a:lnTo>
                    <a:pt x="255" y="1013"/>
                  </a:lnTo>
                  <a:lnTo>
                    <a:pt x="247" y="1009"/>
                  </a:lnTo>
                  <a:lnTo>
                    <a:pt x="239" y="1005"/>
                  </a:lnTo>
                  <a:lnTo>
                    <a:pt x="232" y="1000"/>
                  </a:lnTo>
                  <a:lnTo>
                    <a:pt x="224" y="996"/>
                  </a:lnTo>
                  <a:lnTo>
                    <a:pt x="217" y="990"/>
                  </a:lnTo>
                  <a:lnTo>
                    <a:pt x="209" y="984"/>
                  </a:lnTo>
                  <a:lnTo>
                    <a:pt x="201" y="977"/>
                  </a:lnTo>
                  <a:lnTo>
                    <a:pt x="194" y="971"/>
                  </a:lnTo>
                  <a:lnTo>
                    <a:pt x="186" y="965"/>
                  </a:lnTo>
                  <a:lnTo>
                    <a:pt x="181" y="958"/>
                  </a:lnTo>
                  <a:lnTo>
                    <a:pt x="173" y="950"/>
                  </a:lnTo>
                  <a:lnTo>
                    <a:pt x="165" y="944"/>
                  </a:lnTo>
                  <a:lnTo>
                    <a:pt x="160" y="937"/>
                  </a:lnTo>
                  <a:lnTo>
                    <a:pt x="152" y="929"/>
                  </a:lnTo>
                  <a:lnTo>
                    <a:pt x="146" y="922"/>
                  </a:lnTo>
                  <a:lnTo>
                    <a:pt x="141" y="914"/>
                  </a:lnTo>
                  <a:lnTo>
                    <a:pt x="133" y="904"/>
                  </a:lnTo>
                  <a:lnTo>
                    <a:pt x="125" y="897"/>
                  </a:lnTo>
                  <a:lnTo>
                    <a:pt x="120" y="887"/>
                  </a:lnTo>
                  <a:lnTo>
                    <a:pt x="114" y="878"/>
                  </a:lnTo>
                  <a:lnTo>
                    <a:pt x="106" y="868"/>
                  </a:lnTo>
                  <a:lnTo>
                    <a:pt x="101" y="859"/>
                  </a:lnTo>
                  <a:lnTo>
                    <a:pt x="95" y="851"/>
                  </a:lnTo>
                  <a:lnTo>
                    <a:pt x="91" y="840"/>
                  </a:lnTo>
                  <a:lnTo>
                    <a:pt x="86" y="830"/>
                  </a:lnTo>
                  <a:lnTo>
                    <a:pt x="80" y="819"/>
                  </a:lnTo>
                  <a:lnTo>
                    <a:pt x="76" y="809"/>
                  </a:lnTo>
                  <a:lnTo>
                    <a:pt x="70" y="800"/>
                  </a:lnTo>
                  <a:lnTo>
                    <a:pt x="65" y="789"/>
                  </a:lnTo>
                  <a:lnTo>
                    <a:pt x="59" y="777"/>
                  </a:lnTo>
                  <a:lnTo>
                    <a:pt x="55" y="766"/>
                  </a:lnTo>
                  <a:lnTo>
                    <a:pt x="51" y="756"/>
                  </a:lnTo>
                  <a:lnTo>
                    <a:pt x="47" y="745"/>
                  </a:lnTo>
                  <a:lnTo>
                    <a:pt x="42" y="732"/>
                  </a:lnTo>
                  <a:lnTo>
                    <a:pt x="38" y="720"/>
                  </a:lnTo>
                  <a:lnTo>
                    <a:pt x="34" y="709"/>
                  </a:lnTo>
                  <a:lnTo>
                    <a:pt x="30" y="697"/>
                  </a:lnTo>
                  <a:lnTo>
                    <a:pt x="28" y="684"/>
                  </a:lnTo>
                  <a:lnTo>
                    <a:pt x="25" y="673"/>
                  </a:lnTo>
                  <a:lnTo>
                    <a:pt x="23" y="661"/>
                  </a:lnTo>
                  <a:lnTo>
                    <a:pt x="19" y="648"/>
                  </a:lnTo>
                  <a:lnTo>
                    <a:pt x="15" y="635"/>
                  </a:lnTo>
                  <a:lnTo>
                    <a:pt x="13" y="621"/>
                  </a:lnTo>
                  <a:lnTo>
                    <a:pt x="11" y="608"/>
                  </a:lnTo>
                  <a:lnTo>
                    <a:pt x="9" y="597"/>
                  </a:lnTo>
                  <a:lnTo>
                    <a:pt x="8" y="583"/>
                  </a:lnTo>
                  <a:lnTo>
                    <a:pt x="6" y="570"/>
                  </a:lnTo>
                  <a:lnTo>
                    <a:pt x="6" y="557"/>
                  </a:lnTo>
                  <a:lnTo>
                    <a:pt x="6" y="5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28" name="Freeform 16">
              <a:extLst>
                <a:ext uri="{FF2B5EF4-FFF2-40B4-BE49-F238E27FC236}">
                  <a16:creationId xmlns:a16="http://schemas.microsoft.com/office/drawing/2014/main" id="{F65E2147-AA7B-1E4E-8BF2-C9D2BAD23545}"/>
                </a:ext>
              </a:extLst>
            </p:cNvPr>
            <p:cNvSpPr>
              <a:spLocks/>
            </p:cNvSpPr>
            <p:nvPr/>
          </p:nvSpPr>
          <p:spPr bwMode="auto">
            <a:xfrm>
              <a:off x="5197" y="2189"/>
              <a:ext cx="241" cy="379"/>
            </a:xfrm>
            <a:custGeom>
              <a:avLst/>
              <a:gdLst>
                <a:gd name="T0" fmla="*/ 0 w 483"/>
                <a:gd name="T1" fmla="*/ 365 h 756"/>
                <a:gd name="T2" fmla="*/ 0 w 483"/>
                <a:gd name="T3" fmla="*/ 317 h 756"/>
                <a:gd name="T4" fmla="*/ 4 w 483"/>
                <a:gd name="T5" fmla="*/ 273 h 756"/>
                <a:gd name="T6" fmla="*/ 10 w 483"/>
                <a:gd name="T7" fmla="*/ 228 h 756"/>
                <a:gd name="T8" fmla="*/ 21 w 483"/>
                <a:gd name="T9" fmla="*/ 190 h 756"/>
                <a:gd name="T10" fmla="*/ 33 w 483"/>
                <a:gd name="T11" fmla="*/ 150 h 756"/>
                <a:gd name="T12" fmla="*/ 52 w 483"/>
                <a:gd name="T13" fmla="*/ 116 h 756"/>
                <a:gd name="T14" fmla="*/ 69 w 483"/>
                <a:gd name="T15" fmla="*/ 83 h 756"/>
                <a:gd name="T16" fmla="*/ 92 w 483"/>
                <a:gd name="T17" fmla="*/ 57 h 756"/>
                <a:gd name="T18" fmla="*/ 116 w 483"/>
                <a:gd name="T19" fmla="*/ 34 h 756"/>
                <a:gd name="T20" fmla="*/ 141 w 483"/>
                <a:gd name="T21" fmla="*/ 17 h 756"/>
                <a:gd name="T22" fmla="*/ 169 w 483"/>
                <a:gd name="T23" fmla="*/ 5 h 756"/>
                <a:gd name="T24" fmla="*/ 202 w 483"/>
                <a:gd name="T25" fmla="*/ 2 h 756"/>
                <a:gd name="T26" fmla="*/ 230 w 483"/>
                <a:gd name="T27" fmla="*/ 0 h 756"/>
                <a:gd name="T28" fmla="*/ 261 w 483"/>
                <a:gd name="T29" fmla="*/ 3 h 756"/>
                <a:gd name="T30" fmla="*/ 289 w 483"/>
                <a:gd name="T31" fmla="*/ 17 h 756"/>
                <a:gd name="T32" fmla="*/ 318 w 483"/>
                <a:gd name="T33" fmla="*/ 32 h 756"/>
                <a:gd name="T34" fmla="*/ 346 w 483"/>
                <a:gd name="T35" fmla="*/ 55 h 756"/>
                <a:gd name="T36" fmla="*/ 371 w 483"/>
                <a:gd name="T37" fmla="*/ 81 h 756"/>
                <a:gd name="T38" fmla="*/ 394 w 483"/>
                <a:gd name="T39" fmla="*/ 110 h 756"/>
                <a:gd name="T40" fmla="*/ 415 w 483"/>
                <a:gd name="T41" fmla="*/ 144 h 756"/>
                <a:gd name="T42" fmla="*/ 434 w 483"/>
                <a:gd name="T43" fmla="*/ 182 h 756"/>
                <a:gd name="T44" fmla="*/ 449 w 483"/>
                <a:gd name="T45" fmla="*/ 224 h 756"/>
                <a:gd name="T46" fmla="*/ 462 w 483"/>
                <a:gd name="T47" fmla="*/ 268 h 756"/>
                <a:gd name="T48" fmla="*/ 472 w 483"/>
                <a:gd name="T49" fmla="*/ 313 h 756"/>
                <a:gd name="T50" fmla="*/ 479 w 483"/>
                <a:gd name="T51" fmla="*/ 363 h 756"/>
                <a:gd name="T52" fmla="*/ 483 w 483"/>
                <a:gd name="T53" fmla="*/ 408 h 756"/>
                <a:gd name="T54" fmla="*/ 481 w 483"/>
                <a:gd name="T55" fmla="*/ 454 h 756"/>
                <a:gd name="T56" fmla="*/ 476 w 483"/>
                <a:gd name="T57" fmla="*/ 501 h 756"/>
                <a:gd name="T58" fmla="*/ 466 w 483"/>
                <a:gd name="T59" fmla="*/ 541 h 756"/>
                <a:gd name="T60" fmla="*/ 455 w 483"/>
                <a:gd name="T61" fmla="*/ 583 h 756"/>
                <a:gd name="T62" fmla="*/ 439 w 483"/>
                <a:gd name="T63" fmla="*/ 619 h 756"/>
                <a:gd name="T64" fmla="*/ 424 w 483"/>
                <a:gd name="T65" fmla="*/ 652 h 756"/>
                <a:gd name="T66" fmla="*/ 403 w 483"/>
                <a:gd name="T67" fmla="*/ 680 h 756"/>
                <a:gd name="T68" fmla="*/ 381 w 483"/>
                <a:gd name="T69" fmla="*/ 707 h 756"/>
                <a:gd name="T70" fmla="*/ 356 w 483"/>
                <a:gd name="T71" fmla="*/ 726 h 756"/>
                <a:gd name="T72" fmla="*/ 329 w 483"/>
                <a:gd name="T73" fmla="*/ 743 h 756"/>
                <a:gd name="T74" fmla="*/ 299 w 483"/>
                <a:gd name="T75" fmla="*/ 752 h 756"/>
                <a:gd name="T76" fmla="*/ 270 w 483"/>
                <a:gd name="T77" fmla="*/ 756 h 756"/>
                <a:gd name="T78" fmla="*/ 240 w 483"/>
                <a:gd name="T79" fmla="*/ 754 h 756"/>
                <a:gd name="T80" fmla="*/ 209 w 483"/>
                <a:gd name="T81" fmla="*/ 747 h 756"/>
                <a:gd name="T82" fmla="*/ 181 w 483"/>
                <a:gd name="T83" fmla="*/ 733 h 756"/>
                <a:gd name="T84" fmla="*/ 152 w 483"/>
                <a:gd name="T85" fmla="*/ 714 h 756"/>
                <a:gd name="T86" fmla="*/ 126 w 483"/>
                <a:gd name="T87" fmla="*/ 691 h 756"/>
                <a:gd name="T88" fmla="*/ 103 w 483"/>
                <a:gd name="T89" fmla="*/ 665 h 756"/>
                <a:gd name="T90" fmla="*/ 78 w 483"/>
                <a:gd name="T91" fmla="*/ 633 h 756"/>
                <a:gd name="T92" fmla="*/ 59 w 483"/>
                <a:gd name="T93" fmla="*/ 596 h 756"/>
                <a:gd name="T94" fmla="*/ 40 w 483"/>
                <a:gd name="T95" fmla="*/ 558 h 756"/>
                <a:gd name="T96" fmla="*/ 27 w 483"/>
                <a:gd name="T97" fmla="*/ 517 h 756"/>
                <a:gd name="T98" fmla="*/ 16 w 483"/>
                <a:gd name="T99" fmla="*/ 471 h 756"/>
                <a:gd name="T100" fmla="*/ 6 w 483"/>
                <a:gd name="T101" fmla="*/ 42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3" h="756">
                  <a:moveTo>
                    <a:pt x="4" y="406"/>
                  </a:moveTo>
                  <a:lnTo>
                    <a:pt x="4" y="395"/>
                  </a:lnTo>
                  <a:lnTo>
                    <a:pt x="2" y="385"/>
                  </a:lnTo>
                  <a:lnTo>
                    <a:pt x="0" y="374"/>
                  </a:lnTo>
                  <a:lnTo>
                    <a:pt x="0" y="365"/>
                  </a:lnTo>
                  <a:lnTo>
                    <a:pt x="0" y="357"/>
                  </a:lnTo>
                  <a:lnTo>
                    <a:pt x="0" y="346"/>
                  </a:lnTo>
                  <a:lnTo>
                    <a:pt x="0" y="338"/>
                  </a:lnTo>
                  <a:lnTo>
                    <a:pt x="0" y="327"/>
                  </a:lnTo>
                  <a:lnTo>
                    <a:pt x="0" y="317"/>
                  </a:lnTo>
                  <a:lnTo>
                    <a:pt x="0" y="309"/>
                  </a:lnTo>
                  <a:lnTo>
                    <a:pt x="0" y="298"/>
                  </a:lnTo>
                  <a:lnTo>
                    <a:pt x="2" y="290"/>
                  </a:lnTo>
                  <a:lnTo>
                    <a:pt x="2" y="281"/>
                  </a:lnTo>
                  <a:lnTo>
                    <a:pt x="4" y="273"/>
                  </a:lnTo>
                  <a:lnTo>
                    <a:pt x="4" y="264"/>
                  </a:lnTo>
                  <a:lnTo>
                    <a:pt x="6" y="254"/>
                  </a:lnTo>
                  <a:lnTo>
                    <a:pt x="8" y="247"/>
                  </a:lnTo>
                  <a:lnTo>
                    <a:pt x="10" y="237"/>
                  </a:lnTo>
                  <a:lnTo>
                    <a:pt x="10" y="228"/>
                  </a:lnTo>
                  <a:lnTo>
                    <a:pt x="12" y="220"/>
                  </a:lnTo>
                  <a:lnTo>
                    <a:pt x="14" y="213"/>
                  </a:lnTo>
                  <a:lnTo>
                    <a:pt x="16" y="205"/>
                  </a:lnTo>
                  <a:lnTo>
                    <a:pt x="19" y="195"/>
                  </a:lnTo>
                  <a:lnTo>
                    <a:pt x="21" y="190"/>
                  </a:lnTo>
                  <a:lnTo>
                    <a:pt x="23" y="180"/>
                  </a:lnTo>
                  <a:lnTo>
                    <a:pt x="27" y="171"/>
                  </a:lnTo>
                  <a:lnTo>
                    <a:pt x="29" y="165"/>
                  </a:lnTo>
                  <a:lnTo>
                    <a:pt x="31" y="157"/>
                  </a:lnTo>
                  <a:lnTo>
                    <a:pt x="33" y="150"/>
                  </a:lnTo>
                  <a:lnTo>
                    <a:pt x="36" y="142"/>
                  </a:lnTo>
                  <a:lnTo>
                    <a:pt x="40" y="137"/>
                  </a:lnTo>
                  <a:lnTo>
                    <a:pt x="46" y="131"/>
                  </a:lnTo>
                  <a:lnTo>
                    <a:pt x="48" y="123"/>
                  </a:lnTo>
                  <a:lnTo>
                    <a:pt x="52" y="116"/>
                  </a:lnTo>
                  <a:lnTo>
                    <a:pt x="54" y="108"/>
                  </a:lnTo>
                  <a:lnTo>
                    <a:pt x="57" y="102"/>
                  </a:lnTo>
                  <a:lnTo>
                    <a:pt x="61" y="95"/>
                  </a:lnTo>
                  <a:lnTo>
                    <a:pt x="65" y="91"/>
                  </a:lnTo>
                  <a:lnTo>
                    <a:pt x="69" y="83"/>
                  </a:lnTo>
                  <a:lnTo>
                    <a:pt x="74" y="80"/>
                  </a:lnTo>
                  <a:lnTo>
                    <a:pt x="78" y="72"/>
                  </a:lnTo>
                  <a:lnTo>
                    <a:pt x="82" y="68"/>
                  </a:lnTo>
                  <a:lnTo>
                    <a:pt x="86" y="62"/>
                  </a:lnTo>
                  <a:lnTo>
                    <a:pt x="92" y="57"/>
                  </a:lnTo>
                  <a:lnTo>
                    <a:pt x="95" y="53"/>
                  </a:lnTo>
                  <a:lnTo>
                    <a:pt x="101" y="49"/>
                  </a:lnTo>
                  <a:lnTo>
                    <a:pt x="105" y="45"/>
                  </a:lnTo>
                  <a:lnTo>
                    <a:pt x="111" y="40"/>
                  </a:lnTo>
                  <a:lnTo>
                    <a:pt x="116" y="34"/>
                  </a:lnTo>
                  <a:lnTo>
                    <a:pt x="120" y="30"/>
                  </a:lnTo>
                  <a:lnTo>
                    <a:pt x="126" y="26"/>
                  </a:lnTo>
                  <a:lnTo>
                    <a:pt x="131" y="24"/>
                  </a:lnTo>
                  <a:lnTo>
                    <a:pt x="137" y="21"/>
                  </a:lnTo>
                  <a:lnTo>
                    <a:pt x="141" y="17"/>
                  </a:lnTo>
                  <a:lnTo>
                    <a:pt x="147" y="15"/>
                  </a:lnTo>
                  <a:lnTo>
                    <a:pt x="154" y="13"/>
                  </a:lnTo>
                  <a:lnTo>
                    <a:pt x="158" y="9"/>
                  </a:lnTo>
                  <a:lnTo>
                    <a:pt x="164" y="7"/>
                  </a:lnTo>
                  <a:lnTo>
                    <a:pt x="169" y="5"/>
                  </a:lnTo>
                  <a:lnTo>
                    <a:pt x="177" y="3"/>
                  </a:lnTo>
                  <a:lnTo>
                    <a:pt x="181" y="3"/>
                  </a:lnTo>
                  <a:lnTo>
                    <a:pt x="189" y="2"/>
                  </a:lnTo>
                  <a:lnTo>
                    <a:pt x="194" y="2"/>
                  </a:lnTo>
                  <a:lnTo>
                    <a:pt x="202" y="2"/>
                  </a:lnTo>
                  <a:lnTo>
                    <a:pt x="208" y="0"/>
                  </a:lnTo>
                  <a:lnTo>
                    <a:pt x="213" y="0"/>
                  </a:lnTo>
                  <a:lnTo>
                    <a:pt x="219" y="0"/>
                  </a:lnTo>
                  <a:lnTo>
                    <a:pt x="225" y="0"/>
                  </a:lnTo>
                  <a:lnTo>
                    <a:pt x="230" y="0"/>
                  </a:lnTo>
                  <a:lnTo>
                    <a:pt x="236" y="0"/>
                  </a:lnTo>
                  <a:lnTo>
                    <a:pt x="242" y="2"/>
                  </a:lnTo>
                  <a:lnTo>
                    <a:pt x="247" y="3"/>
                  </a:lnTo>
                  <a:lnTo>
                    <a:pt x="253" y="3"/>
                  </a:lnTo>
                  <a:lnTo>
                    <a:pt x="261" y="3"/>
                  </a:lnTo>
                  <a:lnTo>
                    <a:pt x="266" y="5"/>
                  </a:lnTo>
                  <a:lnTo>
                    <a:pt x="272" y="9"/>
                  </a:lnTo>
                  <a:lnTo>
                    <a:pt x="278" y="11"/>
                  </a:lnTo>
                  <a:lnTo>
                    <a:pt x="285" y="13"/>
                  </a:lnTo>
                  <a:lnTo>
                    <a:pt x="289" y="17"/>
                  </a:lnTo>
                  <a:lnTo>
                    <a:pt x="297" y="21"/>
                  </a:lnTo>
                  <a:lnTo>
                    <a:pt x="301" y="22"/>
                  </a:lnTo>
                  <a:lnTo>
                    <a:pt x="306" y="26"/>
                  </a:lnTo>
                  <a:lnTo>
                    <a:pt x="312" y="28"/>
                  </a:lnTo>
                  <a:lnTo>
                    <a:pt x="318" y="32"/>
                  </a:lnTo>
                  <a:lnTo>
                    <a:pt x="323" y="36"/>
                  </a:lnTo>
                  <a:lnTo>
                    <a:pt x="329" y="41"/>
                  </a:lnTo>
                  <a:lnTo>
                    <a:pt x="335" y="45"/>
                  </a:lnTo>
                  <a:lnTo>
                    <a:pt x="341" y="51"/>
                  </a:lnTo>
                  <a:lnTo>
                    <a:pt x="346" y="55"/>
                  </a:lnTo>
                  <a:lnTo>
                    <a:pt x="352" y="61"/>
                  </a:lnTo>
                  <a:lnTo>
                    <a:pt x="356" y="64"/>
                  </a:lnTo>
                  <a:lnTo>
                    <a:pt x="361" y="70"/>
                  </a:lnTo>
                  <a:lnTo>
                    <a:pt x="365" y="74"/>
                  </a:lnTo>
                  <a:lnTo>
                    <a:pt x="371" y="81"/>
                  </a:lnTo>
                  <a:lnTo>
                    <a:pt x="375" y="87"/>
                  </a:lnTo>
                  <a:lnTo>
                    <a:pt x="381" y="93"/>
                  </a:lnTo>
                  <a:lnTo>
                    <a:pt x="384" y="99"/>
                  </a:lnTo>
                  <a:lnTo>
                    <a:pt x="390" y="104"/>
                  </a:lnTo>
                  <a:lnTo>
                    <a:pt x="394" y="110"/>
                  </a:lnTo>
                  <a:lnTo>
                    <a:pt x="398" y="118"/>
                  </a:lnTo>
                  <a:lnTo>
                    <a:pt x="401" y="125"/>
                  </a:lnTo>
                  <a:lnTo>
                    <a:pt x="405" y="131"/>
                  </a:lnTo>
                  <a:lnTo>
                    <a:pt x="411" y="138"/>
                  </a:lnTo>
                  <a:lnTo>
                    <a:pt x="415" y="144"/>
                  </a:lnTo>
                  <a:lnTo>
                    <a:pt x="419" y="152"/>
                  </a:lnTo>
                  <a:lnTo>
                    <a:pt x="422" y="159"/>
                  </a:lnTo>
                  <a:lnTo>
                    <a:pt x="426" y="165"/>
                  </a:lnTo>
                  <a:lnTo>
                    <a:pt x="430" y="175"/>
                  </a:lnTo>
                  <a:lnTo>
                    <a:pt x="434" y="182"/>
                  </a:lnTo>
                  <a:lnTo>
                    <a:pt x="438" y="190"/>
                  </a:lnTo>
                  <a:lnTo>
                    <a:pt x="439" y="199"/>
                  </a:lnTo>
                  <a:lnTo>
                    <a:pt x="443" y="207"/>
                  </a:lnTo>
                  <a:lnTo>
                    <a:pt x="447" y="214"/>
                  </a:lnTo>
                  <a:lnTo>
                    <a:pt x="449" y="224"/>
                  </a:lnTo>
                  <a:lnTo>
                    <a:pt x="453" y="232"/>
                  </a:lnTo>
                  <a:lnTo>
                    <a:pt x="455" y="241"/>
                  </a:lnTo>
                  <a:lnTo>
                    <a:pt x="458" y="249"/>
                  </a:lnTo>
                  <a:lnTo>
                    <a:pt x="460" y="258"/>
                  </a:lnTo>
                  <a:lnTo>
                    <a:pt x="462" y="268"/>
                  </a:lnTo>
                  <a:lnTo>
                    <a:pt x="466" y="275"/>
                  </a:lnTo>
                  <a:lnTo>
                    <a:pt x="466" y="285"/>
                  </a:lnTo>
                  <a:lnTo>
                    <a:pt x="468" y="294"/>
                  </a:lnTo>
                  <a:lnTo>
                    <a:pt x="470" y="304"/>
                  </a:lnTo>
                  <a:lnTo>
                    <a:pt x="472" y="313"/>
                  </a:lnTo>
                  <a:lnTo>
                    <a:pt x="474" y="323"/>
                  </a:lnTo>
                  <a:lnTo>
                    <a:pt x="476" y="334"/>
                  </a:lnTo>
                  <a:lnTo>
                    <a:pt x="477" y="342"/>
                  </a:lnTo>
                  <a:lnTo>
                    <a:pt x="479" y="353"/>
                  </a:lnTo>
                  <a:lnTo>
                    <a:pt x="479" y="363"/>
                  </a:lnTo>
                  <a:lnTo>
                    <a:pt x="481" y="370"/>
                  </a:lnTo>
                  <a:lnTo>
                    <a:pt x="481" y="380"/>
                  </a:lnTo>
                  <a:lnTo>
                    <a:pt x="483" y="389"/>
                  </a:lnTo>
                  <a:lnTo>
                    <a:pt x="483" y="399"/>
                  </a:lnTo>
                  <a:lnTo>
                    <a:pt x="483" y="408"/>
                  </a:lnTo>
                  <a:lnTo>
                    <a:pt x="483" y="420"/>
                  </a:lnTo>
                  <a:lnTo>
                    <a:pt x="483" y="427"/>
                  </a:lnTo>
                  <a:lnTo>
                    <a:pt x="483" y="437"/>
                  </a:lnTo>
                  <a:lnTo>
                    <a:pt x="481" y="446"/>
                  </a:lnTo>
                  <a:lnTo>
                    <a:pt x="481" y="454"/>
                  </a:lnTo>
                  <a:lnTo>
                    <a:pt x="481" y="465"/>
                  </a:lnTo>
                  <a:lnTo>
                    <a:pt x="477" y="473"/>
                  </a:lnTo>
                  <a:lnTo>
                    <a:pt x="477" y="484"/>
                  </a:lnTo>
                  <a:lnTo>
                    <a:pt x="477" y="492"/>
                  </a:lnTo>
                  <a:lnTo>
                    <a:pt x="476" y="501"/>
                  </a:lnTo>
                  <a:lnTo>
                    <a:pt x="474" y="509"/>
                  </a:lnTo>
                  <a:lnTo>
                    <a:pt x="472" y="519"/>
                  </a:lnTo>
                  <a:lnTo>
                    <a:pt x="470" y="526"/>
                  </a:lnTo>
                  <a:lnTo>
                    <a:pt x="468" y="536"/>
                  </a:lnTo>
                  <a:lnTo>
                    <a:pt x="466" y="541"/>
                  </a:lnTo>
                  <a:lnTo>
                    <a:pt x="464" y="551"/>
                  </a:lnTo>
                  <a:lnTo>
                    <a:pt x="460" y="558"/>
                  </a:lnTo>
                  <a:lnTo>
                    <a:pt x="460" y="568"/>
                  </a:lnTo>
                  <a:lnTo>
                    <a:pt x="457" y="576"/>
                  </a:lnTo>
                  <a:lnTo>
                    <a:pt x="455" y="583"/>
                  </a:lnTo>
                  <a:lnTo>
                    <a:pt x="453" y="591"/>
                  </a:lnTo>
                  <a:lnTo>
                    <a:pt x="449" y="598"/>
                  </a:lnTo>
                  <a:lnTo>
                    <a:pt x="447" y="606"/>
                  </a:lnTo>
                  <a:lnTo>
                    <a:pt x="443" y="612"/>
                  </a:lnTo>
                  <a:lnTo>
                    <a:pt x="439" y="619"/>
                  </a:lnTo>
                  <a:lnTo>
                    <a:pt x="438" y="629"/>
                  </a:lnTo>
                  <a:lnTo>
                    <a:pt x="434" y="634"/>
                  </a:lnTo>
                  <a:lnTo>
                    <a:pt x="432" y="640"/>
                  </a:lnTo>
                  <a:lnTo>
                    <a:pt x="426" y="646"/>
                  </a:lnTo>
                  <a:lnTo>
                    <a:pt x="424" y="652"/>
                  </a:lnTo>
                  <a:lnTo>
                    <a:pt x="420" y="657"/>
                  </a:lnTo>
                  <a:lnTo>
                    <a:pt x="417" y="665"/>
                  </a:lnTo>
                  <a:lnTo>
                    <a:pt x="411" y="671"/>
                  </a:lnTo>
                  <a:lnTo>
                    <a:pt x="409" y="676"/>
                  </a:lnTo>
                  <a:lnTo>
                    <a:pt x="403" y="680"/>
                  </a:lnTo>
                  <a:lnTo>
                    <a:pt x="398" y="686"/>
                  </a:lnTo>
                  <a:lnTo>
                    <a:pt x="394" y="691"/>
                  </a:lnTo>
                  <a:lnTo>
                    <a:pt x="390" y="697"/>
                  </a:lnTo>
                  <a:lnTo>
                    <a:pt x="384" y="703"/>
                  </a:lnTo>
                  <a:lnTo>
                    <a:pt x="381" y="707"/>
                  </a:lnTo>
                  <a:lnTo>
                    <a:pt x="375" y="712"/>
                  </a:lnTo>
                  <a:lnTo>
                    <a:pt x="371" y="716"/>
                  </a:lnTo>
                  <a:lnTo>
                    <a:pt x="365" y="720"/>
                  </a:lnTo>
                  <a:lnTo>
                    <a:pt x="361" y="724"/>
                  </a:lnTo>
                  <a:lnTo>
                    <a:pt x="356" y="726"/>
                  </a:lnTo>
                  <a:lnTo>
                    <a:pt x="352" y="731"/>
                  </a:lnTo>
                  <a:lnTo>
                    <a:pt x="346" y="733"/>
                  </a:lnTo>
                  <a:lnTo>
                    <a:pt x="341" y="737"/>
                  </a:lnTo>
                  <a:lnTo>
                    <a:pt x="335" y="739"/>
                  </a:lnTo>
                  <a:lnTo>
                    <a:pt x="329" y="743"/>
                  </a:lnTo>
                  <a:lnTo>
                    <a:pt x="322" y="745"/>
                  </a:lnTo>
                  <a:lnTo>
                    <a:pt x="316" y="747"/>
                  </a:lnTo>
                  <a:lnTo>
                    <a:pt x="310" y="748"/>
                  </a:lnTo>
                  <a:lnTo>
                    <a:pt x="306" y="750"/>
                  </a:lnTo>
                  <a:lnTo>
                    <a:pt x="299" y="752"/>
                  </a:lnTo>
                  <a:lnTo>
                    <a:pt x="293" y="754"/>
                  </a:lnTo>
                  <a:lnTo>
                    <a:pt x="289" y="754"/>
                  </a:lnTo>
                  <a:lnTo>
                    <a:pt x="284" y="756"/>
                  </a:lnTo>
                  <a:lnTo>
                    <a:pt x="276" y="756"/>
                  </a:lnTo>
                  <a:lnTo>
                    <a:pt x="270" y="756"/>
                  </a:lnTo>
                  <a:lnTo>
                    <a:pt x="265" y="756"/>
                  </a:lnTo>
                  <a:lnTo>
                    <a:pt x="257" y="756"/>
                  </a:lnTo>
                  <a:lnTo>
                    <a:pt x="251" y="756"/>
                  </a:lnTo>
                  <a:lnTo>
                    <a:pt x="246" y="754"/>
                  </a:lnTo>
                  <a:lnTo>
                    <a:pt x="240" y="754"/>
                  </a:lnTo>
                  <a:lnTo>
                    <a:pt x="234" y="754"/>
                  </a:lnTo>
                  <a:lnTo>
                    <a:pt x="227" y="752"/>
                  </a:lnTo>
                  <a:lnTo>
                    <a:pt x="221" y="750"/>
                  </a:lnTo>
                  <a:lnTo>
                    <a:pt x="215" y="748"/>
                  </a:lnTo>
                  <a:lnTo>
                    <a:pt x="209" y="747"/>
                  </a:lnTo>
                  <a:lnTo>
                    <a:pt x="202" y="743"/>
                  </a:lnTo>
                  <a:lnTo>
                    <a:pt x="198" y="741"/>
                  </a:lnTo>
                  <a:lnTo>
                    <a:pt x="192" y="739"/>
                  </a:lnTo>
                  <a:lnTo>
                    <a:pt x="187" y="737"/>
                  </a:lnTo>
                  <a:lnTo>
                    <a:pt x="181" y="733"/>
                  </a:lnTo>
                  <a:lnTo>
                    <a:pt x="175" y="729"/>
                  </a:lnTo>
                  <a:lnTo>
                    <a:pt x="169" y="726"/>
                  </a:lnTo>
                  <a:lnTo>
                    <a:pt x="164" y="722"/>
                  </a:lnTo>
                  <a:lnTo>
                    <a:pt x="158" y="720"/>
                  </a:lnTo>
                  <a:lnTo>
                    <a:pt x="152" y="714"/>
                  </a:lnTo>
                  <a:lnTo>
                    <a:pt x="147" y="710"/>
                  </a:lnTo>
                  <a:lnTo>
                    <a:pt x="143" y="707"/>
                  </a:lnTo>
                  <a:lnTo>
                    <a:pt x="137" y="701"/>
                  </a:lnTo>
                  <a:lnTo>
                    <a:pt x="131" y="695"/>
                  </a:lnTo>
                  <a:lnTo>
                    <a:pt x="126" y="691"/>
                  </a:lnTo>
                  <a:lnTo>
                    <a:pt x="122" y="686"/>
                  </a:lnTo>
                  <a:lnTo>
                    <a:pt x="116" y="680"/>
                  </a:lnTo>
                  <a:lnTo>
                    <a:pt x="112" y="674"/>
                  </a:lnTo>
                  <a:lnTo>
                    <a:pt x="107" y="671"/>
                  </a:lnTo>
                  <a:lnTo>
                    <a:pt x="103" y="665"/>
                  </a:lnTo>
                  <a:lnTo>
                    <a:pt x="97" y="657"/>
                  </a:lnTo>
                  <a:lnTo>
                    <a:pt x="93" y="652"/>
                  </a:lnTo>
                  <a:lnTo>
                    <a:pt x="88" y="646"/>
                  </a:lnTo>
                  <a:lnTo>
                    <a:pt x="84" y="640"/>
                  </a:lnTo>
                  <a:lnTo>
                    <a:pt x="78" y="633"/>
                  </a:lnTo>
                  <a:lnTo>
                    <a:pt x="74" y="625"/>
                  </a:lnTo>
                  <a:lnTo>
                    <a:pt x="71" y="617"/>
                  </a:lnTo>
                  <a:lnTo>
                    <a:pt x="67" y="610"/>
                  </a:lnTo>
                  <a:lnTo>
                    <a:pt x="63" y="604"/>
                  </a:lnTo>
                  <a:lnTo>
                    <a:pt x="59" y="596"/>
                  </a:lnTo>
                  <a:lnTo>
                    <a:pt x="55" y="587"/>
                  </a:lnTo>
                  <a:lnTo>
                    <a:pt x="52" y="581"/>
                  </a:lnTo>
                  <a:lnTo>
                    <a:pt x="48" y="574"/>
                  </a:lnTo>
                  <a:lnTo>
                    <a:pt x="46" y="564"/>
                  </a:lnTo>
                  <a:lnTo>
                    <a:pt x="40" y="558"/>
                  </a:lnTo>
                  <a:lnTo>
                    <a:pt x="38" y="549"/>
                  </a:lnTo>
                  <a:lnTo>
                    <a:pt x="35" y="541"/>
                  </a:lnTo>
                  <a:lnTo>
                    <a:pt x="31" y="532"/>
                  </a:lnTo>
                  <a:lnTo>
                    <a:pt x="29" y="524"/>
                  </a:lnTo>
                  <a:lnTo>
                    <a:pt x="27" y="517"/>
                  </a:lnTo>
                  <a:lnTo>
                    <a:pt x="23" y="507"/>
                  </a:lnTo>
                  <a:lnTo>
                    <a:pt x="21" y="498"/>
                  </a:lnTo>
                  <a:lnTo>
                    <a:pt x="19" y="490"/>
                  </a:lnTo>
                  <a:lnTo>
                    <a:pt x="17" y="481"/>
                  </a:lnTo>
                  <a:lnTo>
                    <a:pt x="16" y="471"/>
                  </a:lnTo>
                  <a:lnTo>
                    <a:pt x="12" y="460"/>
                  </a:lnTo>
                  <a:lnTo>
                    <a:pt x="10" y="452"/>
                  </a:lnTo>
                  <a:lnTo>
                    <a:pt x="10" y="442"/>
                  </a:lnTo>
                  <a:lnTo>
                    <a:pt x="8" y="433"/>
                  </a:lnTo>
                  <a:lnTo>
                    <a:pt x="6" y="423"/>
                  </a:lnTo>
                  <a:lnTo>
                    <a:pt x="4" y="414"/>
                  </a:lnTo>
                  <a:lnTo>
                    <a:pt x="4" y="406"/>
                  </a:lnTo>
                  <a:lnTo>
                    <a:pt x="4" y="4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29" name="Freeform 17">
              <a:extLst>
                <a:ext uri="{FF2B5EF4-FFF2-40B4-BE49-F238E27FC236}">
                  <a16:creationId xmlns:a16="http://schemas.microsoft.com/office/drawing/2014/main" id="{69AB7720-4825-5D4F-AE5A-23F058FA3D7E}"/>
                </a:ext>
              </a:extLst>
            </p:cNvPr>
            <p:cNvSpPr>
              <a:spLocks/>
            </p:cNvSpPr>
            <p:nvPr/>
          </p:nvSpPr>
          <p:spPr bwMode="auto">
            <a:xfrm>
              <a:off x="5251" y="2275"/>
              <a:ext cx="131" cy="203"/>
            </a:xfrm>
            <a:custGeom>
              <a:avLst/>
              <a:gdLst>
                <a:gd name="T0" fmla="*/ 3 w 262"/>
                <a:gd name="T1" fmla="*/ 214 h 406"/>
                <a:gd name="T2" fmla="*/ 7 w 262"/>
                <a:gd name="T3" fmla="*/ 232 h 406"/>
                <a:gd name="T4" fmla="*/ 11 w 262"/>
                <a:gd name="T5" fmla="*/ 247 h 406"/>
                <a:gd name="T6" fmla="*/ 13 w 262"/>
                <a:gd name="T7" fmla="*/ 260 h 406"/>
                <a:gd name="T8" fmla="*/ 19 w 262"/>
                <a:gd name="T9" fmla="*/ 273 h 406"/>
                <a:gd name="T10" fmla="*/ 24 w 262"/>
                <a:gd name="T11" fmla="*/ 291 h 406"/>
                <a:gd name="T12" fmla="*/ 34 w 262"/>
                <a:gd name="T13" fmla="*/ 317 h 406"/>
                <a:gd name="T14" fmla="*/ 45 w 262"/>
                <a:gd name="T15" fmla="*/ 336 h 406"/>
                <a:gd name="T16" fmla="*/ 57 w 262"/>
                <a:gd name="T17" fmla="*/ 353 h 406"/>
                <a:gd name="T18" fmla="*/ 72 w 262"/>
                <a:gd name="T19" fmla="*/ 368 h 406"/>
                <a:gd name="T20" fmla="*/ 93 w 262"/>
                <a:gd name="T21" fmla="*/ 387 h 406"/>
                <a:gd name="T22" fmla="*/ 116 w 262"/>
                <a:gd name="T23" fmla="*/ 399 h 406"/>
                <a:gd name="T24" fmla="*/ 138 w 262"/>
                <a:gd name="T25" fmla="*/ 405 h 406"/>
                <a:gd name="T26" fmla="*/ 161 w 262"/>
                <a:gd name="T27" fmla="*/ 405 h 406"/>
                <a:gd name="T28" fmla="*/ 180 w 262"/>
                <a:gd name="T29" fmla="*/ 399 h 406"/>
                <a:gd name="T30" fmla="*/ 197 w 262"/>
                <a:gd name="T31" fmla="*/ 387 h 406"/>
                <a:gd name="T32" fmla="*/ 213 w 262"/>
                <a:gd name="T33" fmla="*/ 374 h 406"/>
                <a:gd name="T34" fmla="*/ 226 w 262"/>
                <a:gd name="T35" fmla="*/ 357 h 406"/>
                <a:gd name="T36" fmla="*/ 239 w 262"/>
                <a:gd name="T37" fmla="*/ 336 h 406"/>
                <a:gd name="T38" fmla="*/ 247 w 262"/>
                <a:gd name="T39" fmla="*/ 313 h 406"/>
                <a:gd name="T40" fmla="*/ 252 w 262"/>
                <a:gd name="T41" fmla="*/ 294 h 406"/>
                <a:gd name="T42" fmla="*/ 254 w 262"/>
                <a:gd name="T43" fmla="*/ 281 h 406"/>
                <a:gd name="T44" fmla="*/ 258 w 262"/>
                <a:gd name="T45" fmla="*/ 270 h 406"/>
                <a:gd name="T46" fmla="*/ 260 w 262"/>
                <a:gd name="T47" fmla="*/ 254 h 406"/>
                <a:gd name="T48" fmla="*/ 260 w 262"/>
                <a:gd name="T49" fmla="*/ 239 h 406"/>
                <a:gd name="T50" fmla="*/ 262 w 262"/>
                <a:gd name="T51" fmla="*/ 224 h 406"/>
                <a:gd name="T52" fmla="*/ 262 w 262"/>
                <a:gd name="T53" fmla="*/ 209 h 406"/>
                <a:gd name="T54" fmla="*/ 260 w 262"/>
                <a:gd name="T55" fmla="*/ 194 h 406"/>
                <a:gd name="T56" fmla="*/ 258 w 262"/>
                <a:gd name="T57" fmla="*/ 178 h 406"/>
                <a:gd name="T58" fmla="*/ 254 w 262"/>
                <a:gd name="T59" fmla="*/ 163 h 406"/>
                <a:gd name="T60" fmla="*/ 252 w 262"/>
                <a:gd name="T61" fmla="*/ 148 h 406"/>
                <a:gd name="T62" fmla="*/ 249 w 262"/>
                <a:gd name="T63" fmla="*/ 133 h 406"/>
                <a:gd name="T64" fmla="*/ 245 w 262"/>
                <a:gd name="T65" fmla="*/ 119 h 406"/>
                <a:gd name="T66" fmla="*/ 239 w 262"/>
                <a:gd name="T67" fmla="*/ 106 h 406"/>
                <a:gd name="T68" fmla="*/ 233 w 262"/>
                <a:gd name="T69" fmla="*/ 93 h 406"/>
                <a:gd name="T70" fmla="*/ 220 w 262"/>
                <a:gd name="T71" fmla="*/ 70 h 406"/>
                <a:gd name="T72" fmla="*/ 207 w 262"/>
                <a:gd name="T73" fmla="*/ 51 h 406"/>
                <a:gd name="T74" fmla="*/ 190 w 262"/>
                <a:gd name="T75" fmla="*/ 32 h 406"/>
                <a:gd name="T76" fmla="*/ 175 w 262"/>
                <a:gd name="T77" fmla="*/ 19 h 406"/>
                <a:gd name="T78" fmla="*/ 156 w 262"/>
                <a:gd name="T79" fmla="*/ 7 h 406"/>
                <a:gd name="T80" fmla="*/ 137 w 262"/>
                <a:gd name="T81" fmla="*/ 2 h 406"/>
                <a:gd name="T82" fmla="*/ 118 w 262"/>
                <a:gd name="T83" fmla="*/ 0 h 406"/>
                <a:gd name="T84" fmla="*/ 97 w 262"/>
                <a:gd name="T85" fmla="*/ 4 h 406"/>
                <a:gd name="T86" fmla="*/ 76 w 262"/>
                <a:gd name="T87" fmla="*/ 11 h 406"/>
                <a:gd name="T88" fmla="*/ 59 w 262"/>
                <a:gd name="T89" fmla="*/ 28 h 406"/>
                <a:gd name="T90" fmla="*/ 43 w 262"/>
                <a:gd name="T91" fmla="*/ 47 h 406"/>
                <a:gd name="T92" fmla="*/ 30 w 262"/>
                <a:gd name="T93" fmla="*/ 70 h 406"/>
                <a:gd name="T94" fmla="*/ 21 w 262"/>
                <a:gd name="T95" fmla="*/ 93 h 406"/>
                <a:gd name="T96" fmla="*/ 11 w 262"/>
                <a:gd name="T97" fmla="*/ 119 h 406"/>
                <a:gd name="T98" fmla="*/ 5 w 262"/>
                <a:gd name="T99" fmla="*/ 142 h 406"/>
                <a:gd name="T100" fmla="*/ 2 w 262"/>
                <a:gd name="T101" fmla="*/ 167 h 406"/>
                <a:gd name="T102" fmla="*/ 0 w 262"/>
                <a:gd name="T103" fmla="*/ 188 h 406"/>
                <a:gd name="T104" fmla="*/ 3 w 262"/>
                <a:gd name="T105" fmla="*/ 20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406">
                  <a:moveTo>
                    <a:pt x="3" y="207"/>
                  </a:moveTo>
                  <a:lnTo>
                    <a:pt x="3" y="211"/>
                  </a:lnTo>
                  <a:lnTo>
                    <a:pt x="3" y="214"/>
                  </a:lnTo>
                  <a:lnTo>
                    <a:pt x="5" y="220"/>
                  </a:lnTo>
                  <a:lnTo>
                    <a:pt x="5" y="226"/>
                  </a:lnTo>
                  <a:lnTo>
                    <a:pt x="7" y="232"/>
                  </a:lnTo>
                  <a:lnTo>
                    <a:pt x="7" y="235"/>
                  </a:lnTo>
                  <a:lnTo>
                    <a:pt x="9" y="241"/>
                  </a:lnTo>
                  <a:lnTo>
                    <a:pt x="11" y="247"/>
                  </a:lnTo>
                  <a:lnTo>
                    <a:pt x="11" y="251"/>
                  </a:lnTo>
                  <a:lnTo>
                    <a:pt x="13" y="254"/>
                  </a:lnTo>
                  <a:lnTo>
                    <a:pt x="13" y="260"/>
                  </a:lnTo>
                  <a:lnTo>
                    <a:pt x="15" y="264"/>
                  </a:lnTo>
                  <a:lnTo>
                    <a:pt x="17" y="270"/>
                  </a:lnTo>
                  <a:lnTo>
                    <a:pt x="19" y="273"/>
                  </a:lnTo>
                  <a:lnTo>
                    <a:pt x="19" y="279"/>
                  </a:lnTo>
                  <a:lnTo>
                    <a:pt x="22" y="283"/>
                  </a:lnTo>
                  <a:lnTo>
                    <a:pt x="24" y="291"/>
                  </a:lnTo>
                  <a:lnTo>
                    <a:pt x="28" y="300"/>
                  </a:lnTo>
                  <a:lnTo>
                    <a:pt x="30" y="308"/>
                  </a:lnTo>
                  <a:lnTo>
                    <a:pt x="34" y="317"/>
                  </a:lnTo>
                  <a:lnTo>
                    <a:pt x="38" y="323"/>
                  </a:lnTo>
                  <a:lnTo>
                    <a:pt x="41" y="330"/>
                  </a:lnTo>
                  <a:lnTo>
                    <a:pt x="45" y="336"/>
                  </a:lnTo>
                  <a:lnTo>
                    <a:pt x="49" y="342"/>
                  </a:lnTo>
                  <a:lnTo>
                    <a:pt x="51" y="348"/>
                  </a:lnTo>
                  <a:lnTo>
                    <a:pt x="57" y="353"/>
                  </a:lnTo>
                  <a:lnTo>
                    <a:pt x="60" y="357"/>
                  </a:lnTo>
                  <a:lnTo>
                    <a:pt x="68" y="365"/>
                  </a:lnTo>
                  <a:lnTo>
                    <a:pt x="72" y="368"/>
                  </a:lnTo>
                  <a:lnTo>
                    <a:pt x="80" y="374"/>
                  </a:lnTo>
                  <a:lnTo>
                    <a:pt x="87" y="382"/>
                  </a:lnTo>
                  <a:lnTo>
                    <a:pt x="93" y="387"/>
                  </a:lnTo>
                  <a:lnTo>
                    <a:pt x="100" y="391"/>
                  </a:lnTo>
                  <a:lnTo>
                    <a:pt x="108" y="395"/>
                  </a:lnTo>
                  <a:lnTo>
                    <a:pt x="116" y="399"/>
                  </a:lnTo>
                  <a:lnTo>
                    <a:pt x="125" y="403"/>
                  </a:lnTo>
                  <a:lnTo>
                    <a:pt x="133" y="405"/>
                  </a:lnTo>
                  <a:lnTo>
                    <a:pt x="138" y="405"/>
                  </a:lnTo>
                  <a:lnTo>
                    <a:pt x="148" y="405"/>
                  </a:lnTo>
                  <a:lnTo>
                    <a:pt x="156" y="406"/>
                  </a:lnTo>
                  <a:lnTo>
                    <a:pt x="161" y="405"/>
                  </a:lnTo>
                  <a:lnTo>
                    <a:pt x="167" y="403"/>
                  </a:lnTo>
                  <a:lnTo>
                    <a:pt x="175" y="401"/>
                  </a:lnTo>
                  <a:lnTo>
                    <a:pt x="180" y="399"/>
                  </a:lnTo>
                  <a:lnTo>
                    <a:pt x="186" y="395"/>
                  </a:lnTo>
                  <a:lnTo>
                    <a:pt x="192" y="391"/>
                  </a:lnTo>
                  <a:lnTo>
                    <a:pt x="197" y="387"/>
                  </a:lnTo>
                  <a:lnTo>
                    <a:pt x="201" y="386"/>
                  </a:lnTo>
                  <a:lnTo>
                    <a:pt x="207" y="378"/>
                  </a:lnTo>
                  <a:lnTo>
                    <a:pt x="213" y="374"/>
                  </a:lnTo>
                  <a:lnTo>
                    <a:pt x="216" y="368"/>
                  </a:lnTo>
                  <a:lnTo>
                    <a:pt x="222" y="363"/>
                  </a:lnTo>
                  <a:lnTo>
                    <a:pt x="226" y="357"/>
                  </a:lnTo>
                  <a:lnTo>
                    <a:pt x="232" y="349"/>
                  </a:lnTo>
                  <a:lnTo>
                    <a:pt x="235" y="344"/>
                  </a:lnTo>
                  <a:lnTo>
                    <a:pt x="239" y="336"/>
                  </a:lnTo>
                  <a:lnTo>
                    <a:pt x="243" y="329"/>
                  </a:lnTo>
                  <a:lnTo>
                    <a:pt x="245" y="321"/>
                  </a:lnTo>
                  <a:lnTo>
                    <a:pt x="247" y="313"/>
                  </a:lnTo>
                  <a:lnTo>
                    <a:pt x="251" y="304"/>
                  </a:lnTo>
                  <a:lnTo>
                    <a:pt x="251" y="300"/>
                  </a:lnTo>
                  <a:lnTo>
                    <a:pt x="252" y="294"/>
                  </a:lnTo>
                  <a:lnTo>
                    <a:pt x="252" y="291"/>
                  </a:lnTo>
                  <a:lnTo>
                    <a:pt x="254" y="287"/>
                  </a:lnTo>
                  <a:lnTo>
                    <a:pt x="254" y="281"/>
                  </a:lnTo>
                  <a:lnTo>
                    <a:pt x="256" y="277"/>
                  </a:lnTo>
                  <a:lnTo>
                    <a:pt x="256" y="273"/>
                  </a:lnTo>
                  <a:lnTo>
                    <a:pt x="258" y="270"/>
                  </a:lnTo>
                  <a:lnTo>
                    <a:pt x="258" y="264"/>
                  </a:lnTo>
                  <a:lnTo>
                    <a:pt x="260" y="258"/>
                  </a:lnTo>
                  <a:lnTo>
                    <a:pt x="260" y="254"/>
                  </a:lnTo>
                  <a:lnTo>
                    <a:pt x="260" y="249"/>
                  </a:lnTo>
                  <a:lnTo>
                    <a:pt x="260" y="243"/>
                  </a:lnTo>
                  <a:lnTo>
                    <a:pt x="260" y="239"/>
                  </a:lnTo>
                  <a:lnTo>
                    <a:pt x="260" y="235"/>
                  </a:lnTo>
                  <a:lnTo>
                    <a:pt x="262" y="230"/>
                  </a:lnTo>
                  <a:lnTo>
                    <a:pt x="262" y="224"/>
                  </a:lnTo>
                  <a:lnTo>
                    <a:pt x="262" y="218"/>
                  </a:lnTo>
                  <a:lnTo>
                    <a:pt x="262" y="213"/>
                  </a:lnTo>
                  <a:lnTo>
                    <a:pt x="262" y="209"/>
                  </a:lnTo>
                  <a:lnTo>
                    <a:pt x="260" y="203"/>
                  </a:lnTo>
                  <a:lnTo>
                    <a:pt x="260" y="197"/>
                  </a:lnTo>
                  <a:lnTo>
                    <a:pt x="260" y="194"/>
                  </a:lnTo>
                  <a:lnTo>
                    <a:pt x="260" y="190"/>
                  </a:lnTo>
                  <a:lnTo>
                    <a:pt x="260" y="184"/>
                  </a:lnTo>
                  <a:lnTo>
                    <a:pt x="258" y="178"/>
                  </a:lnTo>
                  <a:lnTo>
                    <a:pt x="258" y="173"/>
                  </a:lnTo>
                  <a:lnTo>
                    <a:pt x="256" y="169"/>
                  </a:lnTo>
                  <a:lnTo>
                    <a:pt x="254" y="163"/>
                  </a:lnTo>
                  <a:lnTo>
                    <a:pt x="254" y="157"/>
                  </a:lnTo>
                  <a:lnTo>
                    <a:pt x="254" y="152"/>
                  </a:lnTo>
                  <a:lnTo>
                    <a:pt x="252" y="148"/>
                  </a:lnTo>
                  <a:lnTo>
                    <a:pt x="251" y="142"/>
                  </a:lnTo>
                  <a:lnTo>
                    <a:pt x="249" y="138"/>
                  </a:lnTo>
                  <a:lnTo>
                    <a:pt x="249" y="133"/>
                  </a:lnTo>
                  <a:lnTo>
                    <a:pt x="247" y="127"/>
                  </a:lnTo>
                  <a:lnTo>
                    <a:pt x="245" y="123"/>
                  </a:lnTo>
                  <a:lnTo>
                    <a:pt x="245" y="119"/>
                  </a:lnTo>
                  <a:lnTo>
                    <a:pt x="243" y="116"/>
                  </a:lnTo>
                  <a:lnTo>
                    <a:pt x="243" y="110"/>
                  </a:lnTo>
                  <a:lnTo>
                    <a:pt x="239" y="106"/>
                  </a:lnTo>
                  <a:lnTo>
                    <a:pt x="237" y="102"/>
                  </a:lnTo>
                  <a:lnTo>
                    <a:pt x="235" y="99"/>
                  </a:lnTo>
                  <a:lnTo>
                    <a:pt x="233" y="93"/>
                  </a:lnTo>
                  <a:lnTo>
                    <a:pt x="230" y="85"/>
                  </a:lnTo>
                  <a:lnTo>
                    <a:pt x="226" y="78"/>
                  </a:lnTo>
                  <a:lnTo>
                    <a:pt x="220" y="70"/>
                  </a:lnTo>
                  <a:lnTo>
                    <a:pt x="216" y="62"/>
                  </a:lnTo>
                  <a:lnTo>
                    <a:pt x="211" y="57"/>
                  </a:lnTo>
                  <a:lnTo>
                    <a:pt x="207" y="51"/>
                  </a:lnTo>
                  <a:lnTo>
                    <a:pt x="201" y="43"/>
                  </a:lnTo>
                  <a:lnTo>
                    <a:pt x="195" y="38"/>
                  </a:lnTo>
                  <a:lnTo>
                    <a:pt x="190" y="32"/>
                  </a:lnTo>
                  <a:lnTo>
                    <a:pt x="186" y="28"/>
                  </a:lnTo>
                  <a:lnTo>
                    <a:pt x="180" y="23"/>
                  </a:lnTo>
                  <a:lnTo>
                    <a:pt x="175" y="19"/>
                  </a:lnTo>
                  <a:lnTo>
                    <a:pt x="169" y="13"/>
                  </a:lnTo>
                  <a:lnTo>
                    <a:pt x="163" y="11"/>
                  </a:lnTo>
                  <a:lnTo>
                    <a:pt x="156" y="7"/>
                  </a:lnTo>
                  <a:lnTo>
                    <a:pt x="150" y="5"/>
                  </a:lnTo>
                  <a:lnTo>
                    <a:pt x="142" y="2"/>
                  </a:lnTo>
                  <a:lnTo>
                    <a:pt x="137" y="2"/>
                  </a:lnTo>
                  <a:lnTo>
                    <a:pt x="131" y="0"/>
                  </a:lnTo>
                  <a:lnTo>
                    <a:pt x="125" y="0"/>
                  </a:lnTo>
                  <a:lnTo>
                    <a:pt x="118" y="0"/>
                  </a:lnTo>
                  <a:lnTo>
                    <a:pt x="112" y="0"/>
                  </a:lnTo>
                  <a:lnTo>
                    <a:pt x="104" y="0"/>
                  </a:lnTo>
                  <a:lnTo>
                    <a:pt x="97" y="4"/>
                  </a:lnTo>
                  <a:lnTo>
                    <a:pt x="91" y="5"/>
                  </a:lnTo>
                  <a:lnTo>
                    <a:pt x="83" y="9"/>
                  </a:lnTo>
                  <a:lnTo>
                    <a:pt x="76" y="11"/>
                  </a:lnTo>
                  <a:lnTo>
                    <a:pt x="70" y="17"/>
                  </a:lnTo>
                  <a:lnTo>
                    <a:pt x="64" y="23"/>
                  </a:lnTo>
                  <a:lnTo>
                    <a:pt x="59" y="28"/>
                  </a:lnTo>
                  <a:lnTo>
                    <a:pt x="53" y="34"/>
                  </a:lnTo>
                  <a:lnTo>
                    <a:pt x="49" y="40"/>
                  </a:lnTo>
                  <a:lnTo>
                    <a:pt x="43" y="47"/>
                  </a:lnTo>
                  <a:lnTo>
                    <a:pt x="40" y="55"/>
                  </a:lnTo>
                  <a:lnTo>
                    <a:pt x="34" y="61"/>
                  </a:lnTo>
                  <a:lnTo>
                    <a:pt x="30" y="70"/>
                  </a:lnTo>
                  <a:lnTo>
                    <a:pt x="26" y="78"/>
                  </a:lnTo>
                  <a:lnTo>
                    <a:pt x="24" y="85"/>
                  </a:lnTo>
                  <a:lnTo>
                    <a:pt x="21" y="93"/>
                  </a:lnTo>
                  <a:lnTo>
                    <a:pt x="17" y="102"/>
                  </a:lnTo>
                  <a:lnTo>
                    <a:pt x="15" y="110"/>
                  </a:lnTo>
                  <a:lnTo>
                    <a:pt x="11" y="119"/>
                  </a:lnTo>
                  <a:lnTo>
                    <a:pt x="9" y="127"/>
                  </a:lnTo>
                  <a:lnTo>
                    <a:pt x="7" y="135"/>
                  </a:lnTo>
                  <a:lnTo>
                    <a:pt x="5" y="142"/>
                  </a:lnTo>
                  <a:lnTo>
                    <a:pt x="5" y="150"/>
                  </a:lnTo>
                  <a:lnTo>
                    <a:pt x="2" y="157"/>
                  </a:lnTo>
                  <a:lnTo>
                    <a:pt x="2" y="167"/>
                  </a:lnTo>
                  <a:lnTo>
                    <a:pt x="2" y="175"/>
                  </a:lnTo>
                  <a:lnTo>
                    <a:pt x="2" y="180"/>
                  </a:lnTo>
                  <a:lnTo>
                    <a:pt x="0" y="188"/>
                  </a:lnTo>
                  <a:lnTo>
                    <a:pt x="0" y="194"/>
                  </a:lnTo>
                  <a:lnTo>
                    <a:pt x="2" y="199"/>
                  </a:lnTo>
                  <a:lnTo>
                    <a:pt x="3" y="207"/>
                  </a:lnTo>
                  <a:lnTo>
                    <a:pt x="3"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0" name="Freeform 18">
              <a:extLst>
                <a:ext uri="{FF2B5EF4-FFF2-40B4-BE49-F238E27FC236}">
                  <a16:creationId xmlns:a16="http://schemas.microsoft.com/office/drawing/2014/main" id="{050DDCE0-8086-A94B-822E-B01B5208CED5}"/>
                </a:ext>
              </a:extLst>
            </p:cNvPr>
            <p:cNvSpPr>
              <a:spLocks/>
            </p:cNvSpPr>
            <p:nvPr/>
          </p:nvSpPr>
          <p:spPr bwMode="auto">
            <a:xfrm>
              <a:off x="5289" y="2338"/>
              <a:ext cx="52" cy="79"/>
            </a:xfrm>
            <a:custGeom>
              <a:avLst/>
              <a:gdLst>
                <a:gd name="T0" fmla="*/ 0 w 104"/>
                <a:gd name="T1" fmla="*/ 76 h 160"/>
                <a:gd name="T2" fmla="*/ 0 w 104"/>
                <a:gd name="T3" fmla="*/ 61 h 160"/>
                <a:gd name="T4" fmla="*/ 2 w 104"/>
                <a:gd name="T5" fmla="*/ 46 h 160"/>
                <a:gd name="T6" fmla="*/ 7 w 104"/>
                <a:gd name="T7" fmla="*/ 31 h 160"/>
                <a:gd name="T8" fmla="*/ 13 w 104"/>
                <a:gd name="T9" fmla="*/ 19 h 160"/>
                <a:gd name="T10" fmla="*/ 19 w 104"/>
                <a:gd name="T11" fmla="*/ 12 h 160"/>
                <a:gd name="T12" fmla="*/ 28 w 104"/>
                <a:gd name="T13" fmla="*/ 4 h 160"/>
                <a:gd name="T14" fmla="*/ 40 w 104"/>
                <a:gd name="T15" fmla="*/ 0 h 160"/>
                <a:gd name="T16" fmla="*/ 49 w 104"/>
                <a:gd name="T17" fmla="*/ 0 h 160"/>
                <a:gd name="T18" fmla="*/ 59 w 104"/>
                <a:gd name="T19" fmla="*/ 0 h 160"/>
                <a:gd name="T20" fmla="*/ 68 w 104"/>
                <a:gd name="T21" fmla="*/ 6 h 160"/>
                <a:gd name="T22" fmla="*/ 78 w 104"/>
                <a:gd name="T23" fmla="*/ 13 h 160"/>
                <a:gd name="T24" fmla="*/ 85 w 104"/>
                <a:gd name="T25" fmla="*/ 23 h 160"/>
                <a:gd name="T26" fmla="*/ 91 w 104"/>
                <a:gd name="T27" fmla="*/ 36 h 160"/>
                <a:gd name="T28" fmla="*/ 97 w 104"/>
                <a:gd name="T29" fmla="*/ 50 h 160"/>
                <a:gd name="T30" fmla="*/ 102 w 104"/>
                <a:gd name="T31" fmla="*/ 67 h 160"/>
                <a:gd name="T32" fmla="*/ 104 w 104"/>
                <a:gd name="T33" fmla="*/ 82 h 160"/>
                <a:gd name="T34" fmla="*/ 102 w 104"/>
                <a:gd name="T35" fmla="*/ 97 h 160"/>
                <a:gd name="T36" fmla="*/ 100 w 104"/>
                <a:gd name="T37" fmla="*/ 112 h 160"/>
                <a:gd name="T38" fmla="*/ 97 w 104"/>
                <a:gd name="T39" fmla="*/ 126 h 160"/>
                <a:gd name="T40" fmla="*/ 91 w 104"/>
                <a:gd name="T41" fmla="*/ 137 h 160"/>
                <a:gd name="T42" fmla="*/ 83 w 104"/>
                <a:gd name="T43" fmla="*/ 146 h 160"/>
                <a:gd name="T44" fmla="*/ 76 w 104"/>
                <a:gd name="T45" fmla="*/ 154 h 160"/>
                <a:gd name="T46" fmla="*/ 66 w 104"/>
                <a:gd name="T47" fmla="*/ 158 h 160"/>
                <a:gd name="T48" fmla="*/ 57 w 104"/>
                <a:gd name="T49" fmla="*/ 160 h 160"/>
                <a:gd name="T50" fmla="*/ 45 w 104"/>
                <a:gd name="T51" fmla="*/ 158 h 160"/>
                <a:gd name="T52" fmla="*/ 36 w 104"/>
                <a:gd name="T53" fmla="*/ 152 h 160"/>
                <a:gd name="T54" fmla="*/ 28 w 104"/>
                <a:gd name="T55" fmla="*/ 145 h 160"/>
                <a:gd name="T56" fmla="*/ 19 w 104"/>
                <a:gd name="T57" fmla="*/ 135 h 160"/>
                <a:gd name="T58" fmla="*/ 13 w 104"/>
                <a:gd name="T59" fmla="*/ 122 h 160"/>
                <a:gd name="T60" fmla="*/ 7 w 104"/>
                <a:gd name="T61" fmla="*/ 108 h 160"/>
                <a:gd name="T62" fmla="*/ 2 w 104"/>
                <a:gd name="T63" fmla="*/ 93 h 160"/>
                <a:gd name="T64" fmla="*/ 2 w 104"/>
                <a:gd name="T65" fmla="*/ 8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60">
                  <a:moveTo>
                    <a:pt x="2" y="86"/>
                  </a:moveTo>
                  <a:lnTo>
                    <a:pt x="0" y="76"/>
                  </a:lnTo>
                  <a:lnTo>
                    <a:pt x="0" y="69"/>
                  </a:lnTo>
                  <a:lnTo>
                    <a:pt x="0" y="61"/>
                  </a:lnTo>
                  <a:lnTo>
                    <a:pt x="2" y="53"/>
                  </a:lnTo>
                  <a:lnTo>
                    <a:pt x="2" y="46"/>
                  </a:lnTo>
                  <a:lnTo>
                    <a:pt x="5" y="40"/>
                  </a:lnTo>
                  <a:lnTo>
                    <a:pt x="7" y="31"/>
                  </a:lnTo>
                  <a:lnTo>
                    <a:pt x="11" y="27"/>
                  </a:lnTo>
                  <a:lnTo>
                    <a:pt x="13" y="19"/>
                  </a:lnTo>
                  <a:lnTo>
                    <a:pt x="17" y="15"/>
                  </a:lnTo>
                  <a:lnTo>
                    <a:pt x="19" y="12"/>
                  </a:lnTo>
                  <a:lnTo>
                    <a:pt x="24" y="8"/>
                  </a:lnTo>
                  <a:lnTo>
                    <a:pt x="28" y="4"/>
                  </a:lnTo>
                  <a:lnTo>
                    <a:pt x="34" y="2"/>
                  </a:lnTo>
                  <a:lnTo>
                    <a:pt x="40" y="0"/>
                  </a:lnTo>
                  <a:lnTo>
                    <a:pt x="43" y="0"/>
                  </a:lnTo>
                  <a:lnTo>
                    <a:pt x="49" y="0"/>
                  </a:lnTo>
                  <a:lnTo>
                    <a:pt x="53" y="0"/>
                  </a:lnTo>
                  <a:lnTo>
                    <a:pt x="59" y="0"/>
                  </a:lnTo>
                  <a:lnTo>
                    <a:pt x="62" y="2"/>
                  </a:lnTo>
                  <a:lnTo>
                    <a:pt x="68" y="6"/>
                  </a:lnTo>
                  <a:lnTo>
                    <a:pt x="72" y="10"/>
                  </a:lnTo>
                  <a:lnTo>
                    <a:pt x="78" y="13"/>
                  </a:lnTo>
                  <a:lnTo>
                    <a:pt x="83" y="19"/>
                  </a:lnTo>
                  <a:lnTo>
                    <a:pt x="85" y="23"/>
                  </a:lnTo>
                  <a:lnTo>
                    <a:pt x="89" y="29"/>
                  </a:lnTo>
                  <a:lnTo>
                    <a:pt x="91" y="36"/>
                  </a:lnTo>
                  <a:lnTo>
                    <a:pt x="95" y="44"/>
                  </a:lnTo>
                  <a:lnTo>
                    <a:pt x="97" y="50"/>
                  </a:lnTo>
                  <a:lnTo>
                    <a:pt x="100" y="59"/>
                  </a:lnTo>
                  <a:lnTo>
                    <a:pt x="102" y="67"/>
                  </a:lnTo>
                  <a:lnTo>
                    <a:pt x="104" y="74"/>
                  </a:lnTo>
                  <a:lnTo>
                    <a:pt x="104" y="82"/>
                  </a:lnTo>
                  <a:lnTo>
                    <a:pt x="104" y="89"/>
                  </a:lnTo>
                  <a:lnTo>
                    <a:pt x="102" y="97"/>
                  </a:lnTo>
                  <a:lnTo>
                    <a:pt x="102" y="107"/>
                  </a:lnTo>
                  <a:lnTo>
                    <a:pt x="100" y="112"/>
                  </a:lnTo>
                  <a:lnTo>
                    <a:pt x="99" y="120"/>
                  </a:lnTo>
                  <a:lnTo>
                    <a:pt x="97" y="126"/>
                  </a:lnTo>
                  <a:lnTo>
                    <a:pt x="95" y="133"/>
                  </a:lnTo>
                  <a:lnTo>
                    <a:pt x="91" y="137"/>
                  </a:lnTo>
                  <a:lnTo>
                    <a:pt x="87" y="143"/>
                  </a:lnTo>
                  <a:lnTo>
                    <a:pt x="83" y="146"/>
                  </a:lnTo>
                  <a:lnTo>
                    <a:pt x="81" y="152"/>
                  </a:lnTo>
                  <a:lnTo>
                    <a:pt x="76" y="154"/>
                  </a:lnTo>
                  <a:lnTo>
                    <a:pt x="70" y="158"/>
                  </a:lnTo>
                  <a:lnTo>
                    <a:pt x="66" y="158"/>
                  </a:lnTo>
                  <a:lnTo>
                    <a:pt x="61" y="160"/>
                  </a:lnTo>
                  <a:lnTo>
                    <a:pt x="57" y="160"/>
                  </a:lnTo>
                  <a:lnTo>
                    <a:pt x="51" y="160"/>
                  </a:lnTo>
                  <a:lnTo>
                    <a:pt x="45" y="158"/>
                  </a:lnTo>
                  <a:lnTo>
                    <a:pt x="40" y="156"/>
                  </a:lnTo>
                  <a:lnTo>
                    <a:pt x="36" y="152"/>
                  </a:lnTo>
                  <a:lnTo>
                    <a:pt x="32" y="150"/>
                  </a:lnTo>
                  <a:lnTo>
                    <a:pt x="28" y="145"/>
                  </a:lnTo>
                  <a:lnTo>
                    <a:pt x="23" y="141"/>
                  </a:lnTo>
                  <a:lnTo>
                    <a:pt x="19" y="135"/>
                  </a:lnTo>
                  <a:lnTo>
                    <a:pt x="17" y="129"/>
                  </a:lnTo>
                  <a:lnTo>
                    <a:pt x="13" y="122"/>
                  </a:lnTo>
                  <a:lnTo>
                    <a:pt x="11" y="116"/>
                  </a:lnTo>
                  <a:lnTo>
                    <a:pt x="7" y="108"/>
                  </a:lnTo>
                  <a:lnTo>
                    <a:pt x="5" y="101"/>
                  </a:lnTo>
                  <a:lnTo>
                    <a:pt x="2" y="93"/>
                  </a:lnTo>
                  <a:lnTo>
                    <a:pt x="2" y="86"/>
                  </a:lnTo>
                  <a:lnTo>
                    <a:pt x="2" y="8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1" name="Freeform 19">
              <a:extLst>
                <a:ext uri="{FF2B5EF4-FFF2-40B4-BE49-F238E27FC236}">
                  <a16:creationId xmlns:a16="http://schemas.microsoft.com/office/drawing/2014/main" id="{E10C96C6-AA77-AC42-A373-2E8E94DC79E5}"/>
                </a:ext>
              </a:extLst>
            </p:cNvPr>
            <p:cNvSpPr>
              <a:spLocks/>
            </p:cNvSpPr>
            <p:nvPr/>
          </p:nvSpPr>
          <p:spPr bwMode="auto">
            <a:xfrm>
              <a:off x="4529" y="2389"/>
              <a:ext cx="641" cy="178"/>
            </a:xfrm>
            <a:custGeom>
              <a:avLst/>
              <a:gdLst>
                <a:gd name="T0" fmla="*/ 1256 w 1281"/>
                <a:gd name="T1" fmla="*/ 0 h 355"/>
                <a:gd name="T2" fmla="*/ 1272 w 1281"/>
                <a:gd name="T3" fmla="*/ 9 h 355"/>
                <a:gd name="T4" fmla="*/ 1281 w 1281"/>
                <a:gd name="T5" fmla="*/ 24 h 355"/>
                <a:gd name="T6" fmla="*/ 1281 w 1281"/>
                <a:gd name="T7" fmla="*/ 43 h 355"/>
                <a:gd name="T8" fmla="*/ 1273 w 1281"/>
                <a:gd name="T9" fmla="*/ 59 h 355"/>
                <a:gd name="T10" fmla="*/ 1266 w 1281"/>
                <a:gd name="T11" fmla="*/ 64 h 355"/>
                <a:gd name="T12" fmla="*/ 1247 w 1281"/>
                <a:gd name="T13" fmla="*/ 70 h 355"/>
                <a:gd name="T14" fmla="*/ 1216 w 1281"/>
                <a:gd name="T15" fmla="*/ 78 h 355"/>
                <a:gd name="T16" fmla="*/ 1175 w 1281"/>
                <a:gd name="T17" fmla="*/ 89 h 355"/>
                <a:gd name="T18" fmla="*/ 1123 w 1281"/>
                <a:gd name="T19" fmla="*/ 102 h 355"/>
                <a:gd name="T20" fmla="*/ 1061 w 1281"/>
                <a:gd name="T21" fmla="*/ 118 h 355"/>
                <a:gd name="T22" fmla="*/ 994 w 1281"/>
                <a:gd name="T23" fmla="*/ 135 h 355"/>
                <a:gd name="T24" fmla="*/ 920 w 1281"/>
                <a:gd name="T25" fmla="*/ 152 h 355"/>
                <a:gd name="T26" fmla="*/ 844 w 1281"/>
                <a:gd name="T27" fmla="*/ 171 h 355"/>
                <a:gd name="T28" fmla="*/ 762 w 1281"/>
                <a:gd name="T29" fmla="*/ 190 h 355"/>
                <a:gd name="T30" fmla="*/ 680 w 1281"/>
                <a:gd name="T31" fmla="*/ 211 h 355"/>
                <a:gd name="T32" fmla="*/ 599 w 1281"/>
                <a:gd name="T33" fmla="*/ 232 h 355"/>
                <a:gd name="T34" fmla="*/ 517 w 1281"/>
                <a:gd name="T35" fmla="*/ 251 h 355"/>
                <a:gd name="T36" fmla="*/ 437 w 1281"/>
                <a:gd name="T37" fmla="*/ 270 h 355"/>
                <a:gd name="T38" fmla="*/ 363 w 1281"/>
                <a:gd name="T39" fmla="*/ 287 h 355"/>
                <a:gd name="T40" fmla="*/ 293 w 1281"/>
                <a:gd name="T41" fmla="*/ 304 h 355"/>
                <a:gd name="T42" fmla="*/ 230 w 1281"/>
                <a:gd name="T43" fmla="*/ 319 h 355"/>
                <a:gd name="T44" fmla="*/ 175 w 1281"/>
                <a:gd name="T45" fmla="*/ 332 h 355"/>
                <a:gd name="T46" fmla="*/ 131 w 1281"/>
                <a:gd name="T47" fmla="*/ 342 h 355"/>
                <a:gd name="T48" fmla="*/ 95 w 1281"/>
                <a:gd name="T49" fmla="*/ 348 h 355"/>
                <a:gd name="T50" fmla="*/ 74 w 1281"/>
                <a:gd name="T51" fmla="*/ 353 h 355"/>
                <a:gd name="T52" fmla="*/ 61 w 1281"/>
                <a:gd name="T53" fmla="*/ 355 h 355"/>
                <a:gd name="T54" fmla="*/ 49 w 1281"/>
                <a:gd name="T55" fmla="*/ 353 h 355"/>
                <a:gd name="T56" fmla="*/ 26 w 1281"/>
                <a:gd name="T57" fmla="*/ 340 h 355"/>
                <a:gd name="T58" fmla="*/ 9 w 1281"/>
                <a:gd name="T59" fmla="*/ 321 h 355"/>
                <a:gd name="T60" fmla="*/ 4 w 1281"/>
                <a:gd name="T61" fmla="*/ 308 h 355"/>
                <a:gd name="T62" fmla="*/ 0 w 1281"/>
                <a:gd name="T63" fmla="*/ 292 h 355"/>
                <a:gd name="T64" fmla="*/ 0 w 1281"/>
                <a:gd name="T65" fmla="*/ 275 h 355"/>
                <a:gd name="T66" fmla="*/ 4 w 1281"/>
                <a:gd name="T67" fmla="*/ 260 h 355"/>
                <a:gd name="T68" fmla="*/ 11 w 1281"/>
                <a:gd name="T69" fmla="*/ 243 h 355"/>
                <a:gd name="T70" fmla="*/ 23 w 1281"/>
                <a:gd name="T71" fmla="*/ 230 h 355"/>
                <a:gd name="T72" fmla="*/ 44 w 1281"/>
                <a:gd name="T73" fmla="*/ 218 h 355"/>
                <a:gd name="T74" fmla="*/ 80 w 1281"/>
                <a:gd name="T75" fmla="*/ 207 h 355"/>
                <a:gd name="T76" fmla="*/ 125 w 1281"/>
                <a:gd name="T77" fmla="*/ 194 h 355"/>
                <a:gd name="T78" fmla="*/ 182 w 1281"/>
                <a:gd name="T79" fmla="*/ 180 h 355"/>
                <a:gd name="T80" fmla="*/ 247 w 1281"/>
                <a:gd name="T81" fmla="*/ 165 h 355"/>
                <a:gd name="T82" fmla="*/ 319 w 1281"/>
                <a:gd name="T83" fmla="*/ 152 h 355"/>
                <a:gd name="T84" fmla="*/ 395 w 1281"/>
                <a:gd name="T85" fmla="*/ 137 h 355"/>
                <a:gd name="T86" fmla="*/ 477 w 1281"/>
                <a:gd name="T87" fmla="*/ 121 h 355"/>
                <a:gd name="T88" fmla="*/ 561 w 1281"/>
                <a:gd name="T89" fmla="*/ 108 h 355"/>
                <a:gd name="T90" fmla="*/ 648 w 1281"/>
                <a:gd name="T91" fmla="*/ 93 h 355"/>
                <a:gd name="T92" fmla="*/ 732 w 1281"/>
                <a:gd name="T93" fmla="*/ 78 h 355"/>
                <a:gd name="T94" fmla="*/ 813 w 1281"/>
                <a:gd name="T95" fmla="*/ 64 h 355"/>
                <a:gd name="T96" fmla="*/ 893 w 1281"/>
                <a:gd name="T97" fmla="*/ 51 h 355"/>
                <a:gd name="T98" fmla="*/ 969 w 1281"/>
                <a:gd name="T99" fmla="*/ 40 h 355"/>
                <a:gd name="T100" fmla="*/ 1038 w 1281"/>
                <a:gd name="T101" fmla="*/ 28 h 355"/>
                <a:gd name="T102" fmla="*/ 1100 w 1281"/>
                <a:gd name="T103" fmla="*/ 21 h 355"/>
                <a:gd name="T104" fmla="*/ 1152 w 1281"/>
                <a:gd name="T105" fmla="*/ 13 h 355"/>
                <a:gd name="T106" fmla="*/ 1196 w 1281"/>
                <a:gd name="T107" fmla="*/ 7 h 355"/>
                <a:gd name="T108" fmla="*/ 1226 w 1281"/>
                <a:gd name="T109" fmla="*/ 2 h 355"/>
                <a:gd name="T110" fmla="*/ 1245 w 1281"/>
                <a:gd name="T111" fmla="*/ 0 h 355"/>
                <a:gd name="T112" fmla="*/ 1249 w 1281"/>
                <a:gd name="T11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1" h="355">
                  <a:moveTo>
                    <a:pt x="1249" y="0"/>
                  </a:moveTo>
                  <a:lnTo>
                    <a:pt x="1253" y="0"/>
                  </a:lnTo>
                  <a:lnTo>
                    <a:pt x="1256" y="0"/>
                  </a:lnTo>
                  <a:lnTo>
                    <a:pt x="1260" y="4"/>
                  </a:lnTo>
                  <a:lnTo>
                    <a:pt x="1266" y="5"/>
                  </a:lnTo>
                  <a:lnTo>
                    <a:pt x="1272" y="9"/>
                  </a:lnTo>
                  <a:lnTo>
                    <a:pt x="1275" y="13"/>
                  </a:lnTo>
                  <a:lnTo>
                    <a:pt x="1279" y="19"/>
                  </a:lnTo>
                  <a:lnTo>
                    <a:pt x="1281" y="24"/>
                  </a:lnTo>
                  <a:lnTo>
                    <a:pt x="1281" y="30"/>
                  </a:lnTo>
                  <a:lnTo>
                    <a:pt x="1281" y="38"/>
                  </a:lnTo>
                  <a:lnTo>
                    <a:pt x="1281" y="43"/>
                  </a:lnTo>
                  <a:lnTo>
                    <a:pt x="1279" y="49"/>
                  </a:lnTo>
                  <a:lnTo>
                    <a:pt x="1275" y="55"/>
                  </a:lnTo>
                  <a:lnTo>
                    <a:pt x="1273" y="59"/>
                  </a:lnTo>
                  <a:lnTo>
                    <a:pt x="1270" y="63"/>
                  </a:lnTo>
                  <a:lnTo>
                    <a:pt x="1268" y="63"/>
                  </a:lnTo>
                  <a:lnTo>
                    <a:pt x="1266" y="64"/>
                  </a:lnTo>
                  <a:lnTo>
                    <a:pt x="1260" y="64"/>
                  </a:lnTo>
                  <a:lnTo>
                    <a:pt x="1256" y="66"/>
                  </a:lnTo>
                  <a:lnTo>
                    <a:pt x="1247" y="70"/>
                  </a:lnTo>
                  <a:lnTo>
                    <a:pt x="1239" y="72"/>
                  </a:lnTo>
                  <a:lnTo>
                    <a:pt x="1228" y="74"/>
                  </a:lnTo>
                  <a:lnTo>
                    <a:pt x="1216" y="78"/>
                  </a:lnTo>
                  <a:lnTo>
                    <a:pt x="1203" y="82"/>
                  </a:lnTo>
                  <a:lnTo>
                    <a:pt x="1190" y="85"/>
                  </a:lnTo>
                  <a:lnTo>
                    <a:pt x="1175" y="89"/>
                  </a:lnTo>
                  <a:lnTo>
                    <a:pt x="1159" y="93"/>
                  </a:lnTo>
                  <a:lnTo>
                    <a:pt x="1142" y="97"/>
                  </a:lnTo>
                  <a:lnTo>
                    <a:pt x="1123" y="102"/>
                  </a:lnTo>
                  <a:lnTo>
                    <a:pt x="1104" y="108"/>
                  </a:lnTo>
                  <a:lnTo>
                    <a:pt x="1085" y="114"/>
                  </a:lnTo>
                  <a:lnTo>
                    <a:pt x="1061" y="118"/>
                  </a:lnTo>
                  <a:lnTo>
                    <a:pt x="1042" y="121"/>
                  </a:lnTo>
                  <a:lnTo>
                    <a:pt x="1019" y="127"/>
                  </a:lnTo>
                  <a:lnTo>
                    <a:pt x="994" y="135"/>
                  </a:lnTo>
                  <a:lnTo>
                    <a:pt x="969" y="140"/>
                  </a:lnTo>
                  <a:lnTo>
                    <a:pt x="947" y="146"/>
                  </a:lnTo>
                  <a:lnTo>
                    <a:pt x="920" y="152"/>
                  </a:lnTo>
                  <a:lnTo>
                    <a:pt x="895" y="159"/>
                  </a:lnTo>
                  <a:lnTo>
                    <a:pt x="870" y="165"/>
                  </a:lnTo>
                  <a:lnTo>
                    <a:pt x="844" y="171"/>
                  </a:lnTo>
                  <a:lnTo>
                    <a:pt x="817" y="177"/>
                  </a:lnTo>
                  <a:lnTo>
                    <a:pt x="789" y="184"/>
                  </a:lnTo>
                  <a:lnTo>
                    <a:pt x="762" y="190"/>
                  </a:lnTo>
                  <a:lnTo>
                    <a:pt x="735" y="197"/>
                  </a:lnTo>
                  <a:lnTo>
                    <a:pt x="709" y="205"/>
                  </a:lnTo>
                  <a:lnTo>
                    <a:pt x="680" y="211"/>
                  </a:lnTo>
                  <a:lnTo>
                    <a:pt x="652" y="218"/>
                  </a:lnTo>
                  <a:lnTo>
                    <a:pt x="625" y="224"/>
                  </a:lnTo>
                  <a:lnTo>
                    <a:pt x="599" y="232"/>
                  </a:lnTo>
                  <a:lnTo>
                    <a:pt x="570" y="237"/>
                  </a:lnTo>
                  <a:lnTo>
                    <a:pt x="543" y="245"/>
                  </a:lnTo>
                  <a:lnTo>
                    <a:pt x="517" y="251"/>
                  </a:lnTo>
                  <a:lnTo>
                    <a:pt x="488" y="256"/>
                  </a:lnTo>
                  <a:lnTo>
                    <a:pt x="464" y="264"/>
                  </a:lnTo>
                  <a:lnTo>
                    <a:pt x="437" y="270"/>
                  </a:lnTo>
                  <a:lnTo>
                    <a:pt x="412" y="275"/>
                  </a:lnTo>
                  <a:lnTo>
                    <a:pt x="388" y="281"/>
                  </a:lnTo>
                  <a:lnTo>
                    <a:pt x="363" y="287"/>
                  </a:lnTo>
                  <a:lnTo>
                    <a:pt x="338" y="292"/>
                  </a:lnTo>
                  <a:lnTo>
                    <a:pt x="315" y="298"/>
                  </a:lnTo>
                  <a:lnTo>
                    <a:pt x="293" y="304"/>
                  </a:lnTo>
                  <a:lnTo>
                    <a:pt x="272" y="310"/>
                  </a:lnTo>
                  <a:lnTo>
                    <a:pt x="251" y="315"/>
                  </a:lnTo>
                  <a:lnTo>
                    <a:pt x="230" y="319"/>
                  </a:lnTo>
                  <a:lnTo>
                    <a:pt x="211" y="323"/>
                  </a:lnTo>
                  <a:lnTo>
                    <a:pt x="192" y="329"/>
                  </a:lnTo>
                  <a:lnTo>
                    <a:pt x="175" y="332"/>
                  </a:lnTo>
                  <a:lnTo>
                    <a:pt x="159" y="334"/>
                  </a:lnTo>
                  <a:lnTo>
                    <a:pt x="144" y="338"/>
                  </a:lnTo>
                  <a:lnTo>
                    <a:pt x="131" y="342"/>
                  </a:lnTo>
                  <a:lnTo>
                    <a:pt x="116" y="344"/>
                  </a:lnTo>
                  <a:lnTo>
                    <a:pt x="106" y="346"/>
                  </a:lnTo>
                  <a:lnTo>
                    <a:pt x="95" y="348"/>
                  </a:lnTo>
                  <a:lnTo>
                    <a:pt x="87" y="349"/>
                  </a:lnTo>
                  <a:lnTo>
                    <a:pt x="80" y="351"/>
                  </a:lnTo>
                  <a:lnTo>
                    <a:pt x="74" y="353"/>
                  </a:lnTo>
                  <a:lnTo>
                    <a:pt x="68" y="353"/>
                  </a:lnTo>
                  <a:lnTo>
                    <a:pt x="68" y="355"/>
                  </a:lnTo>
                  <a:lnTo>
                    <a:pt x="61" y="355"/>
                  </a:lnTo>
                  <a:lnTo>
                    <a:pt x="57" y="355"/>
                  </a:lnTo>
                  <a:lnTo>
                    <a:pt x="53" y="353"/>
                  </a:lnTo>
                  <a:lnTo>
                    <a:pt x="49" y="353"/>
                  </a:lnTo>
                  <a:lnTo>
                    <a:pt x="40" y="349"/>
                  </a:lnTo>
                  <a:lnTo>
                    <a:pt x="32" y="346"/>
                  </a:lnTo>
                  <a:lnTo>
                    <a:pt x="26" y="340"/>
                  </a:lnTo>
                  <a:lnTo>
                    <a:pt x="19" y="336"/>
                  </a:lnTo>
                  <a:lnTo>
                    <a:pt x="13" y="329"/>
                  </a:lnTo>
                  <a:lnTo>
                    <a:pt x="9" y="321"/>
                  </a:lnTo>
                  <a:lnTo>
                    <a:pt x="6" y="317"/>
                  </a:lnTo>
                  <a:lnTo>
                    <a:pt x="4" y="313"/>
                  </a:lnTo>
                  <a:lnTo>
                    <a:pt x="4" y="308"/>
                  </a:lnTo>
                  <a:lnTo>
                    <a:pt x="2" y="304"/>
                  </a:lnTo>
                  <a:lnTo>
                    <a:pt x="0" y="298"/>
                  </a:lnTo>
                  <a:lnTo>
                    <a:pt x="0" y="292"/>
                  </a:lnTo>
                  <a:lnTo>
                    <a:pt x="0" y="287"/>
                  </a:lnTo>
                  <a:lnTo>
                    <a:pt x="0" y="283"/>
                  </a:lnTo>
                  <a:lnTo>
                    <a:pt x="0" y="275"/>
                  </a:lnTo>
                  <a:lnTo>
                    <a:pt x="2" y="272"/>
                  </a:lnTo>
                  <a:lnTo>
                    <a:pt x="2" y="266"/>
                  </a:lnTo>
                  <a:lnTo>
                    <a:pt x="4" y="260"/>
                  </a:lnTo>
                  <a:lnTo>
                    <a:pt x="6" y="253"/>
                  </a:lnTo>
                  <a:lnTo>
                    <a:pt x="9" y="249"/>
                  </a:lnTo>
                  <a:lnTo>
                    <a:pt x="11" y="243"/>
                  </a:lnTo>
                  <a:lnTo>
                    <a:pt x="15" y="237"/>
                  </a:lnTo>
                  <a:lnTo>
                    <a:pt x="17" y="234"/>
                  </a:lnTo>
                  <a:lnTo>
                    <a:pt x="23" y="230"/>
                  </a:lnTo>
                  <a:lnTo>
                    <a:pt x="26" y="226"/>
                  </a:lnTo>
                  <a:lnTo>
                    <a:pt x="36" y="222"/>
                  </a:lnTo>
                  <a:lnTo>
                    <a:pt x="44" y="218"/>
                  </a:lnTo>
                  <a:lnTo>
                    <a:pt x="55" y="215"/>
                  </a:lnTo>
                  <a:lnTo>
                    <a:pt x="68" y="211"/>
                  </a:lnTo>
                  <a:lnTo>
                    <a:pt x="80" y="207"/>
                  </a:lnTo>
                  <a:lnTo>
                    <a:pt x="93" y="203"/>
                  </a:lnTo>
                  <a:lnTo>
                    <a:pt x="110" y="199"/>
                  </a:lnTo>
                  <a:lnTo>
                    <a:pt x="125" y="194"/>
                  </a:lnTo>
                  <a:lnTo>
                    <a:pt x="144" y="190"/>
                  </a:lnTo>
                  <a:lnTo>
                    <a:pt x="161" y="184"/>
                  </a:lnTo>
                  <a:lnTo>
                    <a:pt x="182" y="180"/>
                  </a:lnTo>
                  <a:lnTo>
                    <a:pt x="201" y="177"/>
                  </a:lnTo>
                  <a:lnTo>
                    <a:pt x="224" y="171"/>
                  </a:lnTo>
                  <a:lnTo>
                    <a:pt x="247" y="165"/>
                  </a:lnTo>
                  <a:lnTo>
                    <a:pt x="270" y="161"/>
                  </a:lnTo>
                  <a:lnTo>
                    <a:pt x="293" y="158"/>
                  </a:lnTo>
                  <a:lnTo>
                    <a:pt x="319" y="152"/>
                  </a:lnTo>
                  <a:lnTo>
                    <a:pt x="344" y="146"/>
                  </a:lnTo>
                  <a:lnTo>
                    <a:pt x="371" y="140"/>
                  </a:lnTo>
                  <a:lnTo>
                    <a:pt x="395" y="137"/>
                  </a:lnTo>
                  <a:lnTo>
                    <a:pt x="422" y="131"/>
                  </a:lnTo>
                  <a:lnTo>
                    <a:pt x="448" y="125"/>
                  </a:lnTo>
                  <a:lnTo>
                    <a:pt x="477" y="121"/>
                  </a:lnTo>
                  <a:lnTo>
                    <a:pt x="504" y="118"/>
                  </a:lnTo>
                  <a:lnTo>
                    <a:pt x="532" y="112"/>
                  </a:lnTo>
                  <a:lnTo>
                    <a:pt x="561" y="108"/>
                  </a:lnTo>
                  <a:lnTo>
                    <a:pt x="589" y="102"/>
                  </a:lnTo>
                  <a:lnTo>
                    <a:pt x="618" y="97"/>
                  </a:lnTo>
                  <a:lnTo>
                    <a:pt x="648" y="93"/>
                  </a:lnTo>
                  <a:lnTo>
                    <a:pt x="675" y="89"/>
                  </a:lnTo>
                  <a:lnTo>
                    <a:pt x="703" y="83"/>
                  </a:lnTo>
                  <a:lnTo>
                    <a:pt x="732" y="78"/>
                  </a:lnTo>
                  <a:lnTo>
                    <a:pt x="760" y="72"/>
                  </a:lnTo>
                  <a:lnTo>
                    <a:pt x="785" y="68"/>
                  </a:lnTo>
                  <a:lnTo>
                    <a:pt x="813" y="64"/>
                  </a:lnTo>
                  <a:lnTo>
                    <a:pt x="840" y="61"/>
                  </a:lnTo>
                  <a:lnTo>
                    <a:pt x="869" y="55"/>
                  </a:lnTo>
                  <a:lnTo>
                    <a:pt x="893" y="51"/>
                  </a:lnTo>
                  <a:lnTo>
                    <a:pt x="920" y="47"/>
                  </a:lnTo>
                  <a:lnTo>
                    <a:pt x="945" y="43"/>
                  </a:lnTo>
                  <a:lnTo>
                    <a:pt x="969" y="40"/>
                  </a:lnTo>
                  <a:lnTo>
                    <a:pt x="992" y="36"/>
                  </a:lnTo>
                  <a:lnTo>
                    <a:pt x="1017" y="32"/>
                  </a:lnTo>
                  <a:lnTo>
                    <a:pt x="1038" y="28"/>
                  </a:lnTo>
                  <a:lnTo>
                    <a:pt x="1061" y="26"/>
                  </a:lnTo>
                  <a:lnTo>
                    <a:pt x="1080" y="23"/>
                  </a:lnTo>
                  <a:lnTo>
                    <a:pt x="1100" y="21"/>
                  </a:lnTo>
                  <a:lnTo>
                    <a:pt x="1119" y="17"/>
                  </a:lnTo>
                  <a:lnTo>
                    <a:pt x="1137" y="15"/>
                  </a:lnTo>
                  <a:lnTo>
                    <a:pt x="1152" y="13"/>
                  </a:lnTo>
                  <a:lnTo>
                    <a:pt x="1169" y="9"/>
                  </a:lnTo>
                  <a:lnTo>
                    <a:pt x="1182" y="9"/>
                  </a:lnTo>
                  <a:lnTo>
                    <a:pt x="1196" y="7"/>
                  </a:lnTo>
                  <a:lnTo>
                    <a:pt x="1207" y="4"/>
                  </a:lnTo>
                  <a:lnTo>
                    <a:pt x="1216" y="4"/>
                  </a:lnTo>
                  <a:lnTo>
                    <a:pt x="1226" y="2"/>
                  </a:lnTo>
                  <a:lnTo>
                    <a:pt x="1235" y="2"/>
                  </a:lnTo>
                  <a:lnTo>
                    <a:pt x="1239" y="0"/>
                  </a:lnTo>
                  <a:lnTo>
                    <a:pt x="1245" y="0"/>
                  </a:lnTo>
                  <a:lnTo>
                    <a:pt x="1247" y="0"/>
                  </a:lnTo>
                  <a:lnTo>
                    <a:pt x="1249" y="0"/>
                  </a:lnTo>
                  <a:lnTo>
                    <a:pt x="124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2" name="Freeform 20">
              <a:extLst>
                <a:ext uri="{FF2B5EF4-FFF2-40B4-BE49-F238E27FC236}">
                  <a16:creationId xmlns:a16="http://schemas.microsoft.com/office/drawing/2014/main" id="{03FAD79C-0800-BF46-911E-46FAE8D9C4D7}"/>
                </a:ext>
              </a:extLst>
            </p:cNvPr>
            <p:cNvSpPr>
              <a:spLocks/>
            </p:cNvSpPr>
            <p:nvPr/>
          </p:nvSpPr>
          <p:spPr bwMode="auto">
            <a:xfrm>
              <a:off x="4523" y="2530"/>
              <a:ext cx="268" cy="277"/>
            </a:xfrm>
            <a:custGeom>
              <a:avLst/>
              <a:gdLst>
                <a:gd name="T0" fmla="*/ 534 w 536"/>
                <a:gd name="T1" fmla="*/ 21 h 555"/>
                <a:gd name="T2" fmla="*/ 536 w 536"/>
                <a:gd name="T3" fmla="*/ 44 h 555"/>
                <a:gd name="T4" fmla="*/ 534 w 536"/>
                <a:gd name="T5" fmla="*/ 72 h 555"/>
                <a:gd name="T6" fmla="*/ 532 w 536"/>
                <a:gd name="T7" fmla="*/ 105 h 555"/>
                <a:gd name="T8" fmla="*/ 524 w 536"/>
                <a:gd name="T9" fmla="*/ 139 h 555"/>
                <a:gd name="T10" fmla="*/ 517 w 536"/>
                <a:gd name="T11" fmla="*/ 169 h 555"/>
                <a:gd name="T12" fmla="*/ 507 w 536"/>
                <a:gd name="T13" fmla="*/ 196 h 555"/>
                <a:gd name="T14" fmla="*/ 496 w 536"/>
                <a:gd name="T15" fmla="*/ 215 h 555"/>
                <a:gd name="T16" fmla="*/ 479 w 536"/>
                <a:gd name="T17" fmla="*/ 234 h 555"/>
                <a:gd name="T18" fmla="*/ 456 w 536"/>
                <a:gd name="T19" fmla="*/ 255 h 555"/>
                <a:gd name="T20" fmla="*/ 427 w 536"/>
                <a:gd name="T21" fmla="*/ 281 h 555"/>
                <a:gd name="T22" fmla="*/ 393 w 536"/>
                <a:gd name="T23" fmla="*/ 308 h 555"/>
                <a:gd name="T24" fmla="*/ 357 w 536"/>
                <a:gd name="T25" fmla="*/ 338 h 555"/>
                <a:gd name="T26" fmla="*/ 317 w 536"/>
                <a:gd name="T27" fmla="*/ 371 h 555"/>
                <a:gd name="T28" fmla="*/ 275 w 536"/>
                <a:gd name="T29" fmla="*/ 403 h 555"/>
                <a:gd name="T30" fmla="*/ 233 w 536"/>
                <a:gd name="T31" fmla="*/ 433 h 555"/>
                <a:gd name="T32" fmla="*/ 192 w 536"/>
                <a:gd name="T33" fmla="*/ 464 h 555"/>
                <a:gd name="T34" fmla="*/ 152 w 536"/>
                <a:gd name="T35" fmla="*/ 490 h 555"/>
                <a:gd name="T36" fmla="*/ 115 w 536"/>
                <a:gd name="T37" fmla="*/ 515 h 555"/>
                <a:gd name="T38" fmla="*/ 81 w 536"/>
                <a:gd name="T39" fmla="*/ 534 h 555"/>
                <a:gd name="T40" fmla="*/ 53 w 536"/>
                <a:gd name="T41" fmla="*/ 547 h 555"/>
                <a:gd name="T42" fmla="*/ 32 w 536"/>
                <a:gd name="T43" fmla="*/ 555 h 555"/>
                <a:gd name="T44" fmla="*/ 17 w 536"/>
                <a:gd name="T45" fmla="*/ 555 h 555"/>
                <a:gd name="T46" fmla="*/ 3 w 536"/>
                <a:gd name="T47" fmla="*/ 540 h 555"/>
                <a:gd name="T48" fmla="*/ 0 w 536"/>
                <a:gd name="T49" fmla="*/ 519 h 555"/>
                <a:gd name="T50" fmla="*/ 1 w 536"/>
                <a:gd name="T51" fmla="*/ 494 h 555"/>
                <a:gd name="T52" fmla="*/ 5 w 536"/>
                <a:gd name="T53" fmla="*/ 466 h 555"/>
                <a:gd name="T54" fmla="*/ 11 w 536"/>
                <a:gd name="T55" fmla="*/ 431 h 555"/>
                <a:gd name="T56" fmla="*/ 19 w 536"/>
                <a:gd name="T57" fmla="*/ 395 h 555"/>
                <a:gd name="T58" fmla="*/ 28 w 536"/>
                <a:gd name="T59" fmla="*/ 357 h 555"/>
                <a:gd name="T60" fmla="*/ 39 w 536"/>
                <a:gd name="T61" fmla="*/ 321 h 555"/>
                <a:gd name="T62" fmla="*/ 51 w 536"/>
                <a:gd name="T63" fmla="*/ 283 h 555"/>
                <a:gd name="T64" fmla="*/ 62 w 536"/>
                <a:gd name="T65" fmla="*/ 245 h 555"/>
                <a:gd name="T66" fmla="*/ 74 w 536"/>
                <a:gd name="T67" fmla="*/ 211 h 555"/>
                <a:gd name="T68" fmla="*/ 85 w 536"/>
                <a:gd name="T69" fmla="*/ 181 h 555"/>
                <a:gd name="T70" fmla="*/ 96 w 536"/>
                <a:gd name="T71" fmla="*/ 152 h 555"/>
                <a:gd name="T72" fmla="*/ 104 w 536"/>
                <a:gd name="T73" fmla="*/ 133 h 555"/>
                <a:gd name="T74" fmla="*/ 115 w 536"/>
                <a:gd name="T75" fmla="*/ 116 h 555"/>
                <a:gd name="T76" fmla="*/ 129 w 536"/>
                <a:gd name="T77" fmla="*/ 105 h 555"/>
                <a:gd name="T78" fmla="*/ 150 w 536"/>
                <a:gd name="T79" fmla="*/ 97 h 555"/>
                <a:gd name="T80" fmla="*/ 172 w 536"/>
                <a:gd name="T81" fmla="*/ 89 h 555"/>
                <a:gd name="T82" fmla="*/ 201 w 536"/>
                <a:gd name="T83" fmla="*/ 82 h 555"/>
                <a:gd name="T84" fmla="*/ 235 w 536"/>
                <a:gd name="T85" fmla="*/ 74 h 555"/>
                <a:gd name="T86" fmla="*/ 256 w 536"/>
                <a:gd name="T87" fmla="*/ 70 h 555"/>
                <a:gd name="T88" fmla="*/ 275 w 536"/>
                <a:gd name="T89" fmla="*/ 67 h 555"/>
                <a:gd name="T90" fmla="*/ 294 w 536"/>
                <a:gd name="T91" fmla="*/ 63 h 555"/>
                <a:gd name="T92" fmla="*/ 313 w 536"/>
                <a:gd name="T93" fmla="*/ 57 h 555"/>
                <a:gd name="T94" fmla="*/ 332 w 536"/>
                <a:gd name="T95" fmla="*/ 53 h 555"/>
                <a:gd name="T96" fmla="*/ 349 w 536"/>
                <a:gd name="T97" fmla="*/ 48 h 555"/>
                <a:gd name="T98" fmla="*/ 368 w 536"/>
                <a:gd name="T99" fmla="*/ 44 h 555"/>
                <a:gd name="T100" fmla="*/ 397 w 536"/>
                <a:gd name="T101" fmla="*/ 34 h 555"/>
                <a:gd name="T102" fmla="*/ 427 w 536"/>
                <a:gd name="T103" fmla="*/ 25 h 555"/>
                <a:gd name="T104" fmla="*/ 458 w 536"/>
                <a:gd name="T105" fmla="*/ 15 h 555"/>
                <a:gd name="T106" fmla="*/ 480 w 536"/>
                <a:gd name="T107" fmla="*/ 8 h 555"/>
                <a:gd name="T108" fmla="*/ 501 w 536"/>
                <a:gd name="T109" fmla="*/ 2 h 555"/>
                <a:gd name="T110" fmla="*/ 526 w 536"/>
                <a:gd name="T111" fmla="*/ 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6" h="555">
                  <a:moveTo>
                    <a:pt x="530" y="6"/>
                  </a:moveTo>
                  <a:lnTo>
                    <a:pt x="532" y="10"/>
                  </a:lnTo>
                  <a:lnTo>
                    <a:pt x="534" y="17"/>
                  </a:lnTo>
                  <a:lnTo>
                    <a:pt x="534" y="21"/>
                  </a:lnTo>
                  <a:lnTo>
                    <a:pt x="536" y="27"/>
                  </a:lnTo>
                  <a:lnTo>
                    <a:pt x="536" y="32"/>
                  </a:lnTo>
                  <a:lnTo>
                    <a:pt x="536" y="40"/>
                  </a:lnTo>
                  <a:lnTo>
                    <a:pt x="536" y="44"/>
                  </a:lnTo>
                  <a:lnTo>
                    <a:pt x="536" y="51"/>
                  </a:lnTo>
                  <a:lnTo>
                    <a:pt x="536" y="59"/>
                  </a:lnTo>
                  <a:lnTo>
                    <a:pt x="536" y="65"/>
                  </a:lnTo>
                  <a:lnTo>
                    <a:pt x="534" y="72"/>
                  </a:lnTo>
                  <a:lnTo>
                    <a:pt x="534" y="82"/>
                  </a:lnTo>
                  <a:lnTo>
                    <a:pt x="532" y="89"/>
                  </a:lnTo>
                  <a:lnTo>
                    <a:pt x="532" y="99"/>
                  </a:lnTo>
                  <a:lnTo>
                    <a:pt x="532" y="105"/>
                  </a:lnTo>
                  <a:lnTo>
                    <a:pt x="530" y="114"/>
                  </a:lnTo>
                  <a:lnTo>
                    <a:pt x="528" y="122"/>
                  </a:lnTo>
                  <a:lnTo>
                    <a:pt x="526" y="131"/>
                  </a:lnTo>
                  <a:lnTo>
                    <a:pt x="524" y="139"/>
                  </a:lnTo>
                  <a:lnTo>
                    <a:pt x="522" y="146"/>
                  </a:lnTo>
                  <a:lnTo>
                    <a:pt x="520" y="154"/>
                  </a:lnTo>
                  <a:lnTo>
                    <a:pt x="520" y="162"/>
                  </a:lnTo>
                  <a:lnTo>
                    <a:pt x="517" y="169"/>
                  </a:lnTo>
                  <a:lnTo>
                    <a:pt x="515" y="177"/>
                  </a:lnTo>
                  <a:lnTo>
                    <a:pt x="513" y="183"/>
                  </a:lnTo>
                  <a:lnTo>
                    <a:pt x="511" y="190"/>
                  </a:lnTo>
                  <a:lnTo>
                    <a:pt x="507" y="196"/>
                  </a:lnTo>
                  <a:lnTo>
                    <a:pt x="505" y="202"/>
                  </a:lnTo>
                  <a:lnTo>
                    <a:pt x="503" y="207"/>
                  </a:lnTo>
                  <a:lnTo>
                    <a:pt x="501" y="211"/>
                  </a:lnTo>
                  <a:lnTo>
                    <a:pt x="496" y="215"/>
                  </a:lnTo>
                  <a:lnTo>
                    <a:pt x="492" y="221"/>
                  </a:lnTo>
                  <a:lnTo>
                    <a:pt x="488" y="224"/>
                  </a:lnTo>
                  <a:lnTo>
                    <a:pt x="484" y="230"/>
                  </a:lnTo>
                  <a:lnTo>
                    <a:pt x="479" y="234"/>
                  </a:lnTo>
                  <a:lnTo>
                    <a:pt x="473" y="240"/>
                  </a:lnTo>
                  <a:lnTo>
                    <a:pt x="467" y="243"/>
                  </a:lnTo>
                  <a:lnTo>
                    <a:pt x="461" y="249"/>
                  </a:lnTo>
                  <a:lnTo>
                    <a:pt x="456" y="255"/>
                  </a:lnTo>
                  <a:lnTo>
                    <a:pt x="450" y="260"/>
                  </a:lnTo>
                  <a:lnTo>
                    <a:pt x="442" y="266"/>
                  </a:lnTo>
                  <a:lnTo>
                    <a:pt x="435" y="274"/>
                  </a:lnTo>
                  <a:lnTo>
                    <a:pt x="427" y="281"/>
                  </a:lnTo>
                  <a:lnTo>
                    <a:pt x="420" y="287"/>
                  </a:lnTo>
                  <a:lnTo>
                    <a:pt x="410" y="295"/>
                  </a:lnTo>
                  <a:lnTo>
                    <a:pt x="403" y="300"/>
                  </a:lnTo>
                  <a:lnTo>
                    <a:pt x="393" y="308"/>
                  </a:lnTo>
                  <a:lnTo>
                    <a:pt x="385" y="317"/>
                  </a:lnTo>
                  <a:lnTo>
                    <a:pt x="376" y="323"/>
                  </a:lnTo>
                  <a:lnTo>
                    <a:pt x="364" y="331"/>
                  </a:lnTo>
                  <a:lnTo>
                    <a:pt x="357" y="338"/>
                  </a:lnTo>
                  <a:lnTo>
                    <a:pt x="347" y="348"/>
                  </a:lnTo>
                  <a:lnTo>
                    <a:pt x="338" y="354"/>
                  </a:lnTo>
                  <a:lnTo>
                    <a:pt x="326" y="363"/>
                  </a:lnTo>
                  <a:lnTo>
                    <a:pt x="317" y="371"/>
                  </a:lnTo>
                  <a:lnTo>
                    <a:pt x="307" y="378"/>
                  </a:lnTo>
                  <a:lnTo>
                    <a:pt x="296" y="388"/>
                  </a:lnTo>
                  <a:lnTo>
                    <a:pt x="287" y="395"/>
                  </a:lnTo>
                  <a:lnTo>
                    <a:pt x="275" y="403"/>
                  </a:lnTo>
                  <a:lnTo>
                    <a:pt x="266" y="412"/>
                  </a:lnTo>
                  <a:lnTo>
                    <a:pt x="254" y="418"/>
                  </a:lnTo>
                  <a:lnTo>
                    <a:pt x="245" y="428"/>
                  </a:lnTo>
                  <a:lnTo>
                    <a:pt x="233" y="433"/>
                  </a:lnTo>
                  <a:lnTo>
                    <a:pt x="224" y="441"/>
                  </a:lnTo>
                  <a:lnTo>
                    <a:pt x="212" y="449"/>
                  </a:lnTo>
                  <a:lnTo>
                    <a:pt x="201" y="456"/>
                  </a:lnTo>
                  <a:lnTo>
                    <a:pt x="192" y="464"/>
                  </a:lnTo>
                  <a:lnTo>
                    <a:pt x="182" y="471"/>
                  </a:lnTo>
                  <a:lnTo>
                    <a:pt x="172" y="479"/>
                  </a:lnTo>
                  <a:lnTo>
                    <a:pt x="161" y="485"/>
                  </a:lnTo>
                  <a:lnTo>
                    <a:pt x="152" y="490"/>
                  </a:lnTo>
                  <a:lnTo>
                    <a:pt x="142" y="498"/>
                  </a:lnTo>
                  <a:lnTo>
                    <a:pt x="133" y="504"/>
                  </a:lnTo>
                  <a:lnTo>
                    <a:pt x="123" y="509"/>
                  </a:lnTo>
                  <a:lnTo>
                    <a:pt x="115" y="515"/>
                  </a:lnTo>
                  <a:lnTo>
                    <a:pt x="106" y="521"/>
                  </a:lnTo>
                  <a:lnTo>
                    <a:pt x="98" y="525"/>
                  </a:lnTo>
                  <a:lnTo>
                    <a:pt x="89" y="530"/>
                  </a:lnTo>
                  <a:lnTo>
                    <a:pt x="81" y="534"/>
                  </a:lnTo>
                  <a:lnTo>
                    <a:pt x="74" y="538"/>
                  </a:lnTo>
                  <a:lnTo>
                    <a:pt x="66" y="542"/>
                  </a:lnTo>
                  <a:lnTo>
                    <a:pt x="60" y="545"/>
                  </a:lnTo>
                  <a:lnTo>
                    <a:pt x="53" y="547"/>
                  </a:lnTo>
                  <a:lnTo>
                    <a:pt x="47" y="551"/>
                  </a:lnTo>
                  <a:lnTo>
                    <a:pt x="41" y="551"/>
                  </a:lnTo>
                  <a:lnTo>
                    <a:pt x="36" y="553"/>
                  </a:lnTo>
                  <a:lnTo>
                    <a:pt x="32" y="555"/>
                  </a:lnTo>
                  <a:lnTo>
                    <a:pt x="28" y="555"/>
                  </a:lnTo>
                  <a:lnTo>
                    <a:pt x="22" y="555"/>
                  </a:lnTo>
                  <a:lnTo>
                    <a:pt x="19" y="555"/>
                  </a:lnTo>
                  <a:lnTo>
                    <a:pt x="17" y="555"/>
                  </a:lnTo>
                  <a:lnTo>
                    <a:pt x="15" y="555"/>
                  </a:lnTo>
                  <a:lnTo>
                    <a:pt x="9" y="549"/>
                  </a:lnTo>
                  <a:lnTo>
                    <a:pt x="5" y="544"/>
                  </a:lnTo>
                  <a:lnTo>
                    <a:pt x="3" y="540"/>
                  </a:lnTo>
                  <a:lnTo>
                    <a:pt x="3" y="536"/>
                  </a:lnTo>
                  <a:lnTo>
                    <a:pt x="1" y="530"/>
                  </a:lnTo>
                  <a:lnTo>
                    <a:pt x="1" y="525"/>
                  </a:lnTo>
                  <a:lnTo>
                    <a:pt x="0" y="519"/>
                  </a:lnTo>
                  <a:lnTo>
                    <a:pt x="0" y="513"/>
                  </a:lnTo>
                  <a:lnTo>
                    <a:pt x="0" y="507"/>
                  </a:lnTo>
                  <a:lnTo>
                    <a:pt x="1" y="502"/>
                  </a:lnTo>
                  <a:lnTo>
                    <a:pt x="1" y="494"/>
                  </a:lnTo>
                  <a:lnTo>
                    <a:pt x="1" y="488"/>
                  </a:lnTo>
                  <a:lnTo>
                    <a:pt x="3" y="481"/>
                  </a:lnTo>
                  <a:lnTo>
                    <a:pt x="5" y="473"/>
                  </a:lnTo>
                  <a:lnTo>
                    <a:pt x="5" y="466"/>
                  </a:lnTo>
                  <a:lnTo>
                    <a:pt x="5" y="458"/>
                  </a:lnTo>
                  <a:lnTo>
                    <a:pt x="7" y="449"/>
                  </a:lnTo>
                  <a:lnTo>
                    <a:pt x="9" y="439"/>
                  </a:lnTo>
                  <a:lnTo>
                    <a:pt x="11" y="431"/>
                  </a:lnTo>
                  <a:lnTo>
                    <a:pt x="13" y="422"/>
                  </a:lnTo>
                  <a:lnTo>
                    <a:pt x="15" y="414"/>
                  </a:lnTo>
                  <a:lnTo>
                    <a:pt x="17" y="405"/>
                  </a:lnTo>
                  <a:lnTo>
                    <a:pt x="19" y="395"/>
                  </a:lnTo>
                  <a:lnTo>
                    <a:pt x="20" y="388"/>
                  </a:lnTo>
                  <a:lnTo>
                    <a:pt x="22" y="376"/>
                  </a:lnTo>
                  <a:lnTo>
                    <a:pt x="26" y="369"/>
                  </a:lnTo>
                  <a:lnTo>
                    <a:pt x="28" y="357"/>
                  </a:lnTo>
                  <a:lnTo>
                    <a:pt x="30" y="350"/>
                  </a:lnTo>
                  <a:lnTo>
                    <a:pt x="34" y="340"/>
                  </a:lnTo>
                  <a:lnTo>
                    <a:pt x="38" y="331"/>
                  </a:lnTo>
                  <a:lnTo>
                    <a:pt x="39" y="321"/>
                  </a:lnTo>
                  <a:lnTo>
                    <a:pt x="41" y="312"/>
                  </a:lnTo>
                  <a:lnTo>
                    <a:pt x="45" y="300"/>
                  </a:lnTo>
                  <a:lnTo>
                    <a:pt x="47" y="291"/>
                  </a:lnTo>
                  <a:lnTo>
                    <a:pt x="51" y="283"/>
                  </a:lnTo>
                  <a:lnTo>
                    <a:pt x="53" y="272"/>
                  </a:lnTo>
                  <a:lnTo>
                    <a:pt x="57" y="262"/>
                  </a:lnTo>
                  <a:lnTo>
                    <a:pt x="60" y="255"/>
                  </a:lnTo>
                  <a:lnTo>
                    <a:pt x="62" y="245"/>
                  </a:lnTo>
                  <a:lnTo>
                    <a:pt x="64" y="238"/>
                  </a:lnTo>
                  <a:lnTo>
                    <a:pt x="68" y="226"/>
                  </a:lnTo>
                  <a:lnTo>
                    <a:pt x="70" y="219"/>
                  </a:lnTo>
                  <a:lnTo>
                    <a:pt x="74" y="211"/>
                  </a:lnTo>
                  <a:lnTo>
                    <a:pt x="77" y="202"/>
                  </a:lnTo>
                  <a:lnTo>
                    <a:pt x="81" y="196"/>
                  </a:lnTo>
                  <a:lnTo>
                    <a:pt x="83" y="188"/>
                  </a:lnTo>
                  <a:lnTo>
                    <a:pt x="85" y="181"/>
                  </a:lnTo>
                  <a:lnTo>
                    <a:pt x="87" y="173"/>
                  </a:lnTo>
                  <a:lnTo>
                    <a:pt x="91" y="167"/>
                  </a:lnTo>
                  <a:lnTo>
                    <a:pt x="93" y="160"/>
                  </a:lnTo>
                  <a:lnTo>
                    <a:pt x="96" y="152"/>
                  </a:lnTo>
                  <a:lnTo>
                    <a:pt x="98" y="148"/>
                  </a:lnTo>
                  <a:lnTo>
                    <a:pt x="100" y="143"/>
                  </a:lnTo>
                  <a:lnTo>
                    <a:pt x="104" y="139"/>
                  </a:lnTo>
                  <a:lnTo>
                    <a:pt x="104" y="133"/>
                  </a:lnTo>
                  <a:lnTo>
                    <a:pt x="108" y="127"/>
                  </a:lnTo>
                  <a:lnTo>
                    <a:pt x="110" y="125"/>
                  </a:lnTo>
                  <a:lnTo>
                    <a:pt x="112" y="122"/>
                  </a:lnTo>
                  <a:lnTo>
                    <a:pt x="115" y="116"/>
                  </a:lnTo>
                  <a:lnTo>
                    <a:pt x="117" y="114"/>
                  </a:lnTo>
                  <a:lnTo>
                    <a:pt x="121" y="110"/>
                  </a:lnTo>
                  <a:lnTo>
                    <a:pt x="127" y="106"/>
                  </a:lnTo>
                  <a:lnTo>
                    <a:pt x="129" y="105"/>
                  </a:lnTo>
                  <a:lnTo>
                    <a:pt x="134" y="103"/>
                  </a:lnTo>
                  <a:lnTo>
                    <a:pt x="138" y="101"/>
                  </a:lnTo>
                  <a:lnTo>
                    <a:pt x="144" y="99"/>
                  </a:lnTo>
                  <a:lnTo>
                    <a:pt x="150" y="97"/>
                  </a:lnTo>
                  <a:lnTo>
                    <a:pt x="155" y="95"/>
                  </a:lnTo>
                  <a:lnTo>
                    <a:pt x="161" y="93"/>
                  </a:lnTo>
                  <a:lnTo>
                    <a:pt x="167" y="93"/>
                  </a:lnTo>
                  <a:lnTo>
                    <a:pt x="172" y="89"/>
                  </a:lnTo>
                  <a:lnTo>
                    <a:pt x="180" y="87"/>
                  </a:lnTo>
                  <a:lnTo>
                    <a:pt x="188" y="86"/>
                  </a:lnTo>
                  <a:lnTo>
                    <a:pt x="195" y="86"/>
                  </a:lnTo>
                  <a:lnTo>
                    <a:pt x="201" y="82"/>
                  </a:lnTo>
                  <a:lnTo>
                    <a:pt x="211" y="82"/>
                  </a:lnTo>
                  <a:lnTo>
                    <a:pt x="218" y="80"/>
                  </a:lnTo>
                  <a:lnTo>
                    <a:pt x="228" y="78"/>
                  </a:lnTo>
                  <a:lnTo>
                    <a:pt x="235" y="74"/>
                  </a:lnTo>
                  <a:lnTo>
                    <a:pt x="243" y="74"/>
                  </a:lnTo>
                  <a:lnTo>
                    <a:pt x="249" y="72"/>
                  </a:lnTo>
                  <a:lnTo>
                    <a:pt x="252" y="72"/>
                  </a:lnTo>
                  <a:lnTo>
                    <a:pt x="256" y="70"/>
                  </a:lnTo>
                  <a:lnTo>
                    <a:pt x="262" y="70"/>
                  </a:lnTo>
                  <a:lnTo>
                    <a:pt x="266" y="68"/>
                  </a:lnTo>
                  <a:lnTo>
                    <a:pt x="271" y="68"/>
                  </a:lnTo>
                  <a:lnTo>
                    <a:pt x="275" y="67"/>
                  </a:lnTo>
                  <a:lnTo>
                    <a:pt x="279" y="65"/>
                  </a:lnTo>
                  <a:lnTo>
                    <a:pt x="285" y="63"/>
                  </a:lnTo>
                  <a:lnTo>
                    <a:pt x="288" y="63"/>
                  </a:lnTo>
                  <a:lnTo>
                    <a:pt x="294" y="63"/>
                  </a:lnTo>
                  <a:lnTo>
                    <a:pt x="300" y="61"/>
                  </a:lnTo>
                  <a:lnTo>
                    <a:pt x="304" y="59"/>
                  </a:lnTo>
                  <a:lnTo>
                    <a:pt x="309" y="59"/>
                  </a:lnTo>
                  <a:lnTo>
                    <a:pt x="313" y="57"/>
                  </a:lnTo>
                  <a:lnTo>
                    <a:pt x="319" y="57"/>
                  </a:lnTo>
                  <a:lnTo>
                    <a:pt x="323" y="55"/>
                  </a:lnTo>
                  <a:lnTo>
                    <a:pt x="328" y="55"/>
                  </a:lnTo>
                  <a:lnTo>
                    <a:pt x="332" y="53"/>
                  </a:lnTo>
                  <a:lnTo>
                    <a:pt x="338" y="53"/>
                  </a:lnTo>
                  <a:lnTo>
                    <a:pt x="342" y="51"/>
                  </a:lnTo>
                  <a:lnTo>
                    <a:pt x="345" y="49"/>
                  </a:lnTo>
                  <a:lnTo>
                    <a:pt x="349" y="48"/>
                  </a:lnTo>
                  <a:lnTo>
                    <a:pt x="355" y="48"/>
                  </a:lnTo>
                  <a:lnTo>
                    <a:pt x="359" y="46"/>
                  </a:lnTo>
                  <a:lnTo>
                    <a:pt x="363" y="46"/>
                  </a:lnTo>
                  <a:lnTo>
                    <a:pt x="368" y="44"/>
                  </a:lnTo>
                  <a:lnTo>
                    <a:pt x="372" y="42"/>
                  </a:lnTo>
                  <a:lnTo>
                    <a:pt x="382" y="40"/>
                  </a:lnTo>
                  <a:lnTo>
                    <a:pt x="389" y="38"/>
                  </a:lnTo>
                  <a:lnTo>
                    <a:pt x="397" y="34"/>
                  </a:lnTo>
                  <a:lnTo>
                    <a:pt x="406" y="32"/>
                  </a:lnTo>
                  <a:lnTo>
                    <a:pt x="412" y="29"/>
                  </a:lnTo>
                  <a:lnTo>
                    <a:pt x="422" y="27"/>
                  </a:lnTo>
                  <a:lnTo>
                    <a:pt x="427" y="25"/>
                  </a:lnTo>
                  <a:lnTo>
                    <a:pt x="435" y="23"/>
                  </a:lnTo>
                  <a:lnTo>
                    <a:pt x="444" y="19"/>
                  </a:lnTo>
                  <a:lnTo>
                    <a:pt x="450" y="17"/>
                  </a:lnTo>
                  <a:lnTo>
                    <a:pt x="458" y="15"/>
                  </a:lnTo>
                  <a:lnTo>
                    <a:pt x="465" y="13"/>
                  </a:lnTo>
                  <a:lnTo>
                    <a:pt x="471" y="11"/>
                  </a:lnTo>
                  <a:lnTo>
                    <a:pt x="475" y="10"/>
                  </a:lnTo>
                  <a:lnTo>
                    <a:pt x="480" y="8"/>
                  </a:lnTo>
                  <a:lnTo>
                    <a:pt x="488" y="6"/>
                  </a:lnTo>
                  <a:lnTo>
                    <a:pt x="492" y="4"/>
                  </a:lnTo>
                  <a:lnTo>
                    <a:pt x="496" y="4"/>
                  </a:lnTo>
                  <a:lnTo>
                    <a:pt x="501" y="2"/>
                  </a:lnTo>
                  <a:lnTo>
                    <a:pt x="507" y="2"/>
                  </a:lnTo>
                  <a:lnTo>
                    <a:pt x="515" y="0"/>
                  </a:lnTo>
                  <a:lnTo>
                    <a:pt x="520" y="2"/>
                  </a:lnTo>
                  <a:lnTo>
                    <a:pt x="526" y="2"/>
                  </a:lnTo>
                  <a:lnTo>
                    <a:pt x="530" y="6"/>
                  </a:lnTo>
                  <a:lnTo>
                    <a:pt x="530"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3" name="Freeform 21">
              <a:extLst>
                <a:ext uri="{FF2B5EF4-FFF2-40B4-BE49-F238E27FC236}">
                  <a16:creationId xmlns:a16="http://schemas.microsoft.com/office/drawing/2014/main" id="{5FBA2D5A-3CF1-E345-A270-6D716204CAE3}"/>
                </a:ext>
              </a:extLst>
            </p:cNvPr>
            <p:cNvSpPr>
              <a:spLocks/>
            </p:cNvSpPr>
            <p:nvPr/>
          </p:nvSpPr>
          <p:spPr bwMode="auto">
            <a:xfrm>
              <a:off x="4422" y="2292"/>
              <a:ext cx="340" cy="184"/>
            </a:xfrm>
            <a:custGeom>
              <a:avLst/>
              <a:gdLst>
                <a:gd name="T0" fmla="*/ 677 w 681"/>
                <a:gd name="T1" fmla="*/ 266 h 369"/>
                <a:gd name="T2" fmla="*/ 669 w 681"/>
                <a:gd name="T3" fmla="*/ 249 h 369"/>
                <a:gd name="T4" fmla="*/ 654 w 681"/>
                <a:gd name="T5" fmla="*/ 226 h 369"/>
                <a:gd name="T6" fmla="*/ 637 w 681"/>
                <a:gd name="T7" fmla="*/ 201 h 369"/>
                <a:gd name="T8" fmla="*/ 618 w 681"/>
                <a:gd name="T9" fmla="*/ 175 h 369"/>
                <a:gd name="T10" fmla="*/ 601 w 681"/>
                <a:gd name="T11" fmla="*/ 152 h 369"/>
                <a:gd name="T12" fmla="*/ 578 w 681"/>
                <a:gd name="T13" fmla="*/ 131 h 369"/>
                <a:gd name="T14" fmla="*/ 561 w 681"/>
                <a:gd name="T15" fmla="*/ 120 h 369"/>
                <a:gd name="T16" fmla="*/ 540 w 681"/>
                <a:gd name="T17" fmla="*/ 110 h 369"/>
                <a:gd name="T18" fmla="*/ 513 w 681"/>
                <a:gd name="T19" fmla="*/ 103 h 369"/>
                <a:gd name="T20" fmla="*/ 477 w 681"/>
                <a:gd name="T21" fmla="*/ 91 h 369"/>
                <a:gd name="T22" fmla="*/ 435 w 681"/>
                <a:gd name="T23" fmla="*/ 78 h 369"/>
                <a:gd name="T24" fmla="*/ 388 w 681"/>
                <a:gd name="T25" fmla="*/ 66 h 369"/>
                <a:gd name="T26" fmla="*/ 340 w 681"/>
                <a:gd name="T27" fmla="*/ 53 h 369"/>
                <a:gd name="T28" fmla="*/ 289 w 681"/>
                <a:gd name="T29" fmla="*/ 42 h 369"/>
                <a:gd name="T30" fmla="*/ 240 w 681"/>
                <a:gd name="T31" fmla="*/ 30 h 369"/>
                <a:gd name="T32" fmla="*/ 190 w 681"/>
                <a:gd name="T33" fmla="*/ 19 h 369"/>
                <a:gd name="T34" fmla="*/ 143 w 681"/>
                <a:gd name="T35" fmla="*/ 11 h 369"/>
                <a:gd name="T36" fmla="*/ 101 w 681"/>
                <a:gd name="T37" fmla="*/ 4 h 369"/>
                <a:gd name="T38" fmla="*/ 65 w 681"/>
                <a:gd name="T39" fmla="*/ 0 h 369"/>
                <a:gd name="T40" fmla="*/ 34 w 681"/>
                <a:gd name="T41" fmla="*/ 0 h 369"/>
                <a:gd name="T42" fmla="*/ 13 w 681"/>
                <a:gd name="T43" fmla="*/ 2 h 369"/>
                <a:gd name="T44" fmla="*/ 0 w 681"/>
                <a:gd name="T45" fmla="*/ 15 h 369"/>
                <a:gd name="T46" fmla="*/ 4 w 681"/>
                <a:gd name="T47" fmla="*/ 34 h 369"/>
                <a:gd name="T48" fmla="*/ 11 w 681"/>
                <a:gd name="T49" fmla="*/ 55 h 369"/>
                <a:gd name="T50" fmla="*/ 25 w 681"/>
                <a:gd name="T51" fmla="*/ 80 h 369"/>
                <a:gd name="T52" fmla="*/ 40 w 681"/>
                <a:gd name="T53" fmla="*/ 106 h 369"/>
                <a:gd name="T54" fmla="*/ 61 w 681"/>
                <a:gd name="T55" fmla="*/ 135 h 369"/>
                <a:gd name="T56" fmla="*/ 82 w 681"/>
                <a:gd name="T57" fmla="*/ 165 h 369"/>
                <a:gd name="T58" fmla="*/ 105 w 681"/>
                <a:gd name="T59" fmla="*/ 198 h 369"/>
                <a:gd name="T60" fmla="*/ 127 w 681"/>
                <a:gd name="T61" fmla="*/ 226 h 369"/>
                <a:gd name="T62" fmla="*/ 152 w 681"/>
                <a:gd name="T63" fmla="*/ 257 h 369"/>
                <a:gd name="T64" fmla="*/ 175 w 681"/>
                <a:gd name="T65" fmla="*/ 285 h 369"/>
                <a:gd name="T66" fmla="*/ 196 w 681"/>
                <a:gd name="T67" fmla="*/ 310 h 369"/>
                <a:gd name="T68" fmla="*/ 217 w 681"/>
                <a:gd name="T69" fmla="*/ 331 h 369"/>
                <a:gd name="T70" fmla="*/ 234 w 681"/>
                <a:gd name="T71" fmla="*/ 348 h 369"/>
                <a:gd name="T72" fmla="*/ 253 w 681"/>
                <a:gd name="T73" fmla="*/ 365 h 369"/>
                <a:gd name="T74" fmla="*/ 270 w 681"/>
                <a:gd name="T75" fmla="*/ 367 h 369"/>
                <a:gd name="T76" fmla="*/ 291 w 681"/>
                <a:gd name="T77" fmla="*/ 363 h 369"/>
                <a:gd name="T78" fmla="*/ 317 w 681"/>
                <a:gd name="T79" fmla="*/ 357 h 369"/>
                <a:gd name="T80" fmla="*/ 352 w 681"/>
                <a:gd name="T81" fmla="*/ 352 h 369"/>
                <a:gd name="T82" fmla="*/ 373 w 681"/>
                <a:gd name="T83" fmla="*/ 346 h 369"/>
                <a:gd name="T84" fmla="*/ 392 w 681"/>
                <a:gd name="T85" fmla="*/ 342 h 369"/>
                <a:gd name="T86" fmla="*/ 411 w 681"/>
                <a:gd name="T87" fmla="*/ 336 h 369"/>
                <a:gd name="T88" fmla="*/ 432 w 681"/>
                <a:gd name="T89" fmla="*/ 333 h 369"/>
                <a:gd name="T90" fmla="*/ 451 w 681"/>
                <a:gd name="T91" fmla="*/ 329 h 369"/>
                <a:gd name="T92" fmla="*/ 471 w 681"/>
                <a:gd name="T93" fmla="*/ 325 h 369"/>
                <a:gd name="T94" fmla="*/ 492 w 681"/>
                <a:gd name="T95" fmla="*/ 321 h 369"/>
                <a:gd name="T96" fmla="*/ 513 w 681"/>
                <a:gd name="T97" fmla="*/ 317 h 369"/>
                <a:gd name="T98" fmla="*/ 532 w 681"/>
                <a:gd name="T99" fmla="*/ 314 h 369"/>
                <a:gd name="T100" fmla="*/ 549 w 681"/>
                <a:gd name="T101" fmla="*/ 312 h 369"/>
                <a:gd name="T102" fmla="*/ 566 w 681"/>
                <a:gd name="T103" fmla="*/ 308 h 369"/>
                <a:gd name="T104" fmla="*/ 595 w 681"/>
                <a:gd name="T105" fmla="*/ 304 h 369"/>
                <a:gd name="T106" fmla="*/ 622 w 681"/>
                <a:gd name="T107" fmla="*/ 300 h 369"/>
                <a:gd name="T108" fmla="*/ 644 w 681"/>
                <a:gd name="T109" fmla="*/ 296 h 369"/>
                <a:gd name="T110" fmla="*/ 660 w 681"/>
                <a:gd name="T111" fmla="*/ 293 h 369"/>
                <a:gd name="T112" fmla="*/ 677 w 681"/>
                <a:gd name="T113" fmla="*/ 28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1" h="369">
                  <a:moveTo>
                    <a:pt x="681" y="283"/>
                  </a:moveTo>
                  <a:lnTo>
                    <a:pt x="681" y="279"/>
                  </a:lnTo>
                  <a:lnTo>
                    <a:pt x="679" y="272"/>
                  </a:lnTo>
                  <a:lnTo>
                    <a:pt x="677" y="266"/>
                  </a:lnTo>
                  <a:lnTo>
                    <a:pt x="675" y="264"/>
                  </a:lnTo>
                  <a:lnTo>
                    <a:pt x="673" y="258"/>
                  </a:lnTo>
                  <a:lnTo>
                    <a:pt x="671" y="255"/>
                  </a:lnTo>
                  <a:lnTo>
                    <a:pt x="669" y="249"/>
                  </a:lnTo>
                  <a:lnTo>
                    <a:pt x="665" y="243"/>
                  </a:lnTo>
                  <a:lnTo>
                    <a:pt x="662" y="237"/>
                  </a:lnTo>
                  <a:lnTo>
                    <a:pt x="658" y="232"/>
                  </a:lnTo>
                  <a:lnTo>
                    <a:pt x="654" y="226"/>
                  </a:lnTo>
                  <a:lnTo>
                    <a:pt x="652" y="220"/>
                  </a:lnTo>
                  <a:lnTo>
                    <a:pt x="646" y="213"/>
                  </a:lnTo>
                  <a:lnTo>
                    <a:pt x="643" y="207"/>
                  </a:lnTo>
                  <a:lnTo>
                    <a:pt x="637" y="201"/>
                  </a:lnTo>
                  <a:lnTo>
                    <a:pt x="633" y="194"/>
                  </a:lnTo>
                  <a:lnTo>
                    <a:pt x="629" y="186"/>
                  </a:lnTo>
                  <a:lnTo>
                    <a:pt x="624" y="180"/>
                  </a:lnTo>
                  <a:lnTo>
                    <a:pt x="618" y="175"/>
                  </a:lnTo>
                  <a:lnTo>
                    <a:pt x="614" y="169"/>
                  </a:lnTo>
                  <a:lnTo>
                    <a:pt x="610" y="163"/>
                  </a:lnTo>
                  <a:lnTo>
                    <a:pt x="606" y="158"/>
                  </a:lnTo>
                  <a:lnTo>
                    <a:pt x="601" y="152"/>
                  </a:lnTo>
                  <a:lnTo>
                    <a:pt x="595" y="146"/>
                  </a:lnTo>
                  <a:lnTo>
                    <a:pt x="591" y="142"/>
                  </a:lnTo>
                  <a:lnTo>
                    <a:pt x="587" y="139"/>
                  </a:lnTo>
                  <a:lnTo>
                    <a:pt x="578" y="131"/>
                  </a:lnTo>
                  <a:lnTo>
                    <a:pt x="570" y="125"/>
                  </a:lnTo>
                  <a:lnTo>
                    <a:pt x="566" y="122"/>
                  </a:lnTo>
                  <a:lnTo>
                    <a:pt x="565" y="122"/>
                  </a:lnTo>
                  <a:lnTo>
                    <a:pt x="561" y="120"/>
                  </a:lnTo>
                  <a:lnTo>
                    <a:pt x="557" y="118"/>
                  </a:lnTo>
                  <a:lnTo>
                    <a:pt x="551" y="116"/>
                  </a:lnTo>
                  <a:lnTo>
                    <a:pt x="546" y="114"/>
                  </a:lnTo>
                  <a:lnTo>
                    <a:pt x="540" y="110"/>
                  </a:lnTo>
                  <a:lnTo>
                    <a:pt x="534" y="110"/>
                  </a:lnTo>
                  <a:lnTo>
                    <a:pt x="527" y="106"/>
                  </a:lnTo>
                  <a:lnTo>
                    <a:pt x="521" y="104"/>
                  </a:lnTo>
                  <a:lnTo>
                    <a:pt x="513" y="103"/>
                  </a:lnTo>
                  <a:lnTo>
                    <a:pt x="504" y="99"/>
                  </a:lnTo>
                  <a:lnTo>
                    <a:pt x="494" y="97"/>
                  </a:lnTo>
                  <a:lnTo>
                    <a:pt x="485" y="93"/>
                  </a:lnTo>
                  <a:lnTo>
                    <a:pt x="477" y="91"/>
                  </a:lnTo>
                  <a:lnTo>
                    <a:pt x="468" y="89"/>
                  </a:lnTo>
                  <a:lnTo>
                    <a:pt x="456" y="85"/>
                  </a:lnTo>
                  <a:lnTo>
                    <a:pt x="445" y="82"/>
                  </a:lnTo>
                  <a:lnTo>
                    <a:pt x="435" y="78"/>
                  </a:lnTo>
                  <a:lnTo>
                    <a:pt x="424" y="76"/>
                  </a:lnTo>
                  <a:lnTo>
                    <a:pt x="411" y="72"/>
                  </a:lnTo>
                  <a:lnTo>
                    <a:pt x="399" y="70"/>
                  </a:lnTo>
                  <a:lnTo>
                    <a:pt x="388" y="66"/>
                  </a:lnTo>
                  <a:lnTo>
                    <a:pt x="376" y="65"/>
                  </a:lnTo>
                  <a:lnTo>
                    <a:pt x="365" y="59"/>
                  </a:lnTo>
                  <a:lnTo>
                    <a:pt x="352" y="57"/>
                  </a:lnTo>
                  <a:lnTo>
                    <a:pt x="340" y="53"/>
                  </a:lnTo>
                  <a:lnTo>
                    <a:pt x="329" y="49"/>
                  </a:lnTo>
                  <a:lnTo>
                    <a:pt x="316" y="47"/>
                  </a:lnTo>
                  <a:lnTo>
                    <a:pt x="302" y="44"/>
                  </a:lnTo>
                  <a:lnTo>
                    <a:pt x="289" y="42"/>
                  </a:lnTo>
                  <a:lnTo>
                    <a:pt x="278" y="40"/>
                  </a:lnTo>
                  <a:lnTo>
                    <a:pt x="264" y="36"/>
                  </a:lnTo>
                  <a:lnTo>
                    <a:pt x="251" y="32"/>
                  </a:lnTo>
                  <a:lnTo>
                    <a:pt x="240" y="30"/>
                  </a:lnTo>
                  <a:lnTo>
                    <a:pt x="226" y="27"/>
                  </a:lnTo>
                  <a:lnTo>
                    <a:pt x="215" y="25"/>
                  </a:lnTo>
                  <a:lnTo>
                    <a:pt x="202" y="23"/>
                  </a:lnTo>
                  <a:lnTo>
                    <a:pt x="190" y="19"/>
                  </a:lnTo>
                  <a:lnTo>
                    <a:pt x="179" y="19"/>
                  </a:lnTo>
                  <a:lnTo>
                    <a:pt x="167" y="15"/>
                  </a:lnTo>
                  <a:lnTo>
                    <a:pt x="156" y="13"/>
                  </a:lnTo>
                  <a:lnTo>
                    <a:pt x="143" y="11"/>
                  </a:lnTo>
                  <a:lnTo>
                    <a:pt x="133" y="9"/>
                  </a:lnTo>
                  <a:lnTo>
                    <a:pt x="120" y="8"/>
                  </a:lnTo>
                  <a:lnTo>
                    <a:pt x="110" y="6"/>
                  </a:lnTo>
                  <a:lnTo>
                    <a:pt x="101" y="4"/>
                  </a:lnTo>
                  <a:lnTo>
                    <a:pt x="91" y="4"/>
                  </a:lnTo>
                  <a:lnTo>
                    <a:pt x="82" y="2"/>
                  </a:lnTo>
                  <a:lnTo>
                    <a:pt x="72" y="2"/>
                  </a:lnTo>
                  <a:lnTo>
                    <a:pt x="65" y="0"/>
                  </a:lnTo>
                  <a:lnTo>
                    <a:pt x="57" y="0"/>
                  </a:lnTo>
                  <a:lnTo>
                    <a:pt x="48" y="0"/>
                  </a:lnTo>
                  <a:lnTo>
                    <a:pt x="42" y="0"/>
                  </a:lnTo>
                  <a:lnTo>
                    <a:pt x="34" y="0"/>
                  </a:lnTo>
                  <a:lnTo>
                    <a:pt x="29" y="0"/>
                  </a:lnTo>
                  <a:lnTo>
                    <a:pt x="23" y="0"/>
                  </a:lnTo>
                  <a:lnTo>
                    <a:pt x="17" y="2"/>
                  </a:lnTo>
                  <a:lnTo>
                    <a:pt x="13" y="2"/>
                  </a:lnTo>
                  <a:lnTo>
                    <a:pt x="10" y="2"/>
                  </a:lnTo>
                  <a:lnTo>
                    <a:pt x="4" y="6"/>
                  </a:lnTo>
                  <a:lnTo>
                    <a:pt x="2" y="11"/>
                  </a:lnTo>
                  <a:lnTo>
                    <a:pt x="0" y="15"/>
                  </a:lnTo>
                  <a:lnTo>
                    <a:pt x="2" y="23"/>
                  </a:lnTo>
                  <a:lnTo>
                    <a:pt x="2" y="25"/>
                  </a:lnTo>
                  <a:lnTo>
                    <a:pt x="4" y="30"/>
                  </a:lnTo>
                  <a:lnTo>
                    <a:pt x="4" y="34"/>
                  </a:lnTo>
                  <a:lnTo>
                    <a:pt x="6" y="40"/>
                  </a:lnTo>
                  <a:lnTo>
                    <a:pt x="8" y="46"/>
                  </a:lnTo>
                  <a:lnTo>
                    <a:pt x="10" y="49"/>
                  </a:lnTo>
                  <a:lnTo>
                    <a:pt x="11" y="55"/>
                  </a:lnTo>
                  <a:lnTo>
                    <a:pt x="15" y="61"/>
                  </a:lnTo>
                  <a:lnTo>
                    <a:pt x="17" y="66"/>
                  </a:lnTo>
                  <a:lnTo>
                    <a:pt x="21" y="72"/>
                  </a:lnTo>
                  <a:lnTo>
                    <a:pt x="25" y="80"/>
                  </a:lnTo>
                  <a:lnTo>
                    <a:pt x="29" y="87"/>
                  </a:lnTo>
                  <a:lnTo>
                    <a:pt x="32" y="93"/>
                  </a:lnTo>
                  <a:lnTo>
                    <a:pt x="36" y="99"/>
                  </a:lnTo>
                  <a:lnTo>
                    <a:pt x="40" y="106"/>
                  </a:lnTo>
                  <a:lnTo>
                    <a:pt x="46" y="112"/>
                  </a:lnTo>
                  <a:lnTo>
                    <a:pt x="49" y="120"/>
                  </a:lnTo>
                  <a:lnTo>
                    <a:pt x="55" y="129"/>
                  </a:lnTo>
                  <a:lnTo>
                    <a:pt x="61" y="135"/>
                  </a:lnTo>
                  <a:lnTo>
                    <a:pt x="67" y="144"/>
                  </a:lnTo>
                  <a:lnTo>
                    <a:pt x="70" y="152"/>
                  </a:lnTo>
                  <a:lnTo>
                    <a:pt x="76" y="158"/>
                  </a:lnTo>
                  <a:lnTo>
                    <a:pt x="82" y="165"/>
                  </a:lnTo>
                  <a:lnTo>
                    <a:pt x="87" y="175"/>
                  </a:lnTo>
                  <a:lnTo>
                    <a:pt x="93" y="180"/>
                  </a:lnTo>
                  <a:lnTo>
                    <a:pt x="99" y="190"/>
                  </a:lnTo>
                  <a:lnTo>
                    <a:pt x="105" y="198"/>
                  </a:lnTo>
                  <a:lnTo>
                    <a:pt x="112" y="205"/>
                  </a:lnTo>
                  <a:lnTo>
                    <a:pt x="116" y="213"/>
                  </a:lnTo>
                  <a:lnTo>
                    <a:pt x="122" y="220"/>
                  </a:lnTo>
                  <a:lnTo>
                    <a:pt x="127" y="226"/>
                  </a:lnTo>
                  <a:lnTo>
                    <a:pt x="135" y="236"/>
                  </a:lnTo>
                  <a:lnTo>
                    <a:pt x="139" y="243"/>
                  </a:lnTo>
                  <a:lnTo>
                    <a:pt x="146" y="249"/>
                  </a:lnTo>
                  <a:lnTo>
                    <a:pt x="152" y="257"/>
                  </a:lnTo>
                  <a:lnTo>
                    <a:pt x="158" y="264"/>
                  </a:lnTo>
                  <a:lnTo>
                    <a:pt x="163" y="270"/>
                  </a:lnTo>
                  <a:lnTo>
                    <a:pt x="169" y="279"/>
                  </a:lnTo>
                  <a:lnTo>
                    <a:pt x="175" y="285"/>
                  </a:lnTo>
                  <a:lnTo>
                    <a:pt x="181" y="291"/>
                  </a:lnTo>
                  <a:lnTo>
                    <a:pt x="184" y="296"/>
                  </a:lnTo>
                  <a:lnTo>
                    <a:pt x="190" y="304"/>
                  </a:lnTo>
                  <a:lnTo>
                    <a:pt x="196" y="310"/>
                  </a:lnTo>
                  <a:lnTo>
                    <a:pt x="202" y="315"/>
                  </a:lnTo>
                  <a:lnTo>
                    <a:pt x="207" y="321"/>
                  </a:lnTo>
                  <a:lnTo>
                    <a:pt x="211" y="325"/>
                  </a:lnTo>
                  <a:lnTo>
                    <a:pt x="217" y="331"/>
                  </a:lnTo>
                  <a:lnTo>
                    <a:pt x="221" y="336"/>
                  </a:lnTo>
                  <a:lnTo>
                    <a:pt x="224" y="340"/>
                  </a:lnTo>
                  <a:lnTo>
                    <a:pt x="230" y="344"/>
                  </a:lnTo>
                  <a:lnTo>
                    <a:pt x="234" y="348"/>
                  </a:lnTo>
                  <a:lnTo>
                    <a:pt x="238" y="353"/>
                  </a:lnTo>
                  <a:lnTo>
                    <a:pt x="243" y="357"/>
                  </a:lnTo>
                  <a:lnTo>
                    <a:pt x="249" y="363"/>
                  </a:lnTo>
                  <a:lnTo>
                    <a:pt x="253" y="365"/>
                  </a:lnTo>
                  <a:lnTo>
                    <a:pt x="259" y="369"/>
                  </a:lnTo>
                  <a:lnTo>
                    <a:pt x="260" y="367"/>
                  </a:lnTo>
                  <a:lnTo>
                    <a:pt x="266" y="367"/>
                  </a:lnTo>
                  <a:lnTo>
                    <a:pt x="270" y="367"/>
                  </a:lnTo>
                  <a:lnTo>
                    <a:pt x="276" y="365"/>
                  </a:lnTo>
                  <a:lnTo>
                    <a:pt x="281" y="365"/>
                  </a:lnTo>
                  <a:lnTo>
                    <a:pt x="287" y="365"/>
                  </a:lnTo>
                  <a:lnTo>
                    <a:pt x="291" y="363"/>
                  </a:lnTo>
                  <a:lnTo>
                    <a:pt x="297" y="363"/>
                  </a:lnTo>
                  <a:lnTo>
                    <a:pt x="304" y="361"/>
                  </a:lnTo>
                  <a:lnTo>
                    <a:pt x="312" y="359"/>
                  </a:lnTo>
                  <a:lnTo>
                    <a:pt x="317" y="357"/>
                  </a:lnTo>
                  <a:lnTo>
                    <a:pt x="325" y="357"/>
                  </a:lnTo>
                  <a:lnTo>
                    <a:pt x="333" y="355"/>
                  </a:lnTo>
                  <a:lnTo>
                    <a:pt x="342" y="353"/>
                  </a:lnTo>
                  <a:lnTo>
                    <a:pt x="352" y="352"/>
                  </a:lnTo>
                  <a:lnTo>
                    <a:pt x="359" y="350"/>
                  </a:lnTo>
                  <a:lnTo>
                    <a:pt x="363" y="348"/>
                  </a:lnTo>
                  <a:lnTo>
                    <a:pt x="369" y="348"/>
                  </a:lnTo>
                  <a:lnTo>
                    <a:pt x="373" y="346"/>
                  </a:lnTo>
                  <a:lnTo>
                    <a:pt x="376" y="346"/>
                  </a:lnTo>
                  <a:lnTo>
                    <a:pt x="380" y="344"/>
                  </a:lnTo>
                  <a:lnTo>
                    <a:pt x="386" y="342"/>
                  </a:lnTo>
                  <a:lnTo>
                    <a:pt x="392" y="342"/>
                  </a:lnTo>
                  <a:lnTo>
                    <a:pt x="395" y="340"/>
                  </a:lnTo>
                  <a:lnTo>
                    <a:pt x="399" y="338"/>
                  </a:lnTo>
                  <a:lnTo>
                    <a:pt x="405" y="338"/>
                  </a:lnTo>
                  <a:lnTo>
                    <a:pt x="411" y="336"/>
                  </a:lnTo>
                  <a:lnTo>
                    <a:pt x="414" y="336"/>
                  </a:lnTo>
                  <a:lnTo>
                    <a:pt x="420" y="334"/>
                  </a:lnTo>
                  <a:lnTo>
                    <a:pt x="426" y="334"/>
                  </a:lnTo>
                  <a:lnTo>
                    <a:pt x="432" y="333"/>
                  </a:lnTo>
                  <a:lnTo>
                    <a:pt x="435" y="333"/>
                  </a:lnTo>
                  <a:lnTo>
                    <a:pt x="439" y="331"/>
                  </a:lnTo>
                  <a:lnTo>
                    <a:pt x="445" y="331"/>
                  </a:lnTo>
                  <a:lnTo>
                    <a:pt x="451" y="329"/>
                  </a:lnTo>
                  <a:lnTo>
                    <a:pt x="456" y="329"/>
                  </a:lnTo>
                  <a:lnTo>
                    <a:pt x="462" y="327"/>
                  </a:lnTo>
                  <a:lnTo>
                    <a:pt x="466" y="325"/>
                  </a:lnTo>
                  <a:lnTo>
                    <a:pt x="471" y="325"/>
                  </a:lnTo>
                  <a:lnTo>
                    <a:pt x="477" y="325"/>
                  </a:lnTo>
                  <a:lnTo>
                    <a:pt x="481" y="323"/>
                  </a:lnTo>
                  <a:lnTo>
                    <a:pt x="487" y="323"/>
                  </a:lnTo>
                  <a:lnTo>
                    <a:pt x="492" y="321"/>
                  </a:lnTo>
                  <a:lnTo>
                    <a:pt x="500" y="321"/>
                  </a:lnTo>
                  <a:lnTo>
                    <a:pt x="504" y="319"/>
                  </a:lnTo>
                  <a:lnTo>
                    <a:pt x="508" y="319"/>
                  </a:lnTo>
                  <a:lnTo>
                    <a:pt x="513" y="317"/>
                  </a:lnTo>
                  <a:lnTo>
                    <a:pt x="519" y="315"/>
                  </a:lnTo>
                  <a:lnTo>
                    <a:pt x="523" y="314"/>
                  </a:lnTo>
                  <a:lnTo>
                    <a:pt x="528" y="314"/>
                  </a:lnTo>
                  <a:lnTo>
                    <a:pt x="532" y="314"/>
                  </a:lnTo>
                  <a:lnTo>
                    <a:pt x="538" y="314"/>
                  </a:lnTo>
                  <a:lnTo>
                    <a:pt x="542" y="314"/>
                  </a:lnTo>
                  <a:lnTo>
                    <a:pt x="546" y="312"/>
                  </a:lnTo>
                  <a:lnTo>
                    <a:pt x="549" y="312"/>
                  </a:lnTo>
                  <a:lnTo>
                    <a:pt x="555" y="312"/>
                  </a:lnTo>
                  <a:lnTo>
                    <a:pt x="559" y="310"/>
                  </a:lnTo>
                  <a:lnTo>
                    <a:pt x="565" y="310"/>
                  </a:lnTo>
                  <a:lnTo>
                    <a:pt x="566" y="308"/>
                  </a:lnTo>
                  <a:lnTo>
                    <a:pt x="572" y="308"/>
                  </a:lnTo>
                  <a:lnTo>
                    <a:pt x="580" y="308"/>
                  </a:lnTo>
                  <a:lnTo>
                    <a:pt x="587" y="306"/>
                  </a:lnTo>
                  <a:lnTo>
                    <a:pt x="595" y="304"/>
                  </a:lnTo>
                  <a:lnTo>
                    <a:pt x="603" y="304"/>
                  </a:lnTo>
                  <a:lnTo>
                    <a:pt x="610" y="302"/>
                  </a:lnTo>
                  <a:lnTo>
                    <a:pt x="616" y="302"/>
                  </a:lnTo>
                  <a:lnTo>
                    <a:pt x="622" y="300"/>
                  </a:lnTo>
                  <a:lnTo>
                    <a:pt x="629" y="300"/>
                  </a:lnTo>
                  <a:lnTo>
                    <a:pt x="633" y="298"/>
                  </a:lnTo>
                  <a:lnTo>
                    <a:pt x="639" y="298"/>
                  </a:lnTo>
                  <a:lnTo>
                    <a:pt x="644" y="296"/>
                  </a:lnTo>
                  <a:lnTo>
                    <a:pt x="648" y="296"/>
                  </a:lnTo>
                  <a:lnTo>
                    <a:pt x="652" y="295"/>
                  </a:lnTo>
                  <a:lnTo>
                    <a:pt x="656" y="295"/>
                  </a:lnTo>
                  <a:lnTo>
                    <a:pt x="660" y="293"/>
                  </a:lnTo>
                  <a:lnTo>
                    <a:pt x="663" y="293"/>
                  </a:lnTo>
                  <a:lnTo>
                    <a:pt x="669" y="291"/>
                  </a:lnTo>
                  <a:lnTo>
                    <a:pt x="675" y="289"/>
                  </a:lnTo>
                  <a:lnTo>
                    <a:pt x="677" y="285"/>
                  </a:lnTo>
                  <a:lnTo>
                    <a:pt x="681" y="283"/>
                  </a:lnTo>
                  <a:lnTo>
                    <a:pt x="681" y="2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4" name="Freeform 22">
              <a:extLst>
                <a:ext uri="{FF2B5EF4-FFF2-40B4-BE49-F238E27FC236}">
                  <a16:creationId xmlns:a16="http://schemas.microsoft.com/office/drawing/2014/main" id="{938276AF-E586-0344-9805-9BBC8895BEE1}"/>
                </a:ext>
              </a:extLst>
            </p:cNvPr>
            <p:cNvSpPr>
              <a:spLocks/>
            </p:cNvSpPr>
            <p:nvPr/>
          </p:nvSpPr>
          <p:spPr bwMode="auto">
            <a:xfrm>
              <a:off x="5100" y="2344"/>
              <a:ext cx="179" cy="126"/>
            </a:xfrm>
            <a:custGeom>
              <a:avLst/>
              <a:gdLst>
                <a:gd name="T0" fmla="*/ 109 w 360"/>
                <a:gd name="T1" fmla="*/ 84 h 251"/>
                <a:gd name="T2" fmla="*/ 92 w 360"/>
                <a:gd name="T3" fmla="*/ 73 h 251"/>
                <a:gd name="T4" fmla="*/ 76 w 360"/>
                <a:gd name="T5" fmla="*/ 65 h 251"/>
                <a:gd name="T6" fmla="*/ 61 w 360"/>
                <a:gd name="T7" fmla="*/ 54 h 251"/>
                <a:gd name="T8" fmla="*/ 46 w 360"/>
                <a:gd name="T9" fmla="*/ 44 h 251"/>
                <a:gd name="T10" fmla="*/ 31 w 360"/>
                <a:gd name="T11" fmla="*/ 33 h 251"/>
                <a:gd name="T12" fmla="*/ 19 w 360"/>
                <a:gd name="T13" fmla="*/ 25 h 251"/>
                <a:gd name="T14" fmla="*/ 2 w 360"/>
                <a:gd name="T15" fmla="*/ 6 h 251"/>
                <a:gd name="T16" fmla="*/ 4 w 360"/>
                <a:gd name="T17" fmla="*/ 0 h 251"/>
                <a:gd name="T18" fmla="*/ 19 w 360"/>
                <a:gd name="T19" fmla="*/ 0 h 251"/>
                <a:gd name="T20" fmla="*/ 33 w 360"/>
                <a:gd name="T21" fmla="*/ 0 h 251"/>
                <a:gd name="T22" fmla="*/ 50 w 360"/>
                <a:gd name="T23" fmla="*/ 2 h 251"/>
                <a:gd name="T24" fmla="*/ 69 w 360"/>
                <a:gd name="T25" fmla="*/ 2 h 251"/>
                <a:gd name="T26" fmla="*/ 92 w 360"/>
                <a:gd name="T27" fmla="*/ 6 h 251"/>
                <a:gd name="T28" fmla="*/ 114 w 360"/>
                <a:gd name="T29" fmla="*/ 8 h 251"/>
                <a:gd name="T30" fmla="*/ 139 w 360"/>
                <a:gd name="T31" fmla="*/ 10 h 251"/>
                <a:gd name="T32" fmla="*/ 164 w 360"/>
                <a:gd name="T33" fmla="*/ 14 h 251"/>
                <a:gd name="T34" fmla="*/ 189 w 360"/>
                <a:gd name="T35" fmla="*/ 16 h 251"/>
                <a:gd name="T36" fmla="*/ 213 w 360"/>
                <a:gd name="T37" fmla="*/ 19 h 251"/>
                <a:gd name="T38" fmla="*/ 240 w 360"/>
                <a:gd name="T39" fmla="*/ 25 h 251"/>
                <a:gd name="T40" fmla="*/ 263 w 360"/>
                <a:gd name="T41" fmla="*/ 29 h 251"/>
                <a:gd name="T42" fmla="*/ 284 w 360"/>
                <a:gd name="T43" fmla="*/ 31 h 251"/>
                <a:gd name="T44" fmla="*/ 305 w 360"/>
                <a:gd name="T45" fmla="*/ 35 h 251"/>
                <a:gd name="T46" fmla="*/ 322 w 360"/>
                <a:gd name="T47" fmla="*/ 37 h 251"/>
                <a:gd name="T48" fmla="*/ 337 w 360"/>
                <a:gd name="T49" fmla="*/ 40 h 251"/>
                <a:gd name="T50" fmla="*/ 350 w 360"/>
                <a:gd name="T51" fmla="*/ 44 h 251"/>
                <a:gd name="T52" fmla="*/ 360 w 360"/>
                <a:gd name="T53" fmla="*/ 48 h 251"/>
                <a:gd name="T54" fmla="*/ 354 w 360"/>
                <a:gd name="T55" fmla="*/ 54 h 251"/>
                <a:gd name="T56" fmla="*/ 341 w 360"/>
                <a:gd name="T57" fmla="*/ 71 h 251"/>
                <a:gd name="T58" fmla="*/ 324 w 360"/>
                <a:gd name="T59" fmla="*/ 92 h 251"/>
                <a:gd name="T60" fmla="*/ 308 w 360"/>
                <a:gd name="T61" fmla="*/ 109 h 251"/>
                <a:gd name="T62" fmla="*/ 295 w 360"/>
                <a:gd name="T63" fmla="*/ 122 h 251"/>
                <a:gd name="T64" fmla="*/ 284 w 360"/>
                <a:gd name="T65" fmla="*/ 137 h 251"/>
                <a:gd name="T66" fmla="*/ 270 w 360"/>
                <a:gd name="T67" fmla="*/ 151 h 251"/>
                <a:gd name="T68" fmla="*/ 257 w 360"/>
                <a:gd name="T69" fmla="*/ 164 h 251"/>
                <a:gd name="T70" fmla="*/ 244 w 360"/>
                <a:gd name="T71" fmla="*/ 179 h 251"/>
                <a:gd name="T72" fmla="*/ 230 w 360"/>
                <a:gd name="T73" fmla="*/ 192 h 251"/>
                <a:gd name="T74" fmla="*/ 206 w 360"/>
                <a:gd name="T75" fmla="*/ 215 h 251"/>
                <a:gd name="T76" fmla="*/ 187 w 360"/>
                <a:gd name="T77" fmla="*/ 234 h 251"/>
                <a:gd name="T78" fmla="*/ 170 w 360"/>
                <a:gd name="T79" fmla="*/ 248 h 251"/>
                <a:gd name="T80" fmla="*/ 162 w 360"/>
                <a:gd name="T81" fmla="*/ 251 h 251"/>
                <a:gd name="T82" fmla="*/ 152 w 360"/>
                <a:gd name="T83" fmla="*/ 236 h 251"/>
                <a:gd name="T84" fmla="*/ 152 w 360"/>
                <a:gd name="T85" fmla="*/ 221 h 251"/>
                <a:gd name="T86" fmla="*/ 152 w 360"/>
                <a:gd name="T87" fmla="*/ 210 h 251"/>
                <a:gd name="T88" fmla="*/ 152 w 360"/>
                <a:gd name="T89" fmla="*/ 194 h 251"/>
                <a:gd name="T90" fmla="*/ 154 w 360"/>
                <a:gd name="T91" fmla="*/ 179 h 251"/>
                <a:gd name="T92" fmla="*/ 156 w 360"/>
                <a:gd name="T93" fmla="*/ 162 h 251"/>
                <a:gd name="T94" fmla="*/ 158 w 360"/>
                <a:gd name="T95" fmla="*/ 147 h 251"/>
                <a:gd name="T96" fmla="*/ 162 w 360"/>
                <a:gd name="T97" fmla="*/ 132 h 251"/>
                <a:gd name="T98" fmla="*/ 164 w 360"/>
                <a:gd name="T99" fmla="*/ 114 h 251"/>
                <a:gd name="T100" fmla="*/ 160 w 360"/>
                <a:gd name="T101" fmla="*/ 99 h 251"/>
                <a:gd name="T102" fmla="*/ 145 w 360"/>
                <a:gd name="T103" fmla="*/ 90 h 251"/>
                <a:gd name="T104" fmla="*/ 126 w 360"/>
                <a:gd name="T105" fmla="*/ 88 h 251"/>
                <a:gd name="T106" fmla="*/ 114 w 360"/>
                <a:gd name="T107"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251">
                  <a:moveTo>
                    <a:pt x="114" y="88"/>
                  </a:moveTo>
                  <a:lnTo>
                    <a:pt x="113" y="86"/>
                  </a:lnTo>
                  <a:lnTo>
                    <a:pt x="109" y="84"/>
                  </a:lnTo>
                  <a:lnTo>
                    <a:pt x="103" y="80"/>
                  </a:lnTo>
                  <a:lnTo>
                    <a:pt x="95" y="76"/>
                  </a:lnTo>
                  <a:lnTo>
                    <a:pt x="92" y="73"/>
                  </a:lnTo>
                  <a:lnTo>
                    <a:pt x="86" y="71"/>
                  </a:lnTo>
                  <a:lnTo>
                    <a:pt x="80" y="67"/>
                  </a:lnTo>
                  <a:lnTo>
                    <a:pt x="76" y="65"/>
                  </a:lnTo>
                  <a:lnTo>
                    <a:pt x="71" y="61"/>
                  </a:lnTo>
                  <a:lnTo>
                    <a:pt x="67" y="57"/>
                  </a:lnTo>
                  <a:lnTo>
                    <a:pt x="61" y="54"/>
                  </a:lnTo>
                  <a:lnTo>
                    <a:pt x="57" y="52"/>
                  </a:lnTo>
                  <a:lnTo>
                    <a:pt x="52" y="48"/>
                  </a:lnTo>
                  <a:lnTo>
                    <a:pt x="46" y="44"/>
                  </a:lnTo>
                  <a:lnTo>
                    <a:pt x="40" y="40"/>
                  </a:lnTo>
                  <a:lnTo>
                    <a:pt x="37" y="37"/>
                  </a:lnTo>
                  <a:lnTo>
                    <a:pt x="31" y="33"/>
                  </a:lnTo>
                  <a:lnTo>
                    <a:pt x="27" y="31"/>
                  </a:lnTo>
                  <a:lnTo>
                    <a:pt x="21" y="27"/>
                  </a:lnTo>
                  <a:lnTo>
                    <a:pt x="19" y="25"/>
                  </a:lnTo>
                  <a:lnTo>
                    <a:pt x="10" y="18"/>
                  </a:lnTo>
                  <a:lnTo>
                    <a:pt x="4" y="12"/>
                  </a:lnTo>
                  <a:lnTo>
                    <a:pt x="2" y="6"/>
                  </a:lnTo>
                  <a:lnTo>
                    <a:pt x="0" y="4"/>
                  </a:lnTo>
                  <a:lnTo>
                    <a:pt x="2" y="2"/>
                  </a:lnTo>
                  <a:lnTo>
                    <a:pt x="4" y="0"/>
                  </a:lnTo>
                  <a:lnTo>
                    <a:pt x="8" y="0"/>
                  </a:lnTo>
                  <a:lnTo>
                    <a:pt x="16" y="0"/>
                  </a:lnTo>
                  <a:lnTo>
                    <a:pt x="19" y="0"/>
                  </a:lnTo>
                  <a:lnTo>
                    <a:pt x="23" y="0"/>
                  </a:lnTo>
                  <a:lnTo>
                    <a:pt x="29" y="0"/>
                  </a:lnTo>
                  <a:lnTo>
                    <a:pt x="33" y="0"/>
                  </a:lnTo>
                  <a:lnTo>
                    <a:pt x="38" y="0"/>
                  </a:lnTo>
                  <a:lnTo>
                    <a:pt x="44" y="0"/>
                  </a:lnTo>
                  <a:lnTo>
                    <a:pt x="50" y="2"/>
                  </a:lnTo>
                  <a:lnTo>
                    <a:pt x="57" y="2"/>
                  </a:lnTo>
                  <a:lnTo>
                    <a:pt x="63" y="2"/>
                  </a:lnTo>
                  <a:lnTo>
                    <a:pt x="69" y="2"/>
                  </a:lnTo>
                  <a:lnTo>
                    <a:pt x="76" y="4"/>
                  </a:lnTo>
                  <a:lnTo>
                    <a:pt x="82" y="4"/>
                  </a:lnTo>
                  <a:lnTo>
                    <a:pt x="92" y="6"/>
                  </a:lnTo>
                  <a:lnTo>
                    <a:pt x="97" y="6"/>
                  </a:lnTo>
                  <a:lnTo>
                    <a:pt x="107" y="6"/>
                  </a:lnTo>
                  <a:lnTo>
                    <a:pt x="114" y="8"/>
                  </a:lnTo>
                  <a:lnTo>
                    <a:pt x="122" y="8"/>
                  </a:lnTo>
                  <a:lnTo>
                    <a:pt x="130" y="10"/>
                  </a:lnTo>
                  <a:lnTo>
                    <a:pt x="139" y="10"/>
                  </a:lnTo>
                  <a:lnTo>
                    <a:pt x="147" y="12"/>
                  </a:lnTo>
                  <a:lnTo>
                    <a:pt x="154" y="12"/>
                  </a:lnTo>
                  <a:lnTo>
                    <a:pt x="164" y="14"/>
                  </a:lnTo>
                  <a:lnTo>
                    <a:pt x="171" y="14"/>
                  </a:lnTo>
                  <a:lnTo>
                    <a:pt x="181" y="16"/>
                  </a:lnTo>
                  <a:lnTo>
                    <a:pt x="189" y="16"/>
                  </a:lnTo>
                  <a:lnTo>
                    <a:pt x="198" y="18"/>
                  </a:lnTo>
                  <a:lnTo>
                    <a:pt x="204" y="18"/>
                  </a:lnTo>
                  <a:lnTo>
                    <a:pt x="213" y="19"/>
                  </a:lnTo>
                  <a:lnTo>
                    <a:pt x="221" y="21"/>
                  </a:lnTo>
                  <a:lnTo>
                    <a:pt x="230" y="23"/>
                  </a:lnTo>
                  <a:lnTo>
                    <a:pt x="240" y="25"/>
                  </a:lnTo>
                  <a:lnTo>
                    <a:pt x="248" y="25"/>
                  </a:lnTo>
                  <a:lnTo>
                    <a:pt x="255" y="27"/>
                  </a:lnTo>
                  <a:lnTo>
                    <a:pt x="263" y="29"/>
                  </a:lnTo>
                  <a:lnTo>
                    <a:pt x="268" y="29"/>
                  </a:lnTo>
                  <a:lnTo>
                    <a:pt x="278" y="31"/>
                  </a:lnTo>
                  <a:lnTo>
                    <a:pt x="284" y="31"/>
                  </a:lnTo>
                  <a:lnTo>
                    <a:pt x="291" y="33"/>
                  </a:lnTo>
                  <a:lnTo>
                    <a:pt x="297" y="33"/>
                  </a:lnTo>
                  <a:lnTo>
                    <a:pt x="305" y="35"/>
                  </a:lnTo>
                  <a:lnTo>
                    <a:pt x="310" y="35"/>
                  </a:lnTo>
                  <a:lnTo>
                    <a:pt x="316" y="37"/>
                  </a:lnTo>
                  <a:lnTo>
                    <a:pt x="322" y="37"/>
                  </a:lnTo>
                  <a:lnTo>
                    <a:pt x="327" y="38"/>
                  </a:lnTo>
                  <a:lnTo>
                    <a:pt x="331" y="38"/>
                  </a:lnTo>
                  <a:lnTo>
                    <a:pt x="337" y="40"/>
                  </a:lnTo>
                  <a:lnTo>
                    <a:pt x="341" y="42"/>
                  </a:lnTo>
                  <a:lnTo>
                    <a:pt x="344" y="42"/>
                  </a:lnTo>
                  <a:lnTo>
                    <a:pt x="350" y="44"/>
                  </a:lnTo>
                  <a:lnTo>
                    <a:pt x="356" y="46"/>
                  </a:lnTo>
                  <a:lnTo>
                    <a:pt x="358" y="48"/>
                  </a:lnTo>
                  <a:lnTo>
                    <a:pt x="360" y="48"/>
                  </a:lnTo>
                  <a:lnTo>
                    <a:pt x="358" y="50"/>
                  </a:lnTo>
                  <a:lnTo>
                    <a:pt x="356" y="52"/>
                  </a:lnTo>
                  <a:lnTo>
                    <a:pt x="354" y="54"/>
                  </a:lnTo>
                  <a:lnTo>
                    <a:pt x="350" y="59"/>
                  </a:lnTo>
                  <a:lnTo>
                    <a:pt x="346" y="65"/>
                  </a:lnTo>
                  <a:lnTo>
                    <a:pt x="341" y="71"/>
                  </a:lnTo>
                  <a:lnTo>
                    <a:pt x="335" y="76"/>
                  </a:lnTo>
                  <a:lnTo>
                    <a:pt x="331" y="84"/>
                  </a:lnTo>
                  <a:lnTo>
                    <a:pt x="324" y="92"/>
                  </a:lnTo>
                  <a:lnTo>
                    <a:pt x="316" y="101"/>
                  </a:lnTo>
                  <a:lnTo>
                    <a:pt x="310" y="105"/>
                  </a:lnTo>
                  <a:lnTo>
                    <a:pt x="308" y="109"/>
                  </a:lnTo>
                  <a:lnTo>
                    <a:pt x="303" y="114"/>
                  </a:lnTo>
                  <a:lnTo>
                    <a:pt x="299" y="118"/>
                  </a:lnTo>
                  <a:lnTo>
                    <a:pt x="295" y="122"/>
                  </a:lnTo>
                  <a:lnTo>
                    <a:pt x="291" y="128"/>
                  </a:lnTo>
                  <a:lnTo>
                    <a:pt x="287" y="133"/>
                  </a:lnTo>
                  <a:lnTo>
                    <a:pt x="284" y="137"/>
                  </a:lnTo>
                  <a:lnTo>
                    <a:pt x="278" y="143"/>
                  </a:lnTo>
                  <a:lnTo>
                    <a:pt x="274" y="147"/>
                  </a:lnTo>
                  <a:lnTo>
                    <a:pt x="270" y="151"/>
                  </a:lnTo>
                  <a:lnTo>
                    <a:pt x="267" y="156"/>
                  </a:lnTo>
                  <a:lnTo>
                    <a:pt x="263" y="160"/>
                  </a:lnTo>
                  <a:lnTo>
                    <a:pt x="257" y="164"/>
                  </a:lnTo>
                  <a:lnTo>
                    <a:pt x="251" y="170"/>
                  </a:lnTo>
                  <a:lnTo>
                    <a:pt x="248" y="175"/>
                  </a:lnTo>
                  <a:lnTo>
                    <a:pt x="244" y="179"/>
                  </a:lnTo>
                  <a:lnTo>
                    <a:pt x="240" y="185"/>
                  </a:lnTo>
                  <a:lnTo>
                    <a:pt x="234" y="189"/>
                  </a:lnTo>
                  <a:lnTo>
                    <a:pt x="230" y="192"/>
                  </a:lnTo>
                  <a:lnTo>
                    <a:pt x="221" y="202"/>
                  </a:lnTo>
                  <a:lnTo>
                    <a:pt x="213" y="210"/>
                  </a:lnTo>
                  <a:lnTo>
                    <a:pt x="206" y="215"/>
                  </a:lnTo>
                  <a:lnTo>
                    <a:pt x="200" y="225"/>
                  </a:lnTo>
                  <a:lnTo>
                    <a:pt x="192" y="230"/>
                  </a:lnTo>
                  <a:lnTo>
                    <a:pt x="187" y="234"/>
                  </a:lnTo>
                  <a:lnTo>
                    <a:pt x="181" y="240"/>
                  </a:lnTo>
                  <a:lnTo>
                    <a:pt x="175" y="246"/>
                  </a:lnTo>
                  <a:lnTo>
                    <a:pt x="170" y="248"/>
                  </a:lnTo>
                  <a:lnTo>
                    <a:pt x="166" y="249"/>
                  </a:lnTo>
                  <a:lnTo>
                    <a:pt x="164" y="251"/>
                  </a:lnTo>
                  <a:lnTo>
                    <a:pt x="162" y="251"/>
                  </a:lnTo>
                  <a:lnTo>
                    <a:pt x="158" y="249"/>
                  </a:lnTo>
                  <a:lnTo>
                    <a:pt x="156" y="244"/>
                  </a:lnTo>
                  <a:lnTo>
                    <a:pt x="152" y="236"/>
                  </a:lnTo>
                  <a:lnTo>
                    <a:pt x="152" y="230"/>
                  </a:lnTo>
                  <a:lnTo>
                    <a:pt x="152" y="227"/>
                  </a:lnTo>
                  <a:lnTo>
                    <a:pt x="152" y="221"/>
                  </a:lnTo>
                  <a:lnTo>
                    <a:pt x="152" y="217"/>
                  </a:lnTo>
                  <a:lnTo>
                    <a:pt x="152" y="213"/>
                  </a:lnTo>
                  <a:lnTo>
                    <a:pt x="152" y="210"/>
                  </a:lnTo>
                  <a:lnTo>
                    <a:pt x="152" y="204"/>
                  </a:lnTo>
                  <a:lnTo>
                    <a:pt x="152" y="198"/>
                  </a:lnTo>
                  <a:lnTo>
                    <a:pt x="152" y="194"/>
                  </a:lnTo>
                  <a:lnTo>
                    <a:pt x="152" y="189"/>
                  </a:lnTo>
                  <a:lnTo>
                    <a:pt x="152" y="185"/>
                  </a:lnTo>
                  <a:lnTo>
                    <a:pt x="154" y="179"/>
                  </a:lnTo>
                  <a:lnTo>
                    <a:pt x="154" y="173"/>
                  </a:lnTo>
                  <a:lnTo>
                    <a:pt x="154" y="168"/>
                  </a:lnTo>
                  <a:lnTo>
                    <a:pt x="156" y="162"/>
                  </a:lnTo>
                  <a:lnTo>
                    <a:pt x="156" y="160"/>
                  </a:lnTo>
                  <a:lnTo>
                    <a:pt x="158" y="156"/>
                  </a:lnTo>
                  <a:lnTo>
                    <a:pt x="158" y="147"/>
                  </a:lnTo>
                  <a:lnTo>
                    <a:pt x="158" y="141"/>
                  </a:lnTo>
                  <a:lnTo>
                    <a:pt x="160" y="135"/>
                  </a:lnTo>
                  <a:lnTo>
                    <a:pt x="162" y="132"/>
                  </a:lnTo>
                  <a:lnTo>
                    <a:pt x="164" y="126"/>
                  </a:lnTo>
                  <a:lnTo>
                    <a:pt x="164" y="118"/>
                  </a:lnTo>
                  <a:lnTo>
                    <a:pt x="164" y="114"/>
                  </a:lnTo>
                  <a:lnTo>
                    <a:pt x="164" y="109"/>
                  </a:lnTo>
                  <a:lnTo>
                    <a:pt x="164" y="103"/>
                  </a:lnTo>
                  <a:lnTo>
                    <a:pt x="160" y="99"/>
                  </a:lnTo>
                  <a:lnTo>
                    <a:pt x="156" y="95"/>
                  </a:lnTo>
                  <a:lnTo>
                    <a:pt x="152" y="94"/>
                  </a:lnTo>
                  <a:lnTo>
                    <a:pt x="145" y="90"/>
                  </a:lnTo>
                  <a:lnTo>
                    <a:pt x="137" y="88"/>
                  </a:lnTo>
                  <a:lnTo>
                    <a:pt x="130" y="88"/>
                  </a:lnTo>
                  <a:lnTo>
                    <a:pt x="126" y="88"/>
                  </a:lnTo>
                  <a:lnTo>
                    <a:pt x="120" y="88"/>
                  </a:lnTo>
                  <a:lnTo>
                    <a:pt x="116" y="88"/>
                  </a:lnTo>
                  <a:lnTo>
                    <a:pt x="114" y="88"/>
                  </a:lnTo>
                  <a:lnTo>
                    <a:pt x="114" y="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5" name="Freeform 23">
              <a:extLst>
                <a:ext uri="{FF2B5EF4-FFF2-40B4-BE49-F238E27FC236}">
                  <a16:creationId xmlns:a16="http://schemas.microsoft.com/office/drawing/2014/main" id="{79E72AA7-98C3-3748-AF08-B383F3D34168}"/>
                </a:ext>
              </a:extLst>
            </p:cNvPr>
            <p:cNvSpPr>
              <a:spLocks/>
            </p:cNvSpPr>
            <p:nvPr/>
          </p:nvSpPr>
          <p:spPr bwMode="auto">
            <a:xfrm>
              <a:off x="5195" y="2338"/>
              <a:ext cx="64" cy="25"/>
            </a:xfrm>
            <a:custGeom>
              <a:avLst/>
              <a:gdLst>
                <a:gd name="T0" fmla="*/ 125 w 129"/>
                <a:gd name="T1" fmla="*/ 51 h 51"/>
                <a:gd name="T2" fmla="*/ 0 w 129"/>
                <a:gd name="T3" fmla="*/ 31 h 51"/>
                <a:gd name="T4" fmla="*/ 0 w 129"/>
                <a:gd name="T5" fmla="*/ 0 h 51"/>
                <a:gd name="T6" fmla="*/ 129 w 129"/>
                <a:gd name="T7" fmla="*/ 23 h 51"/>
                <a:gd name="T8" fmla="*/ 125 w 129"/>
                <a:gd name="T9" fmla="*/ 51 h 51"/>
                <a:gd name="T10" fmla="*/ 125 w 129"/>
                <a:gd name="T11" fmla="*/ 51 h 51"/>
              </a:gdLst>
              <a:ahLst/>
              <a:cxnLst>
                <a:cxn ang="0">
                  <a:pos x="T0" y="T1"/>
                </a:cxn>
                <a:cxn ang="0">
                  <a:pos x="T2" y="T3"/>
                </a:cxn>
                <a:cxn ang="0">
                  <a:pos x="T4" y="T5"/>
                </a:cxn>
                <a:cxn ang="0">
                  <a:pos x="T6" y="T7"/>
                </a:cxn>
                <a:cxn ang="0">
                  <a:pos x="T8" y="T9"/>
                </a:cxn>
                <a:cxn ang="0">
                  <a:pos x="T10" y="T11"/>
                </a:cxn>
              </a:cxnLst>
              <a:rect l="0" t="0" r="r" b="b"/>
              <a:pathLst>
                <a:path w="129" h="51">
                  <a:moveTo>
                    <a:pt x="125" y="51"/>
                  </a:moveTo>
                  <a:lnTo>
                    <a:pt x="0" y="31"/>
                  </a:lnTo>
                  <a:lnTo>
                    <a:pt x="0" y="0"/>
                  </a:lnTo>
                  <a:lnTo>
                    <a:pt x="129" y="23"/>
                  </a:lnTo>
                  <a:lnTo>
                    <a:pt x="125" y="51"/>
                  </a:lnTo>
                  <a:lnTo>
                    <a:pt x="125"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6" name="Freeform 24">
              <a:extLst>
                <a:ext uri="{FF2B5EF4-FFF2-40B4-BE49-F238E27FC236}">
                  <a16:creationId xmlns:a16="http://schemas.microsoft.com/office/drawing/2014/main" id="{612CCE32-C4A3-AA40-9C7A-6A6DA3C1EC1C}"/>
                </a:ext>
              </a:extLst>
            </p:cNvPr>
            <p:cNvSpPr>
              <a:spLocks/>
            </p:cNvSpPr>
            <p:nvPr/>
          </p:nvSpPr>
          <p:spPr bwMode="auto">
            <a:xfrm>
              <a:off x="5205" y="2396"/>
              <a:ext cx="60" cy="70"/>
            </a:xfrm>
            <a:custGeom>
              <a:avLst/>
              <a:gdLst>
                <a:gd name="T0" fmla="*/ 107 w 120"/>
                <a:gd name="T1" fmla="*/ 0 h 139"/>
                <a:gd name="T2" fmla="*/ 0 w 120"/>
                <a:gd name="T3" fmla="*/ 110 h 139"/>
                <a:gd name="T4" fmla="*/ 16 w 120"/>
                <a:gd name="T5" fmla="*/ 139 h 139"/>
                <a:gd name="T6" fmla="*/ 120 w 120"/>
                <a:gd name="T7" fmla="*/ 36 h 139"/>
                <a:gd name="T8" fmla="*/ 107 w 120"/>
                <a:gd name="T9" fmla="*/ 0 h 139"/>
                <a:gd name="T10" fmla="*/ 107 w 120"/>
                <a:gd name="T11" fmla="*/ 0 h 139"/>
              </a:gdLst>
              <a:ahLst/>
              <a:cxnLst>
                <a:cxn ang="0">
                  <a:pos x="T0" y="T1"/>
                </a:cxn>
                <a:cxn ang="0">
                  <a:pos x="T2" y="T3"/>
                </a:cxn>
                <a:cxn ang="0">
                  <a:pos x="T4" y="T5"/>
                </a:cxn>
                <a:cxn ang="0">
                  <a:pos x="T6" y="T7"/>
                </a:cxn>
                <a:cxn ang="0">
                  <a:pos x="T8" y="T9"/>
                </a:cxn>
                <a:cxn ang="0">
                  <a:pos x="T10" y="T11"/>
                </a:cxn>
              </a:cxnLst>
              <a:rect l="0" t="0" r="r" b="b"/>
              <a:pathLst>
                <a:path w="120" h="139">
                  <a:moveTo>
                    <a:pt x="107" y="0"/>
                  </a:moveTo>
                  <a:lnTo>
                    <a:pt x="0" y="110"/>
                  </a:lnTo>
                  <a:lnTo>
                    <a:pt x="16" y="139"/>
                  </a:lnTo>
                  <a:lnTo>
                    <a:pt x="120" y="36"/>
                  </a:lnTo>
                  <a:lnTo>
                    <a:pt x="107" y="0"/>
                  </a:lnTo>
                  <a:lnTo>
                    <a:pt x="1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7" name="Freeform 25">
              <a:extLst>
                <a:ext uri="{FF2B5EF4-FFF2-40B4-BE49-F238E27FC236}">
                  <a16:creationId xmlns:a16="http://schemas.microsoft.com/office/drawing/2014/main" id="{57BD5183-D10B-1E48-BFC8-8BC7EE1E3382}"/>
                </a:ext>
              </a:extLst>
            </p:cNvPr>
            <p:cNvSpPr>
              <a:spLocks/>
            </p:cNvSpPr>
            <p:nvPr/>
          </p:nvSpPr>
          <p:spPr bwMode="auto">
            <a:xfrm>
              <a:off x="5082" y="2329"/>
              <a:ext cx="88" cy="60"/>
            </a:xfrm>
            <a:custGeom>
              <a:avLst/>
              <a:gdLst>
                <a:gd name="T0" fmla="*/ 150 w 177"/>
                <a:gd name="T1" fmla="*/ 38 h 120"/>
                <a:gd name="T2" fmla="*/ 143 w 177"/>
                <a:gd name="T3" fmla="*/ 36 h 120"/>
                <a:gd name="T4" fmla="*/ 128 w 177"/>
                <a:gd name="T5" fmla="*/ 36 h 120"/>
                <a:gd name="T6" fmla="*/ 114 w 177"/>
                <a:gd name="T7" fmla="*/ 34 h 120"/>
                <a:gd name="T8" fmla="*/ 105 w 177"/>
                <a:gd name="T9" fmla="*/ 32 h 120"/>
                <a:gd name="T10" fmla="*/ 95 w 177"/>
                <a:gd name="T11" fmla="*/ 32 h 120"/>
                <a:gd name="T12" fmla="*/ 86 w 177"/>
                <a:gd name="T13" fmla="*/ 30 h 120"/>
                <a:gd name="T14" fmla="*/ 76 w 177"/>
                <a:gd name="T15" fmla="*/ 30 h 120"/>
                <a:gd name="T16" fmla="*/ 67 w 177"/>
                <a:gd name="T17" fmla="*/ 30 h 120"/>
                <a:gd name="T18" fmla="*/ 55 w 177"/>
                <a:gd name="T19" fmla="*/ 29 h 120"/>
                <a:gd name="T20" fmla="*/ 44 w 177"/>
                <a:gd name="T21" fmla="*/ 30 h 120"/>
                <a:gd name="T22" fmla="*/ 36 w 177"/>
                <a:gd name="T23" fmla="*/ 34 h 120"/>
                <a:gd name="T24" fmla="*/ 40 w 177"/>
                <a:gd name="T25" fmla="*/ 42 h 120"/>
                <a:gd name="T26" fmla="*/ 52 w 177"/>
                <a:gd name="T27" fmla="*/ 55 h 120"/>
                <a:gd name="T28" fmla="*/ 67 w 177"/>
                <a:gd name="T29" fmla="*/ 65 h 120"/>
                <a:gd name="T30" fmla="*/ 76 w 177"/>
                <a:gd name="T31" fmla="*/ 70 h 120"/>
                <a:gd name="T32" fmla="*/ 88 w 177"/>
                <a:gd name="T33" fmla="*/ 76 h 120"/>
                <a:gd name="T34" fmla="*/ 99 w 177"/>
                <a:gd name="T35" fmla="*/ 84 h 120"/>
                <a:gd name="T36" fmla="*/ 107 w 177"/>
                <a:gd name="T37" fmla="*/ 86 h 120"/>
                <a:gd name="T38" fmla="*/ 116 w 177"/>
                <a:gd name="T39" fmla="*/ 89 h 120"/>
                <a:gd name="T40" fmla="*/ 126 w 177"/>
                <a:gd name="T41" fmla="*/ 95 h 120"/>
                <a:gd name="T42" fmla="*/ 135 w 177"/>
                <a:gd name="T43" fmla="*/ 99 h 120"/>
                <a:gd name="T44" fmla="*/ 143 w 177"/>
                <a:gd name="T45" fmla="*/ 103 h 120"/>
                <a:gd name="T46" fmla="*/ 154 w 177"/>
                <a:gd name="T47" fmla="*/ 108 h 120"/>
                <a:gd name="T48" fmla="*/ 169 w 177"/>
                <a:gd name="T49" fmla="*/ 114 h 120"/>
                <a:gd name="T50" fmla="*/ 177 w 177"/>
                <a:gd name="T51" fmla="*/ 118 h 120"/>
                <a:gd name="T52" fmla="*/ 101 w 177"/>
                <a:gd name="T53" fmla="*/ 118 h 120"/>
                <a:gd name="T54" fmla="*/ 97 w 177"/>
                <a:gd name="T55" fmla="*/ 116 h 120"/>
                <a:gd name="T56" fmla="*/ 90 w 177"/>
                <a:gd name="T57" fmla="*/ 110 h 120"/>
                <a:gd name="T58" fmla="*/ 76 w 177"/>
                <a:gd name="T59" fmla="*/ 105 h 120"/>
                <a:gd name="T60" fmla="*/ 63 w 177"/>
                <a:gd name="T61" fmla="*/ 95 h 120"/>
                <a:gd name="T62" fmla="*/ 46 w 177"/>
                <a:gd name="T63" fmla="*/ 84 h 120"/>
                <a:gd name="T64" fmla="*/ 33 w 177"/>
                <a:gd name="T65" fmla="*/ 74 h 120"/>
                <a:gd name="T66" fmla="*/ 19 w 177"/>
                <a:gd name="T67" fmla="*/ 65 h 120"/>
                <a:gd name="T68" fmla="*/ 10 w 177"/>
                <a:gd name="T69" fmla="*/ 55 h 120"/>
                <a:gd name="T70" fmla="*/ 4 w 177"/>
                <a:gd name="T71" fmla="*/ 46 h 120"/>
                <a:gd name="T72" fmla="*/ 2 w 177"/>
                <a:gd name="T73" fmla="*/ 36 h 120"/>
                <a:gd name="T74" fmla="*/ 2 w 177"/>
                <a:gd name="T75" fmla="*/ 21 h 120"/>
                <a:gd name="T76" fmla="*/ 10 w 177"/>
                <a:gd name="T77" fmla="*/ 8 h 120"/>
                <a:gd name="T78" fmla="*/ 25 w 177"/>
                <a:gd name="T79" fmla="*/ 2 h 120"/>
                <a:gd name="T80" fmla="*/ 36 w 177"/>
                <a:gd name="T81" fmla="*/ 0 h 120"/>
                <a:gd name="T82" fmla="*/ 44 w 177"/>
                <a:gd name="T83" fmla="*/ 0 h 120"/>
                <a:gd name="T84" fmla="*/ 55 w 177"/>
                <a:gd name="T85" fmla="*/ 0 h 120"/>
                <a:gd name="T86" fmla="*/ 65 w 177"/>
                <a:gd name="T87" fmla="*/ 0 h 120"/>
                <a:gd name="T88" fmla="*/ 74 w 177"/>
                <a:gd name="T89" fmla="*/ 2 h 120"/>
                <a:gd name="T90" fmla="*/ 86 w 177"/>
                <a:gd name="T91" fmla="*/ 2 h 120"/>
                <a:gd name="T92" fmla="*/ 95 w 177"/>
                <a:gd name="T93" fmla="*/ 4 h 120"/>
                <a:gd name="T94" fmla="*/ 107 w 177"/>
                <a:gd name="T95" fmla="*/ 4 h 120"/>
                <a:gd name="T96" fmla="*/ 116 w 177"/>
                <a:gd name="T97" fmla="*/ 4 h 120"/>
                <a:gd name="T98" fmla="*/ 126 w 177"/>
                <a:gd name="T99" fmla="*/ 6 h 120"/>
                <a:gd name="T100" fmla="*/ 135 w 177"/>
                <a:gd name="T101" fmla="*/ 6 h 120"/>
                <a:gd name="T102" fmla="*/ 147 w 177"/>
                <a:gd name="T103" fmla="*/ 8 h 120"/>
                <a:gd name="T104" fmla="*/ 152 w 177"/>
                <a:gd name="T105" fmla="*/ 8 h 120"/>
                <a:gd name="T106" fmla="*/ 152 w 177"/>
                <a:gd name="T107"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20">
                  <a:moveTo>
                    <a:pt x="152" y="40"/>
                  </a:moveTo>
                  <a:lnTo>
                    <a:pt x="150" y="38"/>
                  </a:lnTo>
                  <a:lnTo>
                    <a:pt x="147" y="38"/>
                  </a:lnTo>
                  <a:lnTo>
                    <a:pt x="143" y="36"/>
                  </a:lnTo>
                  <a:lnTo>
                    <a:pt x="135" y="36"/>
                  </a:lnTo>
                  <a:lnTo>
                    <a:pt x="128" y="36"/>
                  </a:lnTo>
                  <a:lnTo>
                    <a:pt x="118" y="36"/>
                  </a:lnTo>
                  <a:lnTo>
                    <a:pt x="114" y="34"/>
                  </a:lnTo>
                  <a:lnTo>
                    <a:pt x="109" y="34"/>
                  </a:lnTo>
                  <a:lnTo>
                    <a:pt x="105" y="32"/>
                  </a:lnTo>
                  <a:lnTo>
                    <a:pt x="101" y="32"/>
                  </a:lnTo>
                  <a:lnTo>
                    <a:pt x="95" y="32"/>
                  </a:lnTo>
                  <a:lnTo>
                    <a:pt x="90" y="30"/>
                  </a:lnTo>
                  <a:lnTo>
                    <a:pt x="86" y="30"/>
                  </a:lnTo>
                  <a:lnTo>
                    <a:pt x="82" y="30"/>
                  </a:lnTo>
                  <a:lnTo>
                    <a:pt x="76" y="30"/>
                  </a:lnTo>
                  <a:lnTo>
                    <a:pt x="73" y="30"/>
                  </a:lnTo>
                  <a:lnTo>
                    <a:pt x="67" y="30"/>
                  </a:lnTo>
                  <a:lnTo>
                    <a:pt x="65" y="30"/>
                  </a:lnTo>
                  <a:lnTo>
                    <a:pt x="55" y="29"/>
                  </a:lnTo>
                  <a:lnTo>
                    <a:pt x="48" y="29"/>
                  </a:lnTo>
                  <a:lnTo>
                    <a:pt x="44" y="30"/>
                  </a:lnTo>
                  <a:lnTo>
                    <a:pt x="40" y="30"/>
                  </a:lnTo>
                  <a:lnTo>
                    <a:pt x="36" y="34"/>
                  </a:lnTo>
                  <a:lnTo>
                    <a:pt x="36" y="38"/>
                  </a:lnTo>
                  <a:lnTo>
                    <a:pt x="40" y="42"/>
                  </a:lnTo>
                  <a:lnTo>
                    <a:pt x="46" y="48"/>
                  </a:lnTo>
                  <a:lnTo>
                    <a:pt x="52" y="55"/>
                  </a:lnTo>
                  <a:lnTo>
                    <a:pt x="61" y="61"/>
                  </a:lnTo>
                  <a:lnTo>
                    <a:pt x="67" y="65"/>
                  </a:lnTo>
                  <a:lnTo>
                    <a:pt x="74" y="68"/>
                  </a:lnTo>
                  <a:lnTo>
                    <a:pt x="76" y="70"/>
                  </a:lnTo>
                  <a:lnTo>
                    <a:pt x="82" y="74"/>
                  </a:lnTo>
                  <a:lnTo>
                    <a:pt x="88" y="76"/>
                  </a:lnTo>
                  <a:lnTo>
                    <a:pt x="95" y="82"/>
                  </a:lnTo>
                  <a:lnTo>
                    <a:pt x="99" y="84"/>
                  </a:lnTo>
                  <a:lnTo>
                    <a:pt x="103" y="84"/>
                  </a:lnTo>
                  <a:lnTo>
                    <a:pt x="107" y="86"/>
                  </a:lnTo>
                  <a:lnTo>
                    <a:pt x="112" y="89"/>
                  </a:lnTo>
                  <a:lnTo>
                    <a:pt x="116" y="89"/>
                  </a:lnTo>
                  <a:lnTo>
                    <a:pt x="120" y="93"/>
                  </a:lnTo>
                  <a:lnTo>
                    <a:pt x="126" y="95"/>
                  </a:lnTo>
                  <a:lnTo>
                    <a:pt x="131" y="97"/>
                  </a:lnTo>
                  <a:lnTo>
                    <a:pt x="135" y="99"/>
                  </a:lnTo>
                  <a:lnTo>
                    <a:pt x="139" y="101"/>
                  </a:lnTo>
                  <a:lnTo>
                    <a:pt x="143" y="103"/>
                  </a:lnTo>
                  <a:lnTo>
                    <a:pt x="149" y="105"/>
                  </a:lnTo>
                  <a:lnTo>
                    <a:pt x="154" y="108"/>
                  </a:lnTo>
                  <a:lnTo>
                    <a:pt x="164" y="112"/>
                  </a:lnTo>
                  <a:lnTo>
                    <a:pt x="169" y="114"/>
                  </a:lnTo>
                  <a:lnTo>
                    <a:pt x="173" y="118"/>
                  </a:lnTo>
                  <a:lnTo>
                    <a:pt x="177" y="118"/>
                  </a:lnTo>
                  <a:lnTo>
                    <a:pt x="177" y="120"/>
                  </a:lnTo>
                  <a:lnTo>
                    <a:pt x="101" y="118"/>
                  </a:lnTo>
                  <a:lnTo>
                    <a:pt x="99" y="118"/>
                  </a:lnTo>
                  <a:lnTo>
                    <a:pt x="97" y="116"/>
                  </a:lnTo>
                  <a:lnTo>
                    <a:pt x="93" y="112"/>
                  </a:lnTo>
                  <a:lnTo>
                    <a:pt x="90" y="110"/>
                  </a:lnTo>
                  <a:lnTo>
                    <a:pt x="84" y="106"/>
                  </a:lnTo>
                  <a:lnTo>
                    <a:pt x="76" y="105"/>
                  </a:lnTo>
                  <a:lnTo>
                    <a:pt x="69" y="99"/>
                  </a:lnTo>
                  <a:lnTo>
                    <a:pt x="63" y="95"/>
                  </a:lnTo>
                  <a:lnTo>
                    <a:pt x="55" y="89"/>
                  </a:lnTo>
                  <a:lnTo>
                    <a:pt x="46" y="84"/>
                  </a:lnTo>
                  <a:lnTo>
                    <a:pt x="38" y="78"/>
                  </a:lnTo>
                  <a:lnTo>
                    <a:pt x="33" y="74"/>
                  </a:lnTo>
                  <a:lnTo>
                    <a:pt x="25" y="68"/>
                  </a:lnTo>
                  <a:lnTo>
                    <a:pt x="19" y="65"/>
                  </a:lnTo>
                  <a:lnTo>
                    <a:pt x="14" y="61"/>
                  </a:lnTo>
                  <a:lnTo>
                    <a:pt x="10" y="55"/>
                  </a:lnTo>
                  <a:lnTo>
                    <a:pt x="6" y="49"/>
                  </a:lnTo>
                  <a:lnTo>
                    <a:pt x="4" y="46"/>
                  </a:lnTo>
                  <a:lnTo>
                    <a:pt x="2" y="42"/>
                  </a:lnTo>
                  <a:lnTo>
                    <a:pt x="2" y="36"/>
                  </a:lnTo>
                  <a:lnTo>
                    <a:pt x="0" y="29"/>
                  </a:lnTo>
                  <a:lnTo>
                    <a:pt x="2" y="21"/>
                  </a:lnTo>
                  <a:lnTo>
                    <a:pt x="4" y="13"/>
                  </a:lnTo>
                  <a:lnTo>
                    <a:pt x="10" y="8"/>
                  </a:lnTo>
                  <a:lnTo>
                    <a:pt x="17" y="4"/>
                  </a:lnTo>
                  <a:lnTo>
                    <a:pt x="25" y="2"/>
                  </a:lnTo>
                  <a:lnTo>
                    <a:pt x="29" y="0"/>
                  </a:lnTo>
                  <a:lnTo>
                    <a:pt x="36" y="0"/>
                  </a:lnTo>
                  <a:lnTo>
                    <a:pt x="40" y="0"/>
                  </a:lnTo>
                  <a:lnTo>
                    <a:pt x="44" y="0"/>
                  </a:lnTo>
                  <a:lnTo>
                    <a:pt x="50" y="0"/>
                  </a:lnTo>
                  <a:lnTo>
                    <a:pt x="55" y="0"/>
                  </a:lnTo>
                  <a:lnTo>
                    <a:pt x="59" y="0"/>
                  </a:lnTo>
                  <a:lnTo>
                    <a:pt x="65" y="0"/>
                  </a:lnTo>
                  <a:lnTo>
                    <a:pt x="69" y="0"/>
                  </a:lnTo>
                  <a:lnTo>
                    <a:pt x="74" y="2"/>
                  </a:lnTo>
                  <a:lnTo>
                    <a:pt x="78" y="2"/>
                  </a:lnTo>
                  <a:lnTo>
                    <a:pt x="86" y="2"/>
                  </a:lnTo>
                  <a:lnTo>
                    <a:pt x="90" y="2"/>
                  </a:lnTo>
                  <a:lnTo>
                    <a:pt x="95" y="4"/>
                  </a:lnTo>
                  <a:lnTo>
                    <a:pt x="101" y="4"/>
                  </a:lnTo>
                  <a:lnTo>
                    <a:pt x="107" y="4"/>
                  </a:lnTo>
                  <a:lnTo>
                    <a:pt x="111" y="4"/>
                  </a:lnTo>
                  <a:lnTo>
                    <a:pt x="116" y="4"/>
                  </a:lnTo>
                  <a:lnTo>
                    <a:pt x="120" y="4"/>
                  </a:lnTo>
                  <a:lnTo>
                    <a:pt x="126" y="6"/>
                  </a:lnTo>
                  <a:lnTo>
                    <a:pt x="131" y="6"/>
                  </a:lnTo>
                  <a:lnTo>
                    <a:pt x="135" y="6"/>
                  </a:lnTo>
                  <a:lnTo>
                    <a:pt x="141" y="8"/>
                  </a:lnTo>
                  <a:lnTo>
                    <a:pt x="147" y="8"/>
                  </a:lnTo>
                  <a:lnTo>
                    <a:pt x="150" y="8"/>
                  </a:lnTo>
                  <a:lnTo>
                    <a:pt x="152" y="8"/>
                  </a:lnTo>
                  <a:lnTo>
                    <a:pt x="152" y="40"/>
                  </a:lnTo>
                  <a:lnTo>
                    <a:pt x="15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8" name="Freeform 26">
              <a:extLst>
                <a:ext uri="{FF2B5EF4-FFF2-40B4-BE49-F238E27FC236}">
                  <a16:creationId xmlns:a16="http://schemas.microsoft.com/office/drawing/2014/main" id="{0251BD13-4647-BA4C-BD56-8A2A2DA26B52}"/>
                </a:ext>
              </a:extLst>
            </p:cNvPr>
            <p:cNvSpPr>
              <a:spLocks/>
            </p:cNvSpPr>
            <p:nvPr/>
          </p:nvSpPr>
          <p:spPr bwMode="auto">
            <a:xfrm>
              <a:off x="5074" y="2422"/>
              <a:ext cx="91" cy="39"/>
            </a:xfrm>
            <a:custGeom>
              <a:avLst/>
              <a:gdLst>
                <a:gd name="T0" fmla="*/ 175 w 183"/>
                <a:gd name="T1" fmla="*/ 0 h 78"/>
                <a:gd name="T2" fmla="*/ 0 w 183"/>
                <a:gd name="T3" fmla="*/ 46 h 78"/>
                <a:gd name="T4" fmla="*/ 10 w 183"/>
                <a:gd name="T5" fmla="*/ 78 h 78"/>
                <a:gd name="T6" fmla="*/ 183 w 183"/>
                <a:gd name="T7" fmla="*/ 33 h 78"/>
                <a:gd name="T8" fmla="*/ 175 w 183"/>
                <a:gd name="T9" fmla="*/ 0 h 78"/>
                <a:gd name="T10" fmla="*/ 175 w 183"/>
                <a:gd name="T11" fmla="*/ 0 h 78"/>
              </a:gdLst>
              <a:ahLst/>
              <a:cxnLst>
                <a:cxn ang="0">
                  <a:pos x="T0" y="T1"/>
                </a:cxn>
                <a:cxn ang="0">
                  <a:pos x="T2" y="T3"/>
                </a:cxn>
                <a:cxn ang="0">
                  <a:pos x="T4" y="T5"/>
                </a:cxn>
                <a:cxn ang="0">
                  <a:pos x="T6" y="T7"/>
                </a:cxn>
                <a:cxn ang="0">
                  <a:pos x="T8" y="T9"/>
                </a:cxn>
                <a:cxn ang="0">
                  <a:pos x="T10" y="T11"/>
                </a:cxn>
              </a:cxnLst>
              <a:rect l="0" t="0" r="r" b="b"/>
              <a:pathLst>
                <a:path w="183" h="78">
                  <a:moveTo>
                    <a:pt x="175" y="0"/>
                  </a:moveTo>
                  <a:lnTo>
                    <a:pt x="0" y="46"/>
                  </a:lnTo>
                  <a:lnTo>
                    <a:pt x="10" y="78"/>
                  </a:lnTo>
                  <a:lnTo>
                    <a:pt x="183" y="33"/>
                  </a:lnTo>
                  <a:lnTo>
                    <a:pt x="175" y="0"/>
                  </a:lnTo>
                  <a:lnTo>
                    <a:pt x="1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39" name="Freeform 27">
              <a:extLst>
                <a:ext uri="{FF2B5EF4-FFF2-40B4-BE49-F238E27FC236}">
                  <a16:creationId xmlns:a16="http://schemas.microsoft.com/office/drawing/2014/main" id="{8CB5DE46-AA16-1745-BCDC-6A64A7678231}"/>
                </a:ext>
              </a:extLst>
            </p:cNvPr>
            <p:cNvSpPr>
              <a:spLocks/>
            </p:cNvSpPr>
            <p:nvPr/>
          </p:nvSpPr>
          <p:spPr bwMode="auto">
            <a:xfrm>
              <a:off x="5072" y="2374"/>
              <a:ext cx="86" cy="27"/>
            </a:xfrm>
            <a:custGeom>
              <a:avLst/>
              <a:gdLst>
                <a:gd name="T0" fmla="*/ 171 w 171"/>
                <a:gd name="T1" fmla="*/ 29 h 55"/>
                <a:gd name="T2" fmla="*/ 0 w 171"/>
                <a:gd name="T3" fmla="*/ 55 h 55"/>
                <a:gd name="T4" fmla="*/ 0 w 171"/>
                <a:gd name="T5" fmla="*/ 17 h 55"/>
                <a:gd name="T6" fmla="*/ 116 w 171"/>
                <a:gd name="T7" fmla="*/ 0 h 55"/>
                <a:gd name="T8" fmla="*/ 171 w 171"/>
                <a:gd name="T9" fmla="*/ 29 h 55"/>
                <a:gd name="T10" fmla="*/ 171 w 171"/>
                <a:gd name="T11" fmla="*/ 29 h 55"/>
              </a:gdLst>
              <a:ahLst/>
              <a:cxnLst>
                <a:cxn ang="0">
                  <a:pos x="T0" y="T1"/>
                </a:cxn>
                <a:cxn ang="0">
                  <a:pos x="T2" y="T3"/>
                </a:cxn>
                <a:cxn ang="0">
                  <a:pos x="T4" y="T5"/>
                </a:cxn>
                <a:cxn ang="0">
                  <a:pos x="T6" y="T7"/>
                </a:cxn>
                <a:cxn ang="0">
                  <a:pos x="T8" y="T9"/>
                </a:cxn>
                <a:cxn ang="0">
                  <a:pos x="T10" y="T11"/>
                </a:cxn>
              </a:cxnLst>
              <a:rect l="0" t="0" r="r" b="b"/>
              <a:pathLst>
                <a:path w="171" h="55">
                  <a:moveTo>
                    <a:pt x="171" y="29"/>
                  </a:moveTo>
                  <a:lnTo>
                    <a:pt x="0" y="55"/>
                  </a:lnTo>
                  <a:lnTo>
                    <a:pt x="0" y="17"/>
                  </a:lnTo>
                  <a:lnTo>
                    <a:pt x="116" y="0"/>
                  </a:lnTo>
                  <a:lnTo>
                    <a:pt x="171" y="29"/>
                  </a:lnTo>
                  <a:lnTo>
                    <a:pt x="17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40" name="Freeform 28">
              <a:extLst>
                <a:ext uri="{FF2B5EF4-FFF2-40B4-BE49-F238E27FC236}">
                  <a16:creationId xmlns:a16="http://schemas.microsoft.com/office/drawing/2014/main" id="{A965CB2A-9CDD-0946-A625-77F8C3F8BC63}"/>
                </a:ext>
              </a:extLst>
            </p:cNvPr>
            <p:cNvSpPr>
              <a:spLocks/>
            </p:cNvSpPr>
            <p:nvPr/>
          </p:nvSpPr>
          <p:spPr bwMode="auto">
            <a:xfrm>
              <a:off x="4588" y="2589"/>
              <a:ext cx="53" cy="128"/>
            </a:xfrm>
            <a:custGeom>
              <a:avLst/>
              <a:gdLst>
                <a:gd name="T0" fmla="*/ 80 w 104"/>
                <a:gd name="T1" fmla="*/ 9 h 254"/>
                <a:gd name="T2" fmla="*/ 76 w 104"/>
                <a:gd name="T3" fmla="*/ 15 h 254"/>
                <a:gd name="T4" fmla="*/ 74 w 104"/>
                <a:gd name="T5" fmla="*/ 23 h 254"/>
                <a:gd name="T6" fmla="*/ 70 w 104"/>
                <a:gd name="T7" fmla="*/ 30 h 254"/>
                <a:gd name="T8" fmla="*/ 66 w 104"/>
                <a:gd name="T9" fmla="*/ 42 h 254"/>
                <a:gd name="T10" fmla="*/ 62 w 104"/>
                <a:gd name="T11" fmla="*/ 55 h 254"/>
                <a:gd name="T12" fmla="*/ 59 w 104"/>
                <a:gd name="T13" fmla="*/ 68 h 254"/>
                <a:gd name="T14" fmla="*/ 53 w 104"/>
                <a:gd name="T15" fmla="*/ 83 h 254"/>
                <a:gd name="T16" fmla="*/ 45 w 104"/>
                <a:gd name="T17" fmla="*/ 97 h 254"/>
                <a:gd name="T18" fmla="*/ 40 w 104"/>
                <a:gd name="T19" fmla="*/ 114 h 254"/>
                <a:gd name="T20" fmla="*/ 36 w 104"/>
                <a:gd name="T21" fmla="*/ 129 h 254"/>
                <a:gd name="T22" fmla="*/ 30 w 104"/>
                <a:gd name="T23" fmla="*/ 146 h 254"/>
                <a:gd name="T24" fmla="*/ 24 w 104"/>
                <a:gd name="T25" fmla="*/ 163 h 254"/>
                <a:gd name="T26" fmla="*/ 19 w 104"/>
                <a:gd name="T27" fmla="*/ 178 h 254"/>
                <a:gd name="T28" fmla="*/ 13 w 104"/>
                <a:gd name="T29" fmla="*/ 194 h 254"/>
                <a:gd name="T30" fmla="*/ 9 w 104"/>
                <a:gd name="T31" fmla="*/ 207 h 254"/>
                <a:gd name="T32" fmla="*/ 5 w 104"/>
                <a:gd name="T33" fmla="*/ 216 h 254"/>
                <a:gd name="T34" fmla="*/ 2 w 104"/>
                <a:gd name="T35" fmla="*/ 226 h 254"/>
                <a:gd name="T36" fmla="*/ 2 w 104"/>
                <a:gd name="T37" fmla="*/ 232 h 254"/>
                <a:gd name="T38" fmla="*/ 0 w 104"/>
                <a:gd name="T39" fmla="*/ 243 h 254"/>
                <a:gd name="T40" fmla="*/ 2 w 104"/>
                <a:gd name="T41" fmla="*/ 251 h 254"/>
                <a:gd name="T42" fmla="*/ 9 w 104"/>
                <a:gd name="T43" fmla="*/ 254 h 254"/>
                <a:gd name="T44" fmla="*/ 21 w 104"/>
                <a:gd name="T45" fmla="*/ 245 h 254"/>
                <a:gd name="T46" fmla="*/ 28 w 104"/>
                <a:gd name="T47" fmla="*/ 232 h 254"/>
                <a:gd name="T48" fmla="*/ 36 w 104"/>
                <a:gd name="T49" fmla="*/ 220 h 254"/>
                <a:gd name="T50" fmla="*/ 40 w 104"/>
                <a:gd name="T51" fmla="*/ 213 h 254"/>
                <a:gd name="T52" fmla="*/ 43 w 104"/>
                <a:gd name="T53" fmla="*/ 203 h 254"/>
                <a:gd name="T54" fmla="*/ 47 w 104"/>
                <a:gd name="T55" fmla="*/ 192 h 254"/>
                <a:gd name="T56" fmla="*/ 53 w 104"/>
                <a:gd name="T57" fmla="*/ 182 h 254"/>
                <a:gd name="T58" fmla="*/ 57 w 104"/>
                <a:gd name="T59" fmla="*/ 171 h 254"/>
                <a:gd name="T60" fmla="*/ 61 w 104"/>
                <a:gd name="T61" fmla="*/ 159 h 254"/>
                <a:gd name="T62" fmla="*/ 64 w 104"/>
                <a:gd name="T63" fmla="*/ 148 h 254"/>
                <a:gd name="T64" fmla="*/ 70 w 104"/>
                <a:gd name="T65" fmla="*/ 137 h 254"/>
                <a:gd name="T66" fmla="*/ 72 w 104"/>
                <a:gd name="T67" fmla="*/ 123 h 254"/>
                <a:gd name="T68" fmla="*/ 76 w 104"/>
                <a:gd name="T69" fmla="*/ 112 h 254"/>
                <a:gd name="T70" fmla="*/ 81 w 104"/>
                <a:gd name="T71" fmla="*/ 99 h 254"/>
                <a:gd name="T72" fmla="*/ 83 w 104"/>
                <a:gd name="T73" fmla="*/ 89 h 254"/>
                <a:gd name="T74" fmla="*/ 87 w 104"/>
                <a:gd name="T75" fmla="*/ 76 h 254"/>
                <a:gd name="T76" fmla="*/ 91 w 104"/>
                <a:gd name="T77" fmla="*/ 66 h 254"/>
                <a:gd name="T78" fmla="*/ 95 w 104"/>
                <a:gd name="T79" fmla="*/ 57 h 254"/>
                <a:gd name="T80" fmla="*/ 97 w 104"/>
                <a:gd name="T81" fmla="*/ 47 h 254"/>
                <a:gd name="T82" fmla="*/ 99 w 104"/>
                <a:gd name="T83" fmla="*/ 38 h 254"/>
                <a:gd name="T84" fmla="*/ 100 w 104"/>
                <a:gd name="T85" fmla="*/ 26 h 254"/>
                <a:gd name="T86" fmla="*/ 102 w 104"/>
                <a:gd name="T87" fmla="*/ 13 h 254"/>
                <a:gd name="T88" fmla="*/ 104 w 104"/>
                <a:gd name="T89" fmla="*/ 7 h 254"/>
                <a:gd name="T90" fmla="*/ 100 w 104"/>
                <a:gd name="T91" fmla="*/ 2 h 254"/>
                <a:gd name="T92" fmla="*/ 91 w 104"/>
                <a:gd name="T93" fmla="*/ 0 h 254"/>
                <a:gd name="T94" fmla="*/ 81 w 104"/>
                <a:gd name="T95" fmla="*/ 7 h 254"/>
                <a:gd name="T96" fmla="*/ 81 w 104"/>
                <a:gd name="T97" fmla="*/ 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254">
                  <a:moveTo>
                    <a:pt x="81" y="7"/>
                  </a:moveTo>
                  <a:lnTo>
                    <a:pt x="80" y="9"/>
                  </a:lnTo>
                  <a:lnTo>
                    <a:pt x="78" y="13"/>
                  </a:lnTo>
                  <a:lnTo>
                    <a:pt x="76" y="15"/>
                  </a:lnTo>
                  <a:lnTo>
                    <a:pt x="76" y="19"/>
                  </a:lnTo>
                  <a:lnTo>
                    <a:pt x="74" y="23"/>
                  </a:lnTo>
                  <a:lnTo>
                    <a:pt x="72" y="28"/>
                  </a:lnTo>
                  <a:lnTo>
                    <a:pt x="70" y="30"/>
                  </a:lnTo>
                  <a:lnTo>
                    <a:pt x="68" y="36"/>
                  </a:lnTo>
                  <a:lnTo>
                    <a:pt x="66" y="42"/>
                  </a:lnTo>
                  <a:lnTo>
                    <a:pt x="64" y="49"/>
                  </a:lnTo>
                  <a:lnTo>
                    <a:pt x="62" y="55"/>
                  </a:lnTo>
                  <a:lnTo>
                    <a:pt x="59" y="61"/>
                  </a:lnTo>
                  <a:lnTo>
                    <a:pt x="59" y="68"/>
                  </a:lnTo>
                  <a:lnTo>
                    <a:pt x="55" y="76"/>
                  </a:lnTo>
                  <a:lnTo>
                    <a:pt x="53" y="83"/>
                  </a:lnTo>
                  <a:lnTo>
                    <a:pt x="49" y="91"/>
                  </a:lnTo>
                  <a:lnTo>
                    <a:pt x="45" y="97"/>
                  </a:lnTo>
                  <a:lnTo>
                    <a:pt x="43" y="104"/>
                  </a:lnTo>
                  <a:lnTo>
                    <a:pt x="40" y="114"/>
                  </a:lnTo>
                  <a:lnTo>
                    <a:pt x="38" y="121"/>
                  </a:lnTo>
                  <a:lnTo>
                    <a:pt x="36" y="129"/>
                  </a:lnTo>
                  <a:lnTo>
                    <a:pt x="32" y="139"/>
                  </a:lnTo>
                  <a:lnTo>
                    <a:pt x="30" y="146"/>
                  </a:lnTo>
                  <a:lnTo>
                    <a:pt x="26" y="154"/>
                  </a:lnTo>
                  <a:lnTo>
                    <a:pt x="24" y="163"/>
                  </a:lnTo>
                  <a:lnTo>
                    <a:pt x="21" y="171"/>
                  </a:lnTo>
                  <a:lnTo>
                    <a:pt x="19" y="178"/>
                  </a:lnTo>
                  <a:lnTo>
                    <a:pt x="17" y="186"/>
                  </a:lnTo>
                  <a:lnTo>
                    <a:pt x="13" y="194"/>
                  </a:lnTo>
                  <a:lnTo>
                    <a:pt x="11" y="201"/>
                  </a:lnTo>
                  <a:lnTo>
                    <a:pt x="9" y="207"/>
                  </a:lnTo>
                  <a:lnTo>
                    <a:pt x="7" y="211"/>
                  </a:lnTo>
                  <a:lnTo>
                    <a:pt x="5" y="216"/>
                  </a:lnTo>
                  <a:lnTo>
                    <a:pt x="5" y="220"/>
                  </a:lnTo>
                  <a:lnTo>
                    <a:pt x="2" y="226"/>
                  </a:lnTo>
                  <a:lnTo>
                    <a:pt x="2" y="230"/>
                  </a:lnTo>
                  <a:lnTo>
                    <a:pt x="2" y="232"/>
                  </a:lnTo>
                  <a:lnTo>
                    <a:pt x="2" y="237"/>
                  </a:lnTo>
                  <a:lnTo>
                    <a:pt x="0" y="243"/>
                  </a:lnTo>
                  <a:lnTo>
                    <a:pt x="0" y="247"/>
                  </a:lnTo>
                  <a:lnTo>
                    <a:pt x="2" y="251"/>
                  </a:lnTo>
                  <a:lnTo>
                    <a:pt x="5" y="254"/>
                  </a:lnTo>
                  <a:lnTo>
                    <a:pt x="9" y="254"/>
                  </a:lnTo>
                  <a:lnTo>
                    <a:pt x="19" y="249"/>
                  </a:lnTo>
                  <a:lnTo>
                    <a:pt x="21" y="245"/>
                  </a:lnTo>
                  <a:lnTo>
                    <a:pt x="24" y="239"/>
                  </a:lnTo>
                  <a:lnTo>
                    <a:pt x="28" y="232"/>
                  </a:lnTo>
                  <a:lnTo>
                    <a:pt x="34" y="226"/>
                  </a:lnTo>
                  <a:lnTo>
                    <a:pt x="36" y="220"/>
                  </a:lnTo>
                  <a:lnTo>
                    <a:pt x="38" y="216"/>
                  </a:lnTo>
                  <a:lnTo>
                    <a:pt x="40" y="213"/>
                  </a:lnTo>
                  <a:lnTo>
                    <a:pt x="41" y="209"/>
                  </a:lnTo>
                  <a:lnTo>
                    <a:pt x="43" y="203"/>
                  </a:lnTo>
                  <a:lnTo>
                    <a:pt x="45" y="197"/>
                  </a:lnTo>
                  <a:lnTo>
                    <a:pt x="47" y="192"/>
                  </a:lnTo>
                  <a:lnTo>
                    <a:pt x="51" y="186"/>
                  </a:lnTo>
                  <a:lnTo>
                    <a:pt x="53" y="182"/>
                  </a:lnTo>
                  <a:lnTo>
                    <a:pt x="55" y="177"/>
                  </a:lnTo>
                  <a:lnTo>
                    <a:pt x="57" y="171"/>
                  </a:lnTo>
                  <a:lnTo>
                    <a:pt x="59" y="165"/>
                  </a:lnTo>
                  <a:lnTo>
                    <a:pt x="61" y="159"/>
                  </a:lnTo>
                  <a:lnTo>
                    <a:pt x="62" y="154"/>
                  </a:lnTo>
                  <a:lnTo>
                    <a:pt x="64" y="148"/>
                  </a:lnTo>
                  <a:lnTo>
                    <a:pt x="68" y="142"/>
                  </a:lnTo>
                  <a:lnTo>
                    <a:pt x="70" y="137"/>
                  </a:lnTo>
                  <a:lnTo>
                    <a:pt x="70" y="131"/>
                  </a:lnTo>
                  <a:lnTo>
                    <a:pt x="72" y="123"/>
                  </a:lnTo>
                  <a:lnTo>
                    <a:pt x="76" y="120"/>
                  </a:lnTo>
                  <a:lnTo>
                    <a:pt x="76" y="112"/>
                  </a:lnTo>
                  <a:lnTo>
                    <a:pt x="80" y="106"/>
                  </a:lnTo>
                  <a:lnTo>
                    <a:pt x="81" y="99"/>
                  </a:lnTo>
                  <a:lnTo>
                    <a:pt x="81" y="95"/>
                  </a:lnTo>
                  <a:lnTo>
                    <a:pt x="83" y="89"/>
                  </a:lnTo>
                  <a:lnTo>
                    <a:pt x="85" y="83"/>
                  </a:lnTo>
                  <a:lnTo>
                    <a:pt x="87" y="76"/>
                  </a:lnTo>
                  <a:lnTo>
                    <a:pt x="89" y="72"/>
                  </a:lnTo>
                  <a:lnTo>
                    <a:pt x="91" y="66"/>
                  </a:lnTo>
                  <a:lnTo>
                    <a:pt x="93" y="63"/>
                  </a:lnTo>
                  <a:lnTo>
                    <a:pt x="95" y="57"/>
                  </a:lnTo>
                  <a:lnTo>
                    <a:pt x="95" y="53"/>
                  </a:lnTo>
                  <a:lnTo>
                    <a:pt x="97" y="47"/>
                  </a:lnTo>
                  <a:lnTo>
                    <a:pt x="97" y="42"/>
                  </a:lnTo>
                  <a:lnTo>
                    <a:pt x="99" y="38"/>
                  </a:lnTo>
                  <a:lnTo>
                    <a:pt x="100" y="34"/>
                  </a:lnTo>
                  <a:lnTo>
                    <a:pt x="100" y="26"/>
                  </a:lnTo>
                  <a:lnTo>
                    <a:pt x="102" y="21"/>
                  </a:lnTo>
                  <a:lnTo>
                    <a:pt x="102" y="13"/>
                  </a:lnTo>
                  <a:lnTo>
                    <a:pt x="104" y="9"/>
                  </a:lnTo>
                  <a:lnTo>
                    <a:pt x="104" y="7"/>
                  </a:lnTo>
                  <a:lnTo>
                    <a:pt x="104" y="5"/>
                  </a:lnTo>
                  <a:lnTo>
                    <a:pt x="100" y="2"/>
                  </a:lnTo>
                  <a:lnTo>
                    <a:pt x="95" y="0"/>
                  </a:lnTo>
                  <a:lnTo>
                    <a:pt x="91" y="0"/>
                  </a:lnTo>
                  <a:lnTo>
                    <a:pt x="87" y="2"/>
                  </a:lnTo>
                  <a:lnTo>
                    <a:pt x="81" y="7"/>
                  </a:lnTo>
                  <a:lnTo>
                    <a:pt x="81" y="7"/>
                  </a:lnTo>
                  <a:lnTo>
                    <a:pt x="8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41" name="Freeform 29">
              <a:extLst>
                <a:ext uri="{FF2B5EF4-FFF2-40B4-BE49-F238E27FC236}">
                  <a16:creationId xmlns:a16="http://schemas.microsoft.com/office/drawing/2014/main" id="{0A314AF3-66A9-CE45-BFD3-02C020536690}"/>
                </a:ext>
              </a:extLst>
            </p:cNvPr>
            <p:cNvSpPr>
              <a:spLocks/>
            </p:cNvSpPr>
            <p:nvPr/>
          </p:nvSpPr>
          <p:spPr bwMode="auto">
            <a:xfrm>
              <a:off x="4646" y="2581"/>
              <a:ext cx="45" cy="110"/>
            </a:xfrm>
            <a:custGeom>
              <a:avLst/>
              <a:gdLst>
                <a:gd name="T0" fmla="*/ 70 w 89"/>
                <a:gd name="T1" fmla="*/ 7 h 220"/>
                <a:gd name="T2" fmla="*/ 66 w 89"/>
                <a:gd name="T3" fmla="*/ 15 h 220"/>
                <a:gd name="T4" fmla="*/ 60 w 89"/>
                <a:gd name="T5" fmla="*/ 26 h 220"/>
                <a:gd name="T6" fmla="*/ 59 w 89"/>
                <a:gd name="T7" fmla="*/ 36 h 220"/>
                <a:gd name="T8" fmla="*/ 53 w 89"/>
                <a:gd name="T9" fmla="*/ 47 h 220"/>
                <a:gd name="T10" fmla="*/ 51 w 89"/>
                <a:gd name="T11" fmla="*/ 59 h 220"/>
                <a:gd name="T12" fmla="*/ 45 w 89"/>
                <a:gd name="T13" fmla="*/ 70 h 220"/>
                <a:gd name="T14" fmla="*/ 40 w 89"/>
                <a:gd name="T15" fmla="*/ 83 h 220"/>
                <a:gd name="T16" fmla="*/ 34 w 89"/>
                <a:gd name="T17" fmla="*/ 99 h 220"/>
                <a:gd name="T18" fmla="*/ 30 w 89"/>
                <a:gd name="T19" fmla="*/ 112 h 220"/>
                <a:gd name="T20" fmla="*/ 24 w 89"/>
                <a:gd name="T21" fmla="*/ 125 h 220"/>
                <a:gd name="T22" fmla="*/ 21 w 89"/>
                <a:gd name="T23" fmla="*/ 140 h 220"/>
                <a:gd name="T24" fmla="*/ 15 w 89"/>
                <a:gd name="T25" fmla="*/ 154 h 220"/>
                <a:gd name="T26" fmla="*/ 11 w 89"/>
                <a:gd name="T27" fmla="*/ 167 h 220"/>
                <a:gd name="T28" fmla="*/ 7 w 89"/>
                <a:gd name="T29" fmla="*/ 178 h 220"/>
                <a:gd name="T30" fmla="*/ 3 w 89"/>
                <a:gd name="T31" fmla="*/ 186 h 220"/>
                <a:gd name="T32" fmla="*/ 2 w 89"/>
                <a:gd name="T33" fmla="*/ 197 h 220"/>
                <a:gd name="T34" fmla="*/ 0 w 89"/>
                <a:gd name="T35" fmla="*/ 209 h 220"/>
                <a:gd name="T36" fmla="*/ 2 w 89"/>
                <a:gd name="T37" fmla="*/ 218 h 220"/>
                <a:gd name="T38" fmla="*/ 9 w 89"/>
                <a:gd name="T39" fmla="*/ 220 h 220"/>
                <a:gd name="T40" fmla="*/ 17 w 89"/>
                <a:gd name="T41" fmla="*/ 213 h 220"/>
                <a:gd name="T42" fmla="*/ 24 w 89"/>
                <a:gd name="T43" fmla="*/ 201 h 220"/>
                <a:gd name="T44" fmla="*/ 30 w 89"/>
                <a:gd name="T45" fmla="*/ 188 h 220"/>
                <a:gd name="T46" fmla="*/ 36 w 89"/>
                <a:gd name="T47" fmla="*/ 175 h 220"/>
                <a:gd name="T48" fmla="*/ 41 w 89"/>
                <a:gd name="T49" fmla="*/ 167 h 220"/>
                <a:gd name="T50" fmla="*/ 45 w 89"/>
                <a:gd name="T51" fmla="*/ 157 h 220"/>
                <a:gd name="T52" fmla="*/ 49 w 89"/>
                <a:gd name="T53" fmla="*/ 148 h 220"/>
                <a:gd name="T54" fmla="*/ 53 w 89"/>
                <a:gd name="T55" fmla="*/ 138 h 220"/>
                <a:gd name="T56" fmla="*/ 57 w 89"/>
                <a:gd name="T57" fmla="*/ 127 h 220"/>
                <a:gd name="T58" fmla="*/ 59 w 89"/>
                <a:gd name="T59" fmla="*/ 118 h 220"/>
                <a:gd name="T60" fmla="*/ 62 w 89"/>
                <a:gd name="T61" fmla="*/ 106 h 220"/>
                <a:gd name="T62" fmla="*/ 66 w 89"/>
                <a:gd name="T63" fmla="*/ 97 h 220"/>
                <a:gd name="T64" fmla="*/ 70 w 89"/>
                <a:gd name="T65" fmla="*/ 87 h 220"/>
                <a:gd name="T66" fmla="*/ 72 w 89"/>
                <a:gd name="T67" fmla="*/ 76 h 220"/>
                <a:gd name="T68" fmla="*/ 74 w 89"/>
                <a:gd name="T69" fmla="*/ 66 h 220"/>
                <a:gd name="T70" fmla="*/ 76 w 89"/>
                <a:gd name="T71" fmla="*/ 57 h 220"/>
                <a:gd name="T72" fmla="*/ 79 w 89"/>
                <a:gd name="T73" fmla="*/ 47 h 220"/>
                <a:gd name="T74" fmla="*/ 83 w 89"/>
                <a:gd name="T75" fmla="*/ 36 h 220"/>
                <a:gd name="T76" fmla="*/ 87 w 89"/>
                <a:gd name="T77" fmla="*/ 21 h 220"/>
                <a:gd name="T78" fmla="*/ 87 w 89"/>
                <a:gd name="T79" fmla="*/ 11 h 220"/>
                <a:gd name="T80" fmla="*/ 89 w 89"/>
                <a:gd name="T81" fmla="*/ 3 h 220"/>
                <a:gd name="T82" fmla="*/ 81 w 89"/>
                <a:gd name="T83" fmla="*/ 0 h 220"/>
                <a:gd name="T84" fmla="*/ 72 w 89"/>
                <a:gd name="T85" fmla="*/ 3 h 220"/>
                <a:gd name="T86" fmla="*/ 70 w 89"/>
                <a:gd name="T87"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220">
                  <a:moveTo>
                    <a:pt x="70" y="7"/>
                  </a:moveTo>
                  <a:lnTo>
                    <a:pt x="70" y="7"/>
                  </a:lnTo>
                  <a:lnTo>
                    <a:pt x="68" y="11"/>
                  </a:lnTo>
                  <a:lnTo>
                    <a:pt x="66" y="15"/>
                  </a:lnTo>
                  <a:lnTo>
                    <a:pt x="64" y="24"/>
                  </a:lnTo>
                  <a:lnTo>
                    <a:pt x="60" y="26"/>
                  </a:lnTo>
                  <a:lnTo>
                    <a:pt x="59" y="30"/>
                  </a:lnTo>
                  <a:lnTo>
                    <a:pt x="59" y="36"/>
                  </a:lnTo>
                  <a:lnTo>
                    <a:pt x="57" y="41"/>
                  </a:lnTo>
                  <a:lnTo>
                    <a:pt x="53" y="47"/>
                  </a:lnTo>
                  <a:lnTo>
                    <a:pt x="53" y="53"/>
                  </a:lnTo>
                  <a:lnTo>
                    <a:pt x="51" y="59"/>
                  </a:lnTo>
                  <a:lnTo>
                    <a:pt x="49" y="66"/>
                  </a:lnTo>
                  <a:lnTo>
                    <a:pt x="45" y="70"/>
                  </a:lnTo>
                  <a:lnTo>
                    <a:pt x="41" y="78"/>
                  </a:lnTo>
                  <a:lnTo>
                    <a:pt x="40" y="83"/>
                  </a:lnTo>
                  <a:lnTo>
                    <a:pt x="38" y="91"/>
                  </a:lnTo>
                  <a:lnTo>
                    <a:pt x="34" y="99"/>
                  </a:lnTo>
                  <a:lnTo>
                    <a:pt x="32" y="104"/>
                  </a:lnTo>
                  <a:lnTo>
                    <a:pt x="30" y="112"/>
                  </a:lnTo>
                  <a:lnTo>
                    <a:pt x="28" y="119"/>
                  </a:lnTo>
                  <a:lnTo>
                    <a:pt x="24" y="125"/>
                  </a:lnTo>
                  <a:lnTo>
                    <a:pt x="22" y="135"/>
                  </a:lnTo>
                  <a:lnTo>
                    <a:pt x="21" y="140"/>
                  </a:lnTo>
                  <a:lnTo>
                    <a:pt x="19" y="148"/>
                  </a:lnTo>
                  <a:lnTo>
                    <a:pt x="15" y="154"/>
                  </a:lnTo>
                  <a:lnTo>
                    <a:pt x="13" y="161"/>
                  </a:lnTo>
                  <a:lnTo>
                    <a:pt x="11" y="167"/>
                  </a:lnTo>
                  <a:lnTo>
                    <a:pt x="9" y="175"/>
                  </a:lnTo>
                  <a:lnTo>
                    <a:pt x="7" y="178"/>
                  </a:lnTo>
                  <a:lnTo>
                    <a:pt x="5" y="182"/>
                  </a:lnTo>
                  <a:lnTo>
                    <a:pt x="3" y="186"/>
                  </a:lnTo>
                  <a:lnTo>
                    <a:pt x="3" y="192"/>
                  </a:lnTo>
                  <a:lnTo>
                    <a:pt x="2" y="197"/>
                  </a:lnTo>
                  <a:lnTo>
                    <a:pt x="2" y="205"/>
                  </a:lnTo>
                  <a:lnTo>
                    <a:pt x="0" y="209"/>
                  </a:lnTo>
                  <a:lnTo>
                    <a:pt x="0" y="214"/>
                  </a:lnTo>
                  <a:lnTo>
                    <a:pt x="2" y="218"/>
                  </a:lnTo>
                  <a:lnTo>
                    <a:pt x="5" y="220"/>
                  </a:lnTo>
                  <a:lnTo>
                    <a:pt x="9" y="220"/>
                  </a:lnTo>
                  <a:lnTo>
                    <a:pt x="15" y="216"/>
                  </a:lnTo>
                  <a:lnTo>
                    <a:pt x="17" y="213"/>
                  </a:lnTo>
                  <a:lnTo>
                    <a:pt x="21" y="207"/>
                  </a:lnTo>
                  <a:lnTo>
                    <a:pt x="24" y="201"/>
                  </a:lnTo>
                  <a:lnTo>
                    <a:pt x="28" y="195"/>
                  </a:lnTo>
                  <a:lnTo>
                    <a:pt x="30" y="188"/>
                  </a:lnTo>
                  <a:lnTo>
                    <a:pt x="36" y="180"/>
                  </a:lnTo>
                  <a:lnTo>
                    <a:pt x="36" y="175"/>
                  </a:lnTo>
                  <a:lnTo>
                    <a:pt x="38" y="171"/>
                  </a:lnTo>
                  <a:lnTo>
                    <a:pt x="41" y="167"/>
                  </a:lnTo>
                  <a:lnTo>
                    <a:pt x="43" y="163"/>
                  </a:lnTo>
                  <a:lnTo>
                    <a:pt x="45" y="157"/>
                  </a:lnTo>
                  <a:lnTo>
                    <a:pt x="47" y="154"/>
                  </a:lnTo>
                  <a:lnTo>
                    <a:pt x="49" y="148"/>
                  </a:lnTo>
                  <a:lnTo>
                    <a:pt x="51" y="144"/>
                  </a:lnTo>
                  <a:lnTo>
                    <a:pt x="53" y="138"/>
                  </a:lnTo>
                  <a:lnTo>
                    <a:pt x="55" y="135"/>
                  </a:lnTo>
                  <a:lnTo>
                    <a:pt x="57" y="127"/>
                  </a:lnTo>
                  <a:lnTo>
                    <a:pt x="59" y="123"/>
                  </a:lnTo>
                  <a:lnTo>
                    <a:pt x="59" y="118"/>
                  </a:lnTo>
                  <a:lnTo>
                    <a:pt x="62" y="112"/>
                  </a:lnTo>
                  <a:lnTo>
                    <a:pt x="62" y="106"/>
                  </a:lnTo>
                  <a:lnTo>
                    <a:pt x="64" y="102"/>
                  </a:lnTo>
                  <a:lnTo>
                    <a:pt x="66" y="97"/>
                  </a:lnTo>
                  <a:lnTo>
                    <a:pt x="68" y="91"/>
                  </a:lnTo>
                  <a:lnTo>
                    <a:pt x="70" y="87"/>
                  </a:lnTo>
                  <a:lnTo>
                    <a:pt x="72" y="81"/>
                  </a:lnTo>
                  <a:lnTo>
                    <a:pt x="72" y="76"/>
                  </a:lnTo>
                  <a:lnTo>
                    <a:pt x="74" y="70"/>
                  </a:lnTo>
                  <a:lnTo>
                    <a:pt x="74" y="66"/>
                  </a:lnTo>
                  <a:lnTo>
                    <a:pt x="76" y="62"/>
                  </a:lnTo>
                  <a:lnTo>
                    <a:pt x="76" y="57"/>
                  </a:lnTo>
                  <a:lnTo>
                    <a:pt x="78" y="51"/>
                  </a:lnTo>
                  <a:lnTo>
                    <a:pt x="79" y="47"/>
                  </a:lnTo>
                  <a:lnTo>
                    <a:pt x="81" y="43"/>
                  </a:lnTo>
                  <a:lnTo>
                    <a:pt x="83" y="36"/>
                  </a:lnTo>
                  <a:lnTo>
                    <a:pt x="85" y="28"/>
                  </a:lnTo>
                  <a:lnTo>
                    <a:pt x="87" y="21"/>
                  </a:lnTo>
                  <a:lnTo>
                    <a:pt x="87" y="17"/>
                  </a:lnTo>
                  <a:lnTo>
                    <a:pt x="87" y="11"/>
                  </a:lnTo>
                  <a:lnTo>
                    <a:pt x="89" y="7"/>
                  </a:lnTo>
                  <a:lnTo>
                    <a:pt x="89" y="3"/>
                  </a:lnTo>
                  <a:lnTo>
                    <a:pt x="89" y="3"/>
                  </a:lnTo>
                  <a:lnTo>
                    <a:pt x="81" y="0"/>
                  </a:lnTo>
                  <a:lnTo>
                    <a:pt x="76" y="2"/>
                  </a:lnTo>
                  <a:lnTo>
                    <a:pt x="72" y="3"/>
                  </a:lnTo>
                  <a:lnTo>
                    <a:pt x="70" y="7"/>
                  </a:lnTo>
                  <a:lnTo>
                    <a:pt x="7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42" name="Freeform 30">
              <a:extLst>
                <a:ext uri="{FF2B5EF4-FFF2-40B4-BE49-F238E27FC236}">
                  <a16:creationId xmlns:a16="http://schemas.microsoft.com/office/drawing/2014/main" id="{20254E5C-B14F-1A41-9BAD-5E9DF571C7F8}"/>
                </a:ext>
              </a:extLst>
            </p:cNvPr>
            <p:cNvSpPr>
              <a:spLocks/>
            </p:cNvSpPr>
            <p:nvPr/>
          </p:nvSpPr>
          <p:spPr bwMode="auto">
            <a:xfrm>
              <a:off x="4704" y="2567"/>
              <a:ext cx="36" cy="90"/>
            </a:xfrm>
            <a:custGeom>
              <a:avLst/>
              <a:gdLst>
                <a:gd name="T0" fmla="*/ 55 w 72"/>
                <a:gd name="T1" fmla="*/ 6 h 181"/>
                <a:gd name="T2" fmla="*/ 53 w 72"/>
                <a:gd name="T3" fmla="*/ 12 h 181"/>
                <a:gd name="T4" fmla="*/ 47 w 72"/>
                <a:gd name="T5" fmla="*/ 27 h 181"/>
                <a:gd name="T6" fmla="*/ 43 w 72"/>
                <a:gd name="T7" fmla="*/ 38 h 181"/>
                <a:gd name="T8" fmla="*/ 40 w 72"/>
                <a:gd name="T9" fmla="*/ 48 h 181"/>
                <a:gd name="T10" fmla="*/ 36 w 72"/>
                <a:gd name="T11" fmla="*/ 59 h 181"/>
                <a:gd name="T12" fmla="*/ 32 w 72"/>
                <a:gd name="T13" fmla="*/ 69 h 181"/>
                <a:gd name="T14" fmla="*/ 28 w 72"/>
                <a:gd name="T15" fmla="*/ 80 h 181"/>
                <a:gd name="T16" fmla="*/ 24 w 72"/>
                <a:gd name="T17" fmla="*/ 93 h 181"/>
                <a:gd name="T18" fmla="*/ 21 w 72"/>
                <a:gd name="T19" fmla="*/ 103 h 181"/>
                <a:gd name="T20" fmla="*/ 17 w 72"/>
                <a:gd name="T21" fmla="*/ 114 h 181"/>
                <a:gd name="T22" fmla="*/ 13 w 72"/>
                <a:gd name="T23" fmla="*/ 126 h 181"/>
                <a:gd name="T24" fmla="*/ 9 w 72"/>
                <a:gd name="T25" fmla="*/ 137 h 181"/>
                <a:gd name="T26" fmla="*/ 5 w 72"/>
                <a:gd name="T27" fmla="*/ 148 h 181"/>
                <a:gd name="T28" fmla="*/ 0 w 72"/>
                <a:gd name="T29" fmla="*/ 164 h 181"/>
                <a:gd name="T30" fmla="*/ 0 w 72"/>
                <a:gd name="T31" fmla="*/ 171 h 181"/>
                <a:gd name="T32" fmla="*/ 0 w 72"/>
                <a:gd name="T33" fmla="*/ 179 h 181"/>
                <a:gd name="T34" fmla="*/ 7 w 72"/>
                <a:gd name="T35" fmla="*/ 181 h 181"/>
                <a:gd name="T36" fmla="*/ 15 w 72"/>
                <a:gd name="T37" fmla="*/ 175 h 181"/>
                <a:gd name="T38" fmla="*/ 21 w 72"/>
                <a:gd name="T39" fmla="*/ 166 h 181"/>
                <a:gd name="T40" fmla="*/ 26 w 72"/>
                <a:gd name="T41" fmla="*/ 154 h 181"/>
                <a:gd name="T42" fmla="*/ 32 w 72"/>
                <a:gd name="T43" fmla="*/ 141 h 181"/>
                <a:gd name="T44" fmla="*/ 38 w 72"/>
                <a:gd name="T45" fmla="*/ 126 h 181"/>
                <a:gd name="T46" fmla="*/ 45 w 72"/>
                <a:gd name="T47" fmla="*/ 110 h 181"/>
                <a:gd name="T48" fmla="*/ 49 w 72"/>
                <a:gd name="T49" fmla="*/ 97 h 181"/>
                <a:gd name="T50" fmla="*/ 51 w 72"/>
                <a:gd name="T51" fmla="*/ 88 h 181"/>
                <a:gd name="T52" fmla="*/ 55 w 72"/>
                <a:gd name="T53" fmla="*/ 76 h 181"/>
                <a:gd name="T54" fmla="*/ 60 w 72"/>
                <a:gd name="T55" fmla="*/ 59 h 181"/>
                <a:gd name="T56" fmla="*/ 64 w 72"/>
                <a:gd name="T57" fmla="*/ 44 h 181"/>
                <a:gd name="T58" fmla="*/ 66 w 72"/>
                <a:gd name="T59" fmla="*/ 31 h 181"/>
                <a:gd name="T60" fmla="*/ 70 w 72"/>
                <a:gd name="T61" fmla="*/ 19 h 181"/>
                <a:gd name="T62" fmla="*/ 72 w 72"/>
                <a:gd name="T63" fmla="*/ 6 h 181"/>
                <a:gd name="T64" fmla="*/ 66 w 72"/>
                <a:gd name="T65" fmla="*/ 0 h 181"/>
                <a:gd name="T66" fmla="*/ 59 w 72"/>
                <a:gd name="T67" fmla="*/ 4 h 181"/>
                <a:gd name="T68" fmla="*/ 57 w 72"/>
                <a:gd name="T69"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81">
                  <a:moveTo>
                    <a:pt x="57" y="6"/>
                  </a:moveTo>
                  <a:lnTo>
                    <a:pt x="55" y="6"/>
                  </a:lnTo>
                  <a:lnTo>
                    <a:pt x="55" y="8"/>
                  </a:lnTo>
                  <a:lnTo>
                    <a:pt x="53" y="12"/>
                  </a:lnTo>
                  <a:lnTo>
                    <a:pt x="51" y="19"/>
                  </a:lnTo>
                  <a:lnTo>
                    <a:pt x="47" y="27"/>
                  </a:lnTo>
                  <a:lnTo>
                    <a:pt x="45" y="34"/>
                  </a:lnTo>
                  <a:lnTo>
                    <a:pt x="43" y="38"/>
                  </a:lnTo>
                  <a:lnTo>
                    <a:pt x="41" y="44"/>
                  </a:lnTo>
                  <a:lnTo>
                    <a:pt x="40" y="48"/>
                  </a:lnTo>
                  <a:lnTo>
                    <a:pt x="38" y="53"/>
                  </a:lnTo>
                  <a:lnTo>
                    <a:pt x="36" y="59"/>
                  </a:lnTo>
                  <a:lnTo>
                    <a:pt x="34" y="63"/>
                  </a:lnTo>
                  <a:lnTo>
                    <a:pt x="32" y="69"/>
                  </a:lnTo>
                  <a:lnTo>
                    <a:pt x="30" y="76"/>
                  </a:lnTo>
                  <a:lnTo>
                    <a:pt x="28" y="80"/>
                  </a:lnTo>
                  <a:lnTo>
                    <a:pt x="26" y="86"/>
                  </a:lnTo>
                  <a:lnTo>
                    <a:pt x="24" y="93"/>
                  </a:lnTo>
                  <a:lnTo>
                    <a:pt x="22" y="99"/>
                  </a:lnTo>
                  <a:lnTo>
                    <a:pt x="21" y="103"/>
                  </a:lnTo>
                  <a:lnTo>
                    <a:pt x="19" y="110"/>
                  </a:lnTo>
                  <a:lnTo>
                    <a:pt x="17" y="114"/>
                  </a:lnTo>
                  <a:lnTo>
                    <a:pt x="15" y="122"/>
                  </a:lnTo>
                  <a:lnTo>
                    <a:pt x="13" y="126"/>
                  </a:lnTo>
                  <a:lnTo>
                    <a:pt x="11" y="131"/>
                  </a:lnTo>
                  <a:lnTo>
                    <a:pt x="9" y="137"/>
                  </a:lnTo>
                  <a:lnTo>
                    <a:pt x="7" y="143"/>
                  </a:lnTo>
                  <a:lnTo>
                    <a:pt x="5" y="148"/>
                  </a:lnTo>
                  <a:lnTo>
                    <a:pt x="1" y="156"/>
                  </a:lnTo>
                  <a:lnTo>
                    <a:pt x="0" y="164"/>
                  </a:lnTo>
                  <a:lnTo>
                    <a:pt x="0" y="167"/>
                  </a:lnTo>
                  <a:lnTo>
                    <a:pt x="0" y="171"/>
                  </a:lnTo>
                  <a:lnTo>
                    <a:pt x="0" y="175"/>
                  </a:lnTo>
                  <a:lnTo>
                    <a:pt x="0" y="179"/>
                  </a:lnTo>
                  <a:lnTo>
                    <a:pt x="1" y="181"/>
                  </a:lnTo>
                  <a:lnTo>
                    <a:pt x="7" y="181"/>
                  </a:lnTo>
                  <a:lnTo>
                    <a:pt x="13" y="177"/>
                  </a:lnTo>
                  <a:lnTo>
                    <a:pt x="15" y="175"/>
                  </a:lnTo>
                  <a:lnTo>
                    <a:pt x="19" y="169"/>
                  </a:lnTo>
                  <a:lnTo>
                    <a:pt x="21" y="166"/>
                  </a:lnTo>
                  <a:lnTo>
                    <a:pt x="24" y="160"/>
                  </a:lnTo>
                  <a:lnTo>
                    <a:pt x="26" y="154"/>
                  </a:lnTo>
                  <a:lnTo>
                    <a:pt x="30" y="147"/>
                  </a:lnTo>
                  <a:lnTo>
                    <a:pt x="32" y="141"/>
                  </a:lnTo>
                  <a:lnTo>
                    <a:pt x="36" y="133"/>
                  </a:lnTo>
                  <a:lnTo>
                    <a:pt x="38" y="126"/>
                  </a:lnTo>
                  <a:lnTo>
                    <a:pt x="41" y="118"/>
                  </a:lnTo>
                  <a:lnTo>
                    <a:pt x="45" y="110"/>
                  </a:lnTo>
                  <a:lnTo>
                    <a:pt x="47" y="101"/>
                  </a:lnTo>
                  <a:lnTo>
                    <a:pt x="49" y="97"/>
                  </a:lnTo>
                  <a:lnTo>
                    <a:pt x="51" y="93"/>
                  </a:lnTo>
                  <a:lnTo>
                    <a:pt x="51" y="88"/>
                  </a:lnTo>
                  <a:lnTo>
                    <a:pt x="53" y="84"/>
                  </a:lnTo>
                  <a:lnTo>
                    <a:pt x="55" y="76"/>
                  </a:lnTo>
                  <a:lnTo>
                    <a:pt x="59" y="67"/>
                  </a:lnTo>
                  <a:lnTo>
                    <a:pt x="60" y="59"/>
                  </a:lnTo>
                  <a:lnTo>
                    <a:pt x="62" y="51"/>
                  </a:lnTo>
                  <a:lnTo>
                    <a:pt x="64" y="44"/>
                  </a:lnTo>
                  <a:lnTo>
                    <a:pt x="66" y="36"/>
                  </a:lnTo>
                  <a:lnTo>
                    <a:pt x="66" y="31"/>
                  </a:lnTo>
                  <a:lnTo>
                    <a:pt x="68" y="25"/>
                  </a:lnTo>
                  <a:lnTo>
                    <a:pt x="70" y="19"/>
                  </a:lnTo>
                  <a:lnTo>
                    <a:pt x="70" y="13"/>
                  </a:lnTo>
                  <a:lnTo>
                    <a:pt x="72" y="6"/>
                  </a:lnTo>
                  <a:lnTo>
                    <a:pt x="72" y="4"/>
                  </a:lnTo>
                  <a:lnTo>
                    <a:pt x="66" y="0"/>
                  </a:lnTo>
                  <a:lnTo>
                    <a:pt x="62" y="0"/>
                  </a:lnTo>
                  <a:lnTo>
                    <a:pt x="59" y="4"/>
                  </a:lnTo>
                  <a:lnTo>
                    <a:pt x="57" y="6"/>
                  </a:lnTo>
                  <a:lnTo>
                    <a:pt x="5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43" name="Freeform 31">
              <a:extLst>
                <a:ext uri="{FF2B5EF4-FFF2-40B4-BE49-F238E27FC236}">
                  <a16:creationId xmlns:a16="http://schemas.microsoft.com/office/drawing/2014/main" id="{8921ADD0-CC58-0148-BF96-69A03A5F1B52}"/>
                </a:ext>
              </a:extLst>
            </p:cNvPr>
            <p:cNvSpPr>
              <a:spLocks/>
            </p:cNvSpPr>
            <p:nvPr/>
          </p:nvSpPr>
          <p:spPr bwMode="auto">
            <a:xfrm>
              <a:off x="5426" y="2102"/>
              <a:ext cx="50" cy="73"/>
            </a:xfrm>
            <a:custGeom>
              <a:avLst/>
              <a:gdLst>
                <a:gd name="T0" fmla="*/ 2 w 101"/>
                <a:gd name="T1" fmla="*/ 0 h 146"/>
                <a:gd name="T2" fmla="*/ 6 w 101"/>
                <a:gd name="T3" fmla="*/ 0 h 146"/>
                <a:gd name="T4" fmla="*/ 8 w 101"/>
                <a:gd name="T5" fmla="*/ 0 h 146"/>
                <a:gd name="T6" fmla="*/ 14 w 101"/>
                <a:gd name="T7" fmla="*/ 2 h 146"/>
                <a:gd name="T8" fmla="*/ 18 w 101"/>
                <a:gd name="T9" fmla="*/ 6 h 146"/>
                <a:gd name="T10" fmla="*/ 23 w 101"/>
                <a:gd name="T11" fmla="*/ 7 h 146"/>
                <a:gd name="T12" fmla="*/ 29 w 101"/>
                <a:gd name="T13" fmla="*/ 11 h 146"/>
                <a:gd name="T14" fmla="*/ 35 w 101"/>
                <a:gd name="T15" fmla="*/ 15 h 146"/>
                <a:gd name="T16" fmla="*/ 42 w 101"/>
                <a:gd name="T17" fmla="*/ 19 h 146"/>
                <a:gd name="T18" fmla="*/ 48 w 101"/>
                <a:gd name="T19" fmla="*/ 23 h 146"/>
                <a:gd name="T20" fmla="*/ 54 w 101"/>
                <a:gd name="T21" fmla="*/ 28 h 146"/>
                <a:gd name="T22" fmla="*/ 59 w 101"/>
                <a:gd name="T23" fmla="*/ 36 h 146"/>
                <a:gd name="T24" fmla="*/ 65 w 101"/>
                <a:gd name="T25" fmla="*/ 44 h 146"/>
                <a:gd name="T26" fmla="*/ 71 w 101"/>
                <a:gd name="T27" fmla="*/ 49 h 146"/>
                <a:gd name="T28" fmla="*/ 76 w 101"/>
                <a:gd name="T29" fmla="*/ 57 h 146"/>
                <a:gd name="T30" fmla="*/ 78 w 101"/>
                <a:gd name="T31" fmla="*/ 63 h 146"/>
                <a:gd name="T32" fmla="*/ 82 w 101"/>
                <a:gd name="T33" fmla="*/ 66 h 146"/>
                <a:gd name="T34" fmla="*/ 84 w 101"/>
                <a:gd name="T35" fmla="*/ 72 h 146"/>
                <a:gd name="T36" fmla="*/ 88 w 101"/>
                <a:gd name="T37" fmla="*/ 76 h 146"/>
                <a:gd name="T38" fmla="*/ 92 w 101"/>
                <a:gd name="T39" fmla="*/ 85 h 146"/>
                <a:gd name="T40" fmla="*/ 95 w 101"/>
                <a:gd name="T41" fmla="*/ 93 h 146"/>
                <a:gd name="T42" fmla="*/ 97 w 101"/>
                <a:gd name="T43" fmla="*/ 101 h 146"/>
                <a:gd name="T44" fmla="*/ 101 w 101"/>
                <a:gd name="T45" fmla="*/ 108 h 146"/>
                <a:gd name="T46" fmla="*/ 101 w 101"/>
                <a:gd name="T47" fmla="*/ 114 h 146"/>
                <a:gd name="T48" fmla="*/ 101 w 101"/>
                <a:gd name="T49" fmla="*/ 121 h 146"/>
                <a:gd name="T50" fmla="*/ 99 w 101"/>
                <a:gd name="T51" fmla="*/ 127 h 146"/>
                <a:gd name="T52" fmla="*/ 99 w 101"/>
                <a:gd name="T53" fmla="*/ 133 h 146"/>
                <a:gd name="T54" fmla="*/ 94 w 101"/>
                <a:gd name="T55" fmla="*/ 139 h 146"/>
                <a:gd name="T56" fmla="*/ 88 w 101"/>
                <a:gd name="T57" fmla="*/ 144 h 146"/>
                <a:gd name="T58" fmla="*/ 82 w 101"/>
                <a:gd name="T59" fmla="*/ 146 h 146"/>
                <a:gd name="T60" fmla="*/ 75 w 101"/>
                <a:gd name="T61" fmla="*/ 144 h 146"/>
                <a:gd name="T62" fmla="*/ 71 w 101"/>
                <a:gd name="T63" fmla="*/ 139 h 146"/>
                <a:gd name="T64" fmla="*/ 67 w 101"/>
                <a:gd name="T65" fmla="*/ 135 h 146"/>
                <a:gd name="T66" fmla="*/ 67 w 101"/>
                <a:gd name="T67" fmla="*/ 131 h 146"/>
                <a:gd name="T68" fmla="*/ 63 w 101"/>
                <a:gd name="T69" fmla="*/ 127 h 146"/>
                <a:gd name="T70" fmla="*/ 61 w 101"/>
                <a:gd name="T71" fmla="*/ 121 h 146"/>
                <a:gd name="T72" fmla="*/ 59 w 101"/>
                <a:gd name="T73" fmla="*/ 116 h 146"/>
                <a:gd name="T74" fmla="*/ 56 w 101"/>
                <a:gd name="T75" fmla="*/ 112 h 146"/>
                <a:gd name="T76" fmla="*/ 56 w 101"/>
                <a:gd name="T77" fmla="*/ 106 h 146"/>
                <a:gd name="T78" fmla="*/ 52 w 101"/>
                <a:gd name="T79" fmla="*/ 99 h 146"/>
                <a:gd name="T80" fmla="*/ 50 w 101"/>
                <a:gd name="T81" fmla="*/ 93 h 146"/>
                <a:gd name="T82" fmla="*/ 48 w 101"/>
                <a:gd name="T83" fmla="*/ 89 h 146"/>
                <a:gd name="T84" fmla="*/ 46 w 101"/>
                <a:gd name="T85" fmla="*/ 83 h 146"/>
                <a:gd name="T86" fmla="*/ 44 w 101"/>
                <a:gd name="T87" fmla="*/ 80 h 146"/>
                <a:gd name="T88" fmla="*/ 40 w 101"/>
                <a:gd name="T89" fmla="*/ 74 h 146"/>
                <a:gd name="T90" fmla="*/ 38 w 101"/>
                <a:gd name="T91" fmla="*/ 68 h 146"/>
                <a:gd name="T92" fmla="*/ 37 w 101"/>
                <a:gd name="T93" fmla="*/ 66 h 146"/>
                <a:gd name="T94" fmla="*/ 33 w 101"/>
                <a:gd name="T95" fmla="*/ 63 h 146"/>
                <a:gd name="T96" fmla="*/ 27 w 101"/>
                <a:gd name="T97" fmla="*/ 57 h 146"/>
                <a:gd name="T98" fmla="*/ 25 w 101"/>
                <a:gd name="T99" fmla="*/ 51 h 146"/>
                <a:gd name="T100" fmla="*/ 19 w 101"/>
                <a:gd name="T101" fmla="*/ 47 h 146"/>
                <a:gd name="T102" fmla="*/ 16 w 101"/>
                <a:gd name="T103" fmla="*/ 42 h 146"/>
                <a:gd name="T104" fmla="*/ 14 w 101"/>
                <a:gd name="T105" fmla="*/ 36 h 146"/>
                <a:gd name="T106" fmla="*/ 8 w 101"/>
                <a:gd name="T107" fmla="*/ 30 h 146"/>
                <a:gd name="T108" fmla="*/ 6 w 101"/>
                <a:gd name="T109" fmla="*/ 26 h 146"/>
                <a:gd name="T110" fmla="*/ 2 w 101"/>
                <a:gd name="T111" fmla="*/ 21 h 146"/>
                <a:gd name="T112" fmla="*/ 2 w 101"/>
                <a:gd name="T113" fmla="*/ 15 h 146"/>
                <a:gd name="T114" fmla="*/ 0 w 101"/>
                <a:gd name="T115" fmla="*/ 11 h 146"/>
                <a:gd name="T116" fmla="*/ 0 w 101"/>
                <a:gd name="T117" fmla="*/ 7 h 146"/>
                <a:gd name="T118" fmla="*/ 0 w 101"/>
                <a:gd name="T119" fmla="*/ 2 h 146"/>
                <a:gd name="T120" fmla="*/ 2 w 101"/>
                <a:gd name="T121" fmla="*/ 0 h 146"/>
                <a:gd name="T122" fmla="*/ 2 w 101"/>
                <a:gd name="T1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46">
                  <a:moveTo>
                    <a:pt x="2" y="0"/>
                  </a:moveTo>
                  <a:lnTo>
                    <a:pt x="6" y="0"/>
                  </a:lnTo>
                  <a:lnTo>
                    <a:pt x="8" y="0"/>
                  </a:lnTo>
                  <a:lnTo>
                    <a:pt x="14" y="2"/>
                  </a:lnTo>
                  <a:lnTo>
                    <a:pt x="18" y="6"/>
                  </a:lnTo>
                  <a:lnTo>
                    <a:pt x="23" y="7"/>
                  </a:lnTo>
                  <a:lnTo>
                    <a:pt x="29" y="11"/>
                  </a:lnTo>
                  <a:lnTo>
                    <a:pt x="35" y="15"/>
                  </a:lnTo>
                  <a:lnTo>
                    <a:pt x="42" y="19"/>
                  </a:lnTo>
                  <a:lnTo>
                    <a:pt x="48" y="23"/>
                  </a:lnTo>
                  <a:lnTo>
                    <a:pt x="54" y="28"/>
                  </a:lnTo>
                  <a:lnTo>
                    <a:pt x="59" y="36"/>
                  </a:lnTo>
                  <a:lnTo>
                    <a:pt x="65" y="44"/>
                  </a:lnTo>
                  <a:lnTo>
                    <a:pt x="71" y="49"/>
                  </a:lnTo>
                  <a:lnTo>
                    <a:pt x="76" y="57"/>
                  </a:lnTo>
                  <a:lnTo>
                    <a:pt x="78" y="63"/>
                  </a:lnTo>
                  <a:lnTo>
                    <a:pt x="82" y="66"/>
                  </a:lnTo>
                  <a:lnTo>
                    <a:pt x="84" y="72"/>
                  </a:lnTo>
                  <a:lnTo>
                    <a:pt x="88" y="76"/>
                  </a:lnTo>
                  <a:lnTo>
                    <a:pt x="92" y="85"/>
                  </a:lnTo>
                  <a:lnTo>
                    <a:pt x="95" y="93"/>
                  </a:lnTo>
                  <a:lnTo>
                    <a:pt x="97" y="101"/>
                  </a:lnTo>
                  <a:lnTo>
                    <a:pt x="101" y="108"/>
                  </a:lnTo>
                  <a:lnTo>
                    <a:pt x="101" y="114"/>
                  </a:lnTo>
                  <a:lnTo>
                    <a:pt x="101" y="121"/>
                  </a:lnTo>
                  <a:lnTo>
                    <a:pt x="99" y="127"/>
                  </a:lnTo>
                  <a:lnTo>
                    <a:pt x="99" y="133"/>
                  </a:lnTo>
                  <a:lnTo>
                    <a:pt x="94" y="139"/>
                  </a:lnTo>
                  <a:lnTo>
                    <a:pt x="88" y="144"/>
                  </a:lnTo>
                  <a:lnTo>
                    <a:pt x="82" y="146"/>
                  </a:lnTo>
                  <a:lnTo>
                    <a:pt x="75" y="144"/>
                  </a:lnTo>
                  <a:lnTo>
                    <a:pt x="71" y="139"/>
                  </a:lnTo>
                  <a:lnTo>
                    <a:pt x="67" y="135"/>
                  </a:lnTo>
                  <a:lnTo>
                    <a:pt x="67" y="131"/>
                  </a:lnTo>
                  <a:lnTo>
                    <a:pt x="63" y="127"/>
                  </a:lnTo>
                  <a:lnTo>
                    <a:pt x="61" y="121"/>
                  </a:lnTo>
                  <a:lnTo>
                    <a:pt x="59" y="116"/>
                  </a:lnTo>
                  <a:lnTo>
                    <a:pt x="56" y="112"/>
                  </a:lnTo>
                  <a:lnTo>
                    <a:pt x="56" y="106"/>
                  </a:lnTo>
                  <a:lnTo>
                    <a:pt x="52" y="99"/>
                  </a:lnTo>
                  <a:lnTo>
                    <a:pt x="50" y="93"/>
                  </a:lnTo>
                  <a:lnTo>
                    <a:pt x="48" y="89"/>
                  </a:lnTo>
                  <a:lnTo>
                    <a:pt x="46" y="83"/>
                  </a:lnTo>
                  <a:lnTo>
                    <a:pt x="44" y="80"/>
                  </a:lnTo>
                  <a:lnTo>
                    <a:pt x="40" y="74"/>
                  </a:lnTo>
                  <a:lnTo>
                    <a:pt x="38" y="68"/>
                  </a:lnTo>
                  <a:lnTo>
                    <a:pt x="37" y="66"/>
                  </a:lnTo>
                  <a:lnTo>
                    <a:pt x="33" y="63"/>
                  </a:lnTo>
                  <a:lnTo>
                    <a:pt x="27" y="57"/>
                  </a:lnTo>
                  <a:lnTo>
                    <a:pt x="25" y="51"/>
                  </a:lnTo>
                  <a:lnTo>
                    <a:pt x="19" y="47"/>
                  </a:lnTo>
                  <a:lnTo>
                    <a:pt x="16" y="42"/>
                  </a:lnTo>
                  <a:lnTo>
                    <a:pt x="14" y="36"/>
                  </a:lnTo>
                  <a:lnTo>
                    <a:pt x="8" y="30"/>
                  </a:lnTo>
                  <a:lnTo>
                    <a:pt x="6" y="26"/>
                  </a:lnTo>
                  <a:lnTo>
                    <a:pt x="2" y="21"/>
                  </a:lnTo>
                  <a:lnTo>
                    <a:pt x="2" y="15"/>
                  </a:lnTo>
                  <a:lnTo>
                    <a:pt x="0" y="11"/>
                  </a:lnTo>
                  <a:lnTo>
                    <a:pt x="0" y="7"/>
                  </a:lnTo>
                  <a:lnTo>
                    <a:pt x="0"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44" name="Freeform 32">
              <a:extLst>
                <a:ext uri="{FF2B5EF4-FFF2-40B4-BE49-F238E27FC236}">
                  <a16:creationId xmlns:a16="http://schemas.microsoft.com/office/drawing/2014/main" id="{47612EF0-3A24-AD47-A844-6C73D703C087}"/>
                </a:ext>
              </a:extLst>
            </p:cNvPr>
            <p:cNvSpPr>
              <a:spLocks/>
            </p:cNvSpPr>
            <p:nvPr/>
          </p:nvSpPr>
          <p:spPr bwMode="auto">
            <a:xfrm>
              <a:off x="4492" y="2325"/>
              <a:ext cx="74" cy="39"/>
            </a:xfrm>
            <a:custGeom>
              <a:avLst/>
              <a:gdLst>
                <a:gd name="T0" fmla="*/ 0 w 146"/>
                <a:gd name="T1" fmla="*/ 10 h 78"/>
                <a:gd name="T2" fmla="*/ 0 w 146"/>
                <a:gd name="T3" fmla="*/ 6 h 78"/>
                <a:gd name="T4" fmla="*/ 5 w 146"/>
                <a:gd name="T5" fmla="*/ 4 h 78"/>
                <a:gd name="T6" fmla="*/ 7 w 146"/>
                <a:gd name="T7" fmla="*/ 2 h 78"/>
                <a:gd name="T8" fmla="*/ 13 w 146"/>
                <a:gd name="T9" fmla="*/ 2 h 78"/>
                <a:gd name="T10" fmla="*/ 17 w 146"/>
                <a:gd name="T11" fmla="*/ 2 h 78"/>
                <a:gd name="T12" fmla="*/ 22 w 146"/>
                <a:gd name="T13" fmla="*/ 2 h 78"/>
                <a:gd name="T14" fmla="*/ 28 w 146"/>
                <a:gd name="T15" fmla="*/ 0 h 78"/>
                <a:gd name="T16" fmla="*/ 36 w 146"/>
                <a:gd name="T17" fmla="*/ 0 h 78"/>
                <a:gd name="T18" fmla="*/ 43 w 146"/>
                <a:gd name="T19" fmla="*/ 0 h 78"/>
                <a:gd name="T20" fmla="*/ 51 w 146"/>
                <a:gd name="T21" fmla="*/ 2 h 78"/>
                <a:gd name="T22" fmla="*/ 55 w 146"/>
                <a:gd name="T23" fmla="*/ 2 h 78"/>
                <a:gd name="T24" fmla="*/ 61 w 146"/>
                <a:gd name="T25" fmla="*/ 2 h 78"/>
                <a:gd name="T26" fmla="*/ 66 w 146"/>
                <a:gd name="T27" fmla="*/ 2 h 78"/>
                <a:gd name="T28" fmla="*/ 70 w 146"/>
                <a:gd name="T29" fmla="*/ 2 h 78"/>
                <a:gd name="T30" fmla="*/ 76 w 146"/>
                <a:gd name="T31" fmla="*/ 2 h 78"/>
                <a:gd name="T32" fmla="*/ 80 w 146"/>
                <a:gd name="T33" fmla="*/ 4 h 78"/>
                <a:gd name="T34" fmla="*/ 85 w 146"/>
                <a:gd name="T35" fmla="*/ 4 h 78"/>
                <a:gd name="T36" fmla="*/ 91 w 146"/>
                <a:gd name="T37" fmla="*/ 6 h 78"/>
                <a:gd name="T38" fmla="*/ 97 w 146"/>
                <a:gd name="T39" fmla="*/ 6 h 78"/>
                <a:gd name="T40" fmla="*/ 100 w 146"/>
                <a:gd name="T41" fmla="*/ 8 h 78"/>
                <a:gd name="T42" fmla="*/ 106 w 146"/>
                <a:gd name="T43" fmla="*/ 8 h 78"/>
                <a:gd name="T44" fmla="*/ 110 w 146"/>
                <a:gd name="T45" fmla="*/ 10 h 78"/>
                <a:gd name="T46" fmla="*/ 118 w 146"/>
                <a:gd name="T47" fmla="*/ 16 h 78"/>
                <a:gd name="T48" fmla="*/ 123 w 146"/>
                <a:gd name="T49" fmla="*/ 19 h 78"/>
                <a:gd name="T50" fmla="*/ 129 w 146"/>
                <a:gd name="T51" fmla="*/ 25 h 78"/>
                <a:gd name="T52" fmla="*/ 135 w 146"/>
                <a:gd name="T53" fmla="*/ 31 h 78"/>
                <a:gd name="T54" fmla="*/ 140 w 146"/>
                <a:gd name="T55" fmla="*/ 37 h 78"/>
                <a:gd name="T56" fmla="*/ 142 w 146"/>
                <a:gd name="T57" fmla="*/ 42 h 78"/>
                <a:gd name="T58" fmla="*/ 144 w 146"/>
                <a:gd name="T59" fmla="*/ 48 h 78"/>
                <a:gd name="T60" fmla="*/ 146 w 146"/>
                <a:gd name="T61" fmla="*/ 54 h 78"/>
                <a:gd name="T62" fmla="*/ 146 w 146"/>
                <a:gd name="T63" fmla="*/ 59 h 78"/>
                <a:gd name="T64" fmla="*/ 146 w 146"/>
                <a:gd name="T65" fmla="*/ 65 h 78"/>
                <a:gd name="T66" fmla="*/ 142 w 146"/>
                <a:gd name="T67" fmla="*/ 69 h 78"/>
                <a:gd name="T68" fmla="*/ 140 w 146"/>
                <a:gd name="T69" fmla="*/ 73 h 78"/>
                <a:gd name="T70" fmla="*/ 137 w 146"/>
                <a:gd name="T71" fmla="*/ 75 h 78"/>
                <a:gd name="T72" fmla="*/ 133 w 146"/>
                <a:gd name="T73" fmla="*/ 78 h 78"/>
                <a:gd name="T74" fmla="*/ 123 w 146"/>
                <a:gd name="T75" fmla="*/ 78 h 78"/>
                <a:gd name="T76" fmla="*/ 118 w 146"/>
                <a:gd name="T77" fmla="*/ 75 h 78"/>
                <a:gd name="T78" fmla="*/ 110 w 146"/>
                <a:gd name="T79" fmla="*/ 71 h 78"/>
                <a:gd name="T80" fmla="*/ 102 w 146"/>
                <a:gd name="T81" fmla="*/ 65 h 78"/>
                <a:gd name="T82" fmla="*/ 99 w 146"/>
                <a:gd name="T83" fmla="*/ 61 h 78"/>
                <a:gd name="T84" fmla="*/ 95 w 146"/>
                <a:gd name="T85" fmla="*/ 57 h 78"/>
                <a:gd name="T86" fmla="*/ 89 w 146"/>
                <a:gd name="T87" fmla="*/ 54 h 78"/>
                <a:gd name="T88" fmla="*/ 85 w 146"/>
                <a:gd name="T89" fmla="*/ 50 h 78"/>
                <a:gd name="T90" fmla="*/ 80 w 146"/>
                <a:gd name="T91" fmla="*/ 48 h 78"/>
                <a:gd name="T92" fmla="*/ 76 w 146"/>
                <a:gd name="T93" fmla="*/ 44 h 78"/>
                <a:gd name="T94" fmla="*/ 68 w 146"/>
                <a:gd name="T95" fmla="*/ 42 h 78"/>
                <a:gd name="T96" fmla="*/ 62 w 146"/>
                <a:gd name="T97" fmla="*/ 42 h 78"/>
                <a:gd name="T98" fmla="*/ 55 w 146"/>
                <a:gd name="T99" fmla="*/ 38 h 78"/>
                <a:gd name="T100" fmla="*/ 49 w 146"/>
                <a:gd name="T101" fmla="*/ 37 h 78"/>
                <a:gd name="T102" fmla="*/ 43 w 146"/>
                <a:gd name="T103" fmla="*/ 35 h 78"/>
                <a:gd name="T104" fmla="*/ 38 w 146"/>
                <a:gd name="T105" fmla="*/ 33 h 78"/>
                <a:gd name="T106" fmla="*/ 32 w 146"/>
                <a:gd name="T107" fmla="*/ 31 h 78"/>
                <a:gd name="T108" fmla="*/ 26 w 146"/>
                <a:gd name="T109" fmla="*/ 29 h 78"/>
                <a:gd name="T110" fmla="*/ 22 w 146"/>
                <a:gd name="T111" fmla="*/ 27 h 78"/>
                <a:gd name="T112" fmla="*/ 19 w 146"/>
                <a:gd name="T113" fmla="*/ 25 h 78"/>
                <a:gd name="T114" fmla="*/ 11 w 146"/>
                <a:gd name="T115" fmla="*/ 21 h 78"/>
                <a:gd name="T116" fmla="*/ 5 w 146"/>
                <a:gd name="T117" fmla="*/ 16 h 78"/>
                <a:gd name="T118" fmla="*/ 2 w 146"/>
                <a:gd name="T119" fmla="*/ 12 h 78"/>
                <a:gd name="T120" fmla="*/ 0 w 146"/>
                <a:gd name="T121" fmla="*/ 10 h 78"/>
                <a:gd name="T122" fmla="*/ 0 w 146"/>
                <a:gd name="T123"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78">
                  <a:moveTo>
                    <a:pt x="0" y="10"/>
                  </a:moveTo>
                  <a:lnTo>
                    <a:pt x="0" y="6"/>
                  </a:lnTo>
                  <a:lnTo>
                    <a:pt x="5" y="4"/>
                  </a:lnTo>
                  <a:lnTo>
                    <a:pt x="7" y="2"/>
                  </a:lnTo>
                  <a:lnTo>
                    <a:pt x="13" y="2"/>
                  </a:lnTo>
                  <a:lnTo>
                    <a:pt x="17" y="2"/>
                  </a:lnTo>
                  <a:lnTo>
                    <a:pt x="22" y="2"/>
                  </a:lnTo>
                  <a:lnTo>
                    <a:pt x="28" y="0"/>
                  </a:lnTo>
                  <a:lnTo>
                    <a:pt x="36" y="0"/>
                  </a:lnTo>
                  <a:lnTo>
                    <a:pt x="43" y="0"/>
                  </a:lnTo>
                  <a:lnTo>
                    <a:pt x="51" y="2"/>
                  </a:lnTo>
                  <a:lnTo>
                    <a:pt x="55" y="2"/>
                  </a:lnTo>
                  <a:lnTo>
                    <a:pt x="61" y="2"/>
                  </a:lnTo>
                  <a:lnTo>
                    <a:pt x="66" y="2"/>
                  </a:lnTo>
                  <a:lnTo>
                    <a:pt x="70" y="2"/>
                  </a:lnTo>
                  <a:lnTo>
                    <a:pt x="76" y="2"/>
                  </a:lnTo>
                  <a:lnTo>
                    <a:pt x="80" y="4"/>
                  </a:lnTo>
                  <a:lnTo>
                    <a:pt x="85" y="4"/>
                  </a:lnTo>
                  <a:lnTo>
                    <a:pt x="91" y="6"/>
                  </a:lnTo>
                  <a:lnTo>
                    <a:pt x="97" y="6"/>
                  </a:lnTo>
                  <a:lnTo>
                    <a:pt x="100" y="8"/>
                  </a:lnTo>
                  <a:lnTo>
                    <a:pt x="106" y="8"/>
                  </a:lnTo>
                  <a:lnTo>
                    <a:pt x="110" y="10"/>
                  </a:lnTo>
                  <a:lnTo>
                    <a:pt x="118" y="16"/>
                  </a:lnTo>
                  <a:lnTo>
                    <a:pt x="123" y="19"/>
                  </a:lnTo>
                  <a:lnTo>
                    <a:pt x="129" y="25"/>
                  </a:lnTo>
                  <a:lnTo>
                    <a:pt x="135" y="31"/>
                  </a:lnTo>
                  <a:lnTo>
                    <a:pt x="140" y="37"/>
                  </a:lnTo>
                  <a:lnTo>
                    <a:pt x="142" y="42"/>
                  </a:lnTo>
                  <a:lnTo>
                    <a:pt x="144" y="48"/>
                  </a:lnTo>
                  <a:lnTo>
                    <a:pt x="146" y="54"/>
                  </a:lnTo>
                  <a:lnTo>
                    <a:pt x="146" y="59"/>
                  </a:lnTo>
                  <a:lnTo>
                    <a:pt x="146" y="65"/>
                  </a:lnTo>
                  <a:lnTo>
                    <a:pt x="142" y="69"/>
                  </a:lnTo>
                  <a:lnTo>
                    <a:pt x="140" y="73"/>
                  </a:lnTo>
                  <a:lnTo>
                    <a:pt x="137" y="75"/>
                  </a:lnTo>
                  <a:lnTo>
                    <a:pt x="133" y="78"/>
                  </a:lnTo>
                  <a:lnTo>
                    <a:pt x="123" y="78"/>
                  </a:lnTo>
                  <a:lnTo>
                    <a:pt x="118" y="75"/>
                  </a:lnTo>
                  <a:lnTo>
                    <a:pt x="110" y="71"/>
                  </a:lnTo>
                  <a:lnTo>
                    <a:pt x="102" y="65"/>
                  </a:lnTo>
                  <a:lnTo>
                    <a:pt x="99" y="61"/>
                  </a:lnTo>
                  <a:lnTo>
                    <a:pt x="95" y="57"/>
                  </a:lnTo>
                  <a:lnTo>
                    <a:pt x="89" y="54"/>
                  </a:lnTo>
                  <a:lnTo>
                    <a:pt x="85" y="50"/>
                  </a:lnTo>
                  <a:lnTo>
                    <a:pt x="80" y="48"/>
                  </a:lnTo>
                  <a:lnTo>
                    <a:pt x="76" y="44"/>
                  </a:lnTo>
                  <a:lnTo>
                    <a:pt x="68" y="42"/>
                  </a:lnTo>
                  <a:lnTo>
                    <a:pt x="62" y="42"/>
                  </a:lnTo>
                  <a:lnTo>
                    <a:pt x="55" y="38"/>
                  </a:lnTo>
                  <a:lnTo>
                    <a:pt x="49" y="37"/>
                  </a:lnTo>
                  <a:lnTo>
                    <a:pt x="43" y="35"/>
                  </a:lnTo>
                  <a:lnTo>
                    <a:pt x="38" y="33"/>
                  </a:lnTo>
                  <a:lnTo>
                    <a:pt x="32" y="31"/>
                  </a:lnTo>
                  <a:lnTo>
                    <a:pt x="26" y="29"/>
                  </a:lnTo>
                  <a:lnTo>
                    <a:pt x="22" y="27"/>
                  </a:lnTo>
                  <a:lnTo>
                    <a:pt x="19" y="25"/>
                  </a:lnTo>
                  <a:lnTo>
                    <a:pt x="11" y="21"/>
                  </a:lnTo>
                  <a:lnTo>
                    <a:pt x="5" y="16"/>
                  </a:lnTo>
                  <a:lnTo>
                    <a:pt x="2" y="12"/>
                  </a:lnTo>
                  <a:lnTo>
                    <a:pt x="0"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145" name="Freeform 33">
              <a:extLst>
                <a:ext uri="{FF2B5EF4-FFF2-40B4-BE49-F238E27FC236}">
                  <a16:creationId xmlns:a16="http://schemas.microsoft.com/office/drawing/2014/main" id="{B6D371EB-943D-2C48-A66F-A36AC9D37801}"/>
                </a:ext>
              </a:extLst>
            </p:cNvPr>
            <p:cNvSpPr>
              <a:spLocks/>
            </p:cNvSpPr>
            <p:nvPr/>
          </p:nvSpPr>
          <p:spPr bwMode="auto">
            <a:xfrm>
              <a:off x="5163" y="2576"/>
              <a:ext cx="88" cy="84"/>
            </a:xfrm>
            <a:custGeom>
              <a:avLst/>
              <a:gdLst>
                <a:gd name="T0" fmla="*/ 169 w 175"/>
                <a:gd name="T1" fmla="*/ 166 h 167"/>
                <a:gd name="T2" fmla="*/ 158 w 175"/>
                <a:gd name="T3" fmla="*/ 167 h 167"/>
                <a:gd name="T4" fmla="*/ 144 w 175"/>
                <a:gd name="T5" fmla="*/ 167 h 167"/>
                <a:gd name="T6" fmla="*/ 135 w 175"/>
                <a:gd name="T7" fmla="*/ 167 h 167"/>
                <a:gd name="T8" fmla="*/ 123 w 175"/>
                <a:gd name="T9" fmla="*/ 164 h 167"/>
                <a:gd name="T10" fmla="*/ 114 w 175"/>
                <a:gd name="T11" fmla="*/ 162 h 167"/>
                <a:gd name="T12" fmla="*/ 101 w 175"/>
                <a:gd name="T13" fmla="*/ 156 h 167"/>
                <a:gd name="T14" fmla="*/ 89 w 175"/>
                <a:gd name="T15" fmla="*/ 150 h 167"/>
                <a:gd name="T16" fmla="*/ 76 w 175"/>
                <a:gd name="T17" fmla="*/ 145 h 167"/>
                <a:gd name="T18" fmla="*/ 64 w 175"/>
                <a:gd name="T19" fmla="*/ 137 h 167"/>
                <a:gd name="T20" fmla="*/ 55 w 175"/>
                <a:gd name="T21" fmla="*/ 129 h 167"/>
                <a:gd name="T22" fmla="*/ 43 w 175"/>
                <a:gd name="T23" fmla="*/ 120 h 167"/>
                <a:gd name="T24" fmla="*/ 32 w 175"/>
                <a:gd name="T25" fmla="*/ 110 h 167"/>
                <a:gd name="T26" fmla="*/ 24 w 175"/>
                <a:gd name="T27" fmla="*/ 103 h 167"/>
                <a:gd name="T28" fmla="*/ 15 w 175"/>
                <a:gd name="T29" fmla="*/ 91 h 167"/>
                <a:gd name="T30" fmla="*/ 9 w 175"/>
                <a:gd name="T31" fmla="*/ 80 h 167"/>
                <a:gd name="T32" fmla="*/ 5 w 175"/>
                <a:gd name="T33" fmla="*/ 69 h 167"/>
                <a:gd name="T34" fmla="*/ 2 w 175"/>
                <a:gd name="T35" fmla="*/ 57 h 167"/>
                <a:gd name="T36" fmla="*/ 0 w 175"/>
                <a:gd name="T37" fmla="*/ 50 h 167"/>
                <a:gd name="T38" fmla="*/ 0 w 175"/>
                <a:gd name="T39" fmla="*/ 40 h 167"/>
                <a:gd name="T40" fmla="*/ 2 w 175"/>
                <a:gd name="T41" fmla="*/ 29 h 167"/>
                <a:gd name="T42" fmla="*/ 7 w 175"/>
                <a:gd name="T43" fmla="*/ 13 h 167"/>
                <a:gd name="T44" fmla="*/ 13 w 175"/>
                <a:gd name="T45" fmla="*/ 6 h 167"/>
                <a:gd name="T46" fmla="*/ 24 w 175"/>
                <a:gd name="T47" fmla="*/ 0 h 167"/>
                <a:gd name="T48" fmla="*/ 32 w 175"/>
                <a:gd name="T49" fmla="*/ 0 h 167"/>
                <a:gd name="T50" fmla="*/ 43 w 175"/>
                <a:gd name="T51" fmla="*/ 6 h 167"/>
                <a:gd name="T52" fmla="*/ 51 w 175"/>
                <a:gd name="T53" fmla="*/ 13 h 167"/>
                <a:gd name="T54" fmla="*/ 55 w 175"/>
                <a:gd name="T55" fmla="*/ 23 h 167"/>
                <a:gd name="T56" fmla="*/ 61 w 175"/>
                <a:gd name="T57" fmla="*/ 34 h 167"/>
                <a:gd name="T58" fmla="*/ 66 w 175"/>
                <a:gd name="T59" fmla="*/ 46 h 167"/>
                <a:gd name="T60" fmla="*/ 70 w 175"/>
                <a:gd name="T61" fmla="*/ 59 h 167"/>
                <a:gd name="T62" fmla="*/ 76 w 175"/>
                <a:gd name="T63" fmla="*/ 74 h 167"/>
                <a:gd name="T64" fmla="*/ 87 w 175"/>
                <a:gd name="T65" fmla="*/ 90 h 167"/>
                <a:gd name="T66" fmla="*/ 99 w 175"/>
                <a:gd name="T67" fmla="*/ 103 h 167"/>
                <a:gd name="T68" fmla="*/ 114 w 175"/>
                <a:gd name="T69" fmla="*/ 114 h 167"/>
                <a:gd name="T70" fmla="*/ 127 w 175"/>
                <a:gd name="T71" fmla="*/ 126 h 167"/>
                <a:gd name="T72" fmla="*/ 142 w 175"/>
                <a:gd name="T73" fmla="*/ 133 h 167"/>
                <a:gd name="T74" fmla="*/ 156 w 175"/>
                <a:gd name="T75" fmla="*/ 141 h 167"/>
                <a:gd name="T76" fmla="*/ 165 w 175"/>
                <a:gd name="T77" fmla="*/ 148 h 167"/>
                <a:gd name="T78" fmla="*/ 175 w 175"/>
                <a:gd name="T79" fmla="*/ 156 h 167"/>
                <a:gd name="T80" fmla="*/ 173 w 175"/>
                <a:gd name="T81" fmla="*/ 1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67">
                  <a:moveTo>
                    <a:pt x="173" y="164"/>
                  </a:moveTo>
                  <a:lnTo>
                    <a:pt x="169" y="166"/>
                  </a:lnTo>
                  <a:lnTo>
                    <a:pt x="163" y="167"/>
                  </a:lnTo>
                  <a:lnTo>
                    <a:pt x="158" y="167"/>
                  </a:lnTo>
                  <a:lnTo>
                    <a:pt x="150" y="167"/>
                  </a:lnTo>
                  <a:lnTo>
                    <a:pt x="144" y="167"/>
                  </a:lnTo>
                  <a:lnTo>
                    <a:pt x="139" y="167"/>
                  </a:lnTo>
                  <a:lnTo>
                    <a:pt x="135" y="167"/>
                  </a:lnTo>
                  <a:lnTo>
                    <a:pt x="129" y="166"/>
                  </a:lnTo>
                  <a:lnTo>
                    <a:pt x="123" y="164"/>
                  </a:lnTo>
                  <a:lnTo>
                    <a:pt x="118" y="162"/>
                  </a:lnTo>
                  <a:lnTo>
                    <a:pt x="114" y="162"/>
                  </a:lnTo>
                  <a:lnTo>
                    <a:pt x="106" y="160"/>
                  </a:lnTo>
                  <a:lnTo>
                    <a:pt x="101" y="156"/>
                  </a:lnTo>
                  <a:lnTo>
                    <a:pt x="95" y="154"/>
                  </a:lnTo>
                  <a:lnTo>
                    <a:pt x="89" y="150"/>
                  </a:lnTo>
                  <a:lnTo>
                    <a:pt x="83" y="148"/>
                  </a:lnTo>
                  <a:lnTo>
                    <a:pt x="76" y="145"/>
                  </a:lnTo>
                  <a:lnTo>
                    <a:pt x="72" y="141"/>
                  </a:lnTo>
                  <a:lnTo>
                    <a:pt x="64" y="137"/>
                  </a:lnTo>
                  <a:lnTo>
                    <a:pt x="61" y="133"/>
                  </a:lnTo>
                  <a:lnTo>
                    <a:pt x="55" y="129"/>
                  </a:lnTo>
                  <a:lnTo>
                    <a:pt x="49" y="126"/>
                  </a:lnTo>
                  <a:lnTo>
                    <a:pt x="43" y="120"/>
                  </a:lnTo>
                  <a:lnTo>
                    <a:pt x="38" y="116"/>
                  </a:lnTo>
                  <a:lnTo>
                    <a:pt x="32" y="110"/>
                  </a:lnTo>
                  <a:lnTo>
                    <a:pt x="28" y="107"/>
                  </a:lnTo>
                  <a:lnTo>
                    <a:pt x="24" y="103"/>
                  </a:lnTo>
                  <a:lnTo>
                    <a:pt x="21" y="97"/>
                  </a:lnTo>
                  <a:lnTo>
                    <a:pt x="15" y="91"/>
                  </a:lnTo>
                  <a:lnTo>
                    <a:pt x="13" y="86"/>
                  </a:lnTo>
                  <a:lnTo>
                    <a:pt x="9" y="80"/>
                  </a:lnTo>
                  <a:lnTo>
                    <a:pt x="7" y="74"/>
                  </a:lnTo>
                  <a:lnTo>
                    <a:pt x="5" y="69"/>
                  </a:lnTo>
                  <a:lnTo>
                    <a:pt x="4" y="63"/>
                  </a:lnTo>
                  <a:lnTo>
                    <a:pt x="2" y="57"/>
                  </a:lnTo>
                  <a:lnTo>
                    <a:pt x="2" y="53"/>
                  </a:lnTo>
                  <a:lnTo>
                    <a:pt x="0" y="50"/>
                  </a:lnTo>
                  <a:lnTo>
                    <a:pt x="0" y="44"/>
                  </a:lnTo>
                  <a:lnTo>
                    <a:pt x="0" y="40"/>
                  </a:lnTo>
                  <a:lnTo>
                    <a:pt x="0" y="34"/>
                  </a:lnTo>
                  <a:lnTo>
                    <a:pt x="2" y="29"/>
                  </a:lnTo>
                  <a:lnTo>
                    <a:pt x="4" y="21"/>
                  </a:lnTo>
                  <a:lnTo>
                    <a:pt x="7" y="13"/>
                  </a:lnTo>
                  <a:lnTo>
                    <a:pt x="11" y="10"/>
                  </a:lnTo>
                  <a:lnTo>
                    <a:pt x="13" y="6"/>
                  </a:lnTo>
                  <a:lnTo>
                    <a:pt x="19" y="4"/>
                  </a:lnTo>
                  <a:lnTo>
                    <a:pt x="24" y="0"/>
                  </a:lnTo>
                  <a:lnTo>
                    <a:pt x="28" y="0"/>
                  </a:lnTo>
                  <a:lnTo>
                    <a:pt x="32" y="0"/>
                  </a:lnTo>
                  <a:lnTo>
                    <a:pt x="40" y="4"/>
                  </a:lnTo>
                  <a:lnTo>
                    <a:pt x="43" y="6"/>
                  </a:lnTo>
                  <a:lnTo>
                    <a:pt x="47" y="10"/>
                  </a:lnTo>
                  <a:lnTo>
                    <a:pt x="51" y="13"/>
                  </a:lnTo>
                  <a:lnTo>
                    <a:pt x="53" y="17"/>
                  </a:lnTo>
                  <a:lnTo>
                    <a:pt x="55" y="23"/>
                  </a:lnTo>
                  <a:lnTo>
                    <a:pt x="59" y="29"/>
                  </a:lnTo>
                  <a:lnTo>
                    <a:pt x="61" y="34"/>
                  </a:lnTo>
                  <a:lnTo>
                    <a:pt x="64" y="40"/>
                  </a:lnTo>
                  <a:lnTo>
                    <a:pt x="66" y="46"/>
                  </a:lnTo>
                  <a:lnTo>
                    <a:pt x="68" y="51"/>
                  </a:lnTo>
                  <a:lnTo>
                    <a:pt x="70" y="59"/>
                  </a:lnTo>
                  <a:lnTo>
                    <a:pt x="76" y="67"/>
                  </a:lnTo>
                  <a:lnTo>
                    <a:pt x="76" y="74"/>
                  </a:lnTo>
                  <a:lnTo>
                    <a:pt x="82" y="80"/>
                  </a:lnTo>
                  <a:lnTo>
                    <a:pt x="87" y="90"/>
                  </a:lnTo>
                  <a:lnTo>
                    <a:pt x="93" y="97"/>
                  </a:lnTo>
                  <a:lnTo>
                    <a:pt x="99" y="103"/>
                  </a:lnTo>
                  <a:lnTo>
                    <a:pt x="104" y="109"/>
                  </a:lnTo>
                  <a:lnTo>
                    <a:pt x="114" y="114"/>
                  </a:lnTo>
                  <a:lnTo>
                    <a:pt x="120" y="120"/>
                  </a:lnTo>
                  <a:lnTo>
                    <a:pt x="127" y="126"/>
                  </a:lnTo>
                  <a:lnTo>
                    <a:pt x="135" y="129"/>
                  </a:lnTo>
                  <a:lnTo>
                    <a:pt x="142" y="133"/>
                  </a:lnTo>
                  <a:lnTo>
                    <a:pt x="150" y="137"/>
                  </a:lnTo>
                  <a:lnTo>
                    <a:pt x="156" y="141"/>
                  </a:lnTo>
                  <a:lnTo>
                    <a:pt x="161" y="145"/>
                  </a:lnTo>
                  <a:lnTo>
                    <a:pt x="165" y="148"/>
                  </a:lnTo>
                  <a:lnTo>
                    <a:pt x="171" y="150"/>
                  </a:lnTo>
                  <a:lnTo>
                    <a:pt x="175" y="156"/>
                  </a:lnTo>
                  <a:lnTo>
                    <a:pt x="173" y="164"/>
                  </a:lnTo>
                  <a:lnTo>
                    <a:pt x="173" y="1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218146" name="AutoShape 34">
            <a:extLst>
              <a:ext uri="{FF2B5EF4-FFF2-40B4-BE49-F238E27FC236}">
                <a16:creationId xmlns:a16="http://schemas.microsoft.com/office/drawing/2014/main" id="{32715F2A-69E5-5A47-9D38-EF7C3690CDBB}"/>
              </a:ext>
            </a:extLst>
          </p:cNvPr>
          <p:cNvCxnSpPr>
            <a:cxnSpLocks noChangeShapeType="1"/>
            <a:stCxn id="218126" idx="3"/>
            <a:endCxn id="218116" idx="2"/>
          </p:cNvCxnSpPr>
          <p:nvPr/>
        </p:nvCxnSpPr>
        <p:spPr bwMode="auto">
          <a:xfrm flipV="1">
            <a:off x="6659563" y="1679576"/>
            <a:ext cx="2519362" cy="1928813"/>
          </a:xfrm>
          <a:prstGeom prst="straightConnector1">
            <a:avLst/>
          </a:prstGeom>
          <a:noFill/>
          <a:ln w="76200">
            <a:solidFill>
              <a:srgbClr val="0033CC"/>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cxnSp>
        <p:nvCxnSpPr>
          <p:cNvPr id="218147" name="AutoShape 35">
            <a:extLst>
              <a:ext uri="{FF2B5EF4-FFF2-40B4-BE49-F238E27FC236}">
                <a16:creationId xmlns:a16="http://schemas.microsoft.com/office/drawing/2014/main" id="{8D2FE306-A487-E447-AE59-B9D90F1D7B9A}"/>
              </a:ext>
            </a:extLst>
          </p:cNvPr>
          <p:cNvCxnSpPr>
            <a:cxnSpLocks noChangeShapeType="1"/>
            <a:stCxn id="218127" idx="37"/>
            <a:endCxn id="218116" idx="4"/>
          </p:cNvCxnSpPr>
          <p:nvPr/>
        </p:nvCxnSpPr>
        <p:spPr bwMode="auto">
          <a:xfrm flipH="1" flipV="1">
            <a:off x="3598863" y="1679576"/>
            <a:ext cx="2425700" cy="1812925"/>
          </a:xfrm>
          <a:prstGeom prst="straightConnector1">
            <a:avLst/>
          </a:prstGeom>
          <a:noFill/>
          <a:ln w="76200">
            <a:solidFill>
              <a:srgbClr val="99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sp>
        <p:nvSpPr>
          <p:cNvPr id="218148" name="Line 36">
            <a:extLst>
              <a:ext uri="{FF2B5EF4-FFF2-40B4-BE49-F238E27FC236}">
                <a16:creationId xmlns:a16="http://schemas.microsoft.com/office/drawing/2014/main" id="{86CA7C76-3F73-914F-AD72-A62BE39B4681}"/>
              </a:ext>
            </a:extLst>
          </p:cNvPr>
          <p:cNvSpPr>
            <a:spLocks noChangeShapeType="1"/>
          </p:cNvSpPr>
          <p:nvPr/>
        </p:nvSpPr>
        <p:spPr bwMode="auto">
          <a:xfrm flipH="1">
            <a:off x="2659063" y="3297238"/>
            <a:ext cx="546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18149" name="Line 37">
            <a:extLst>
              <a:ext uri="{FF2B5EF4-FFF2-40B4-BE49-F238E27FC236}">
                <a16:creationId xmlns:a16="http://schemas.microsoft.com/office/drawing/2014/main" id="{EC2DD93C-BF6F-7545-B30F-898F1D160291}"/>
              </a:ext>
            </a:extLst>
          </p:cNvPr>
          <p:cNvSpPr>
            <a:spLocks noChangeShapeType="1"/>
          </p:cNvSpPr>
          <p:nvPr/>
        </p:nvSpPr>
        <p:spPr bwMode="auto">
          <a:xfrm flipH="1">
            <a:off x="2659064" y="4713288"/>
            <a:ext cx="4606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18150" name="Text Box 38">
            <a:extLst>
              <a:ext uri="{FF2B5EF4-FFF2-40B4-BE49-F238E27FC236}">
                <a16:creationId xmlns:a16="http://schemas.microsoft.com/office/drawing/2014/main" id="{3FB43EAB-7D1E-414D-8863-BF79616E951B}"/>
              </a:ext>
            </a:extLst>
          </p:cNvPr>
          <p:cNvSpPr txBox="1">
            <a:spLocks noChangeArrowheads="1"/>
          </p:cNvSpPr>
          <p:nvPr/>
        </p:nvSpPr>
        <p:spPr bwMode="auto">
          <a:xfrm>
            <a:off x="2734396" y="2282825"/>
            <a:ext cx="965346" cy="292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AU" altLang="en-US" sz="1300"/>
              <a:t>Intolerable</a:t>
            </a:r>
            <a:endParaRPr lang="en-US" altLang="en-US" sz="1300"/>
          </a:p>
        </p:txBody>
      </p:sp>
      <p:sp>
        <p:nvSpPr>
          <p:cNvPr id="218151" name="Text Box 39">
            <a:extLst>
              <a:ext uri="{FF2B5EF4-FFF2-40B4-BE49-F238E27FC236}">
                <a16:creationId xmlns:a16="http://schemas.microsoft.com/office/drawing/2014/main" id="{7DA1C5CF-4783-D940-BF1E-123646E64263}"/>
              </a:ext>
            </a:extLst>
          </p:cNvPr>
          <p:cNvSpPr txBox="1">
            <a:spLocks noChangeArrowheads="1"/>
          </p:cNvSpPr>
          <p:nvPr/>
        </p:nvSpPr>
        <p:spPr bwMode="auto">
          <a:xfrm>
            <a:off x="2853805" y="3678238"/>
            <a:ext cx="729705" cy="292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AU" altLang="en-US" sz="1300"/>
              <a:t>ALARP</a:t>
            </a:r>
            <a:endParaRPr lang="en-US" altLang="en-US" sz="1300"/>
          </a:p>
        </p:txBody>
      </p:sp>
      <p:sp>
        <p:nvSpPr>
          <p:cNvPr id="218152" name="Text Box 40">
            <a:extLst>
              <a:ext uri="{FF2B5EF4-FFF2-40B4-BE49-F238E27FC236}">
                <a16:creationId xmlns:a16="http://schemas.microsoft.com/office/drawing/2014/main" id="{84D217B1-B584-0849-A94F-0D442EC56BE2}"/>
              </a:ext>
            </a:extLst>
          </p:cNvPr>
          <p:cNvSpPr txBox="1">
            <a:spLocks noChangeArrowheads="1"/>
          </p:cNvSpPr>
          <p:nvPr/>
        </p:nvSpPr>
        <p:spPr bwMode="auto">
          <a:xfrm>
            <a:off x="2784513" y="5010150"/>
            <a:ext cx="863524" cy="292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AU" altLang="en-US" sz="1300"/>
              <a:t>Tolerable</a:t>
            </a:r>
            <a:endParaRPr lang="en-US" altLang="en-US" sz="1300"/>
          </a:p>
        </p:txBody>
      </p:sp>
      <p:sp>
        <p:nvSpPr>
          <p:cNvPr id="218153" name="AutoShape 41">
            <a:extLst>
              <a:ext uri="{FF2B5EF4-FFF2-40B4-BE49-F238E27FC236}">
                <a16:creationId xmlns:a16="http://schemas.microsoft.com/office/drawing/2014/main" id="{735DBB35-808D-2B4A-B67E-215E585162C3}"/>
              </a:ext>
            </a:extLst>
          </p:cNvPr>
          <p:cNvSpPr>
            <a:spLocks/>
          </p:cNvSpPr>
          <p:nvPr/>
        </p:nvSpPr>
        <p:spPr bwMode="auto">
          <a:xfrm>
            <a:off x="8904288" y="3465513"/>
            <a:ext cx="1600200" cy="1655762"/>
          </a:xfrm>
          <a:prstGeom prst="accentCallout1">
            <a:avLst>
              <a:gd name="adj1" fmla="val 6903"/>
              <a:gd name="adj2" fmla="val -5162"/>
              <a:gd name="adj3" fmla="val -44296"/>
              <a:gd name="adj4" fmla="val -59139"/>
            </a:avLst>
          </a:prstGeom>
          <a:solidFill>
            <a:srgbClr val="FFFFCC"/>
          </a:solidFill>
          <a:ln w="28575">
            <a:solidFill>
              <a:srgbClr val="006600"/>
            </a:solidFill>
            <a:miter lim="800000"/>
            <a:headEnd/>
            <a:tailEnd type="triangle" w="med" len="med"/>
          </a:ln>
          <a:effectLst>
            <a:outerShdw dist="107763" dir="2700000" algn="ctr" rotWithShape="0">
              <a:srgbClr val="808080">
                <a:alpha val="50000"/>
              </a:srgbClr>
            </a:outerShdw>
          </a:effectLst>
        </p:spPr>
        <p:txBody>
          <a:bodyPr lIns="91449" tIns="45725" rIns="91449" bIns="45725" anchor="ctr"/>
          <a:lstStyle/>
          <a:p>
            <a:pPr>
              <a:spcBef>
                <a:spcPct val="0"/>
              </a:spcBef>
              <a:spcAft>
                <a:spcPct val="0"/>
              </a:spcAft>
              <a:buSzTx/>
              <a:buFontTx/>
              <a:buNone/>
            </a:pPr>
            <a:r>
              <a:rPr lang="en-US" altLang="en-US" sz="1500" i="1"/>
              <a:t>Resources and Quality in appropriate proportion to the Exposures for end result of risk ALARP  </a:t>
            </a:r>
          </a:p>
        </p:txBody>
      </p:sp>
      <p:sp>
        <p:nvSpPr>
          <p:cNvPr id="218154" name="Line 42">
            <a:extLst>
              <a:ext uri="{FF2B5EF4-FFF2-40B4-BE49-F238E27FC236}">
                <a16:creationId xmlns:a16="http://schemas.microsoft.com/office/drawing/2014/main" id="{DA578EB2-3ED1-E147-A010-63A54973E6E3}"/>
              </a:ext>
            </a:extLst>
          </p:cNvPr>
          <p:cNvSpPr>
            <a:spLocks noChangeShapeType="1"/>
          </p:cNvSpPr>
          <p:nvPr/>
        </p:nvSpPr>
        <p:spPr bwMode="auto">
          <a:xfrm flipH="1">
            <a:off x="6524626" y="3573463"/>
            <a:ext cx="2303463" cy="971550"/>
          </a:xfrm>
          <a:prstGeom prst="line">
            <a:avLst/>
          </a:prstGeom>
          <a:noFill/>
          <a:ln w="2857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218155" name="Line 43">
            <a:extLst>
              <a:ext uri="{FF2B5EF4-FFF2-40B4-BE49-F238E27FC236}">
                <a16:creationId xmlns:a16="http://schemas.microsoft.com/office/drawing/2014/main" id="{843F1CF3-FBD0-3B49-840A-62B4F6084786}"/>
              </a:ext>
            </a:extLst>
          </p:cNvPr>
          <p:cNvSpPr>
            <a:spLocks noChangeShapeType="1"/>
          </p:cNvSpPr>
          <p:nvPr/>
        </p:nvSpPr>
        <p:spPr bwMode="auto">
          <a:xfrm flipH="1" flipV="1">
            <a:off x="5430838" y="2924176"/>
            <a:ext cx="3351212" cy="639763"/>
          </a:xfrm>
          <a:prstGeom prst="line">
            <a:avLst/>
          </a:prstGeom>
          <a:noFill/>
          <a:ln w="2857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242752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Line 2">
            <a:extLst>
              <a:ext uri="{FF2B5EF4-FFF2-40B4-BE49-F238E27FC236}">
                <a16:creationId xmlns:a16="http://schemas.microsoft.com/office/drawing/2014/main" id="{11A7AE0A-A490-6347-9DAC-32C9446FD585}"/>
              </a:ext>
            </a:extLst>
          </p:cNvPr>
          <p:cNvSpPr>
            <a:spLocks noChangeShapeType="1"/>
          </p:cNvSpPr>
          <p:nvPr/>
        </p:nvSpPr>
        <p:spPr bwMode="auto">
          <a:xfrm>
            <a:off x="4302125" y="1462088"/>
            <a:ext cx="436880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24259" name="Text Box 3">
            <a:extLst>
              <a:ext uri="{FF2B5EF4-FFF2-40B4-BE49-F238E27FC236}">
                <a16:creationId xmlns:a16="http://schemas.microsoft.com/office/drawing/2014/main" id="{0FE59A03-4974-6144-AF82-28F26ECB13AD}"/>
              </a:ext>
            </a:extLst>
          </p:cNvPr>
          <p:cNvSpPr txBox="1">
            <a:spLocks noChangeArrowheads="1"/>
          </p:cNvSpPr>
          <p:nvPr/>
        </p:nvSpPr>
        <p:spPr bwMode="auto">
          <a:xfrm>
            <a:off x="5644779" y="1289050"/>
            <a:ext cx="1683492" cy="29239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US" altLang="en-US" sz="1300">
                <a:latin typeface="Verdana" panose="020B0604030504040204" pitchFamily="34" charset="0"/>
              </a:rPr>
              <a:t>Magnitude of Risk</a:t>
            </a:r>
          </a:p>
        </p:txBody>
      </p:sp>
      <p:sp>
        <p:nvSpPr>
          <p:cNvPr id="224260" name="AutoShape 4">
            <a:extLst>
              <a:ext uri="{FF2B5EF4-FFF2-40B4-BE49-F238E27FC236}">
                <a16:creationId xmlns:a16="http://schemas.microsoft.com/office/drawing/2014/main" id="{8BC0EAFB-59E8-4941-92E9-20483C0D4918}"/>
              </a:ext>
            </a:extLst>
          </p:cNvPr>
          <p:cNvSpPr>
            <a:spLocks noChangeArrowheads="1"/>
          </p:cNvSpPr>
          <p:nvPr/>
        </p:nvSpPr>
        <p:spPr bwMode="auto">
          <a:xfrm rot="10800000">
            <a:off x="3600451" y="1677989"/>
            <a:ext cx="5578475" cy="4452937"/>
          </a:xfrm>
          <a:prstGeom prst="triangle">
            <a:avLst>
              <a:gd name="adj" fmla="val 50000"/>
            </a:avLst>
          </a:prstGeom>
          <a:gradFill rotWithShape="1">
            <a:gsLst>
              <a:gs pos="0">
                <a:srgbClr val="00FF00"/>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224261" name="Rectangle 5">
            <a:extLst>
              <a:ext uri="{FF2B5EF4-FFF2-40B4-BE49-F238E27FC236}">
                <a16:creationId xmlns:a16="http://schemas.microsoft.com/office/drawing/2014/main" id="{3562F490-8E5C-834F-8944-3790129EECD6}"/>
              </a:ext>
            </a:extLst>
          </p:cNvPr>
          <p:cNvSpPr>
            <a:spLocks noGrp="1" noChangeArrowheads="1"/>
          </p:cNvSpPr>
          <p:nvPr>
            <p:ph type="title" idx="4294967295"/>
          </p:nvPr>
        </p:nvSpPr>
        <p:spPr>
          <a:xfrm>
            <a:off x="1219200" y="260350"/>
            <a:ext cx="9829800" cy="844550"/>
          </a:xfrm>
        </p:spPr>
        <p:txBody>
          <a:bodyPr>
            <a:normAutofit fontScale="90000"/>
          </a:bodyPr>
          <a:lstStyle/>
          <a:p>
            <a:r>
              <a:rPr lang="en-GB" altLang="en-US" sz="4000"/>
              <a:t>Risk High if Resources &amp; Quality Low</a:t>
            </a:r>
            <a:endParaRPr lang="en-US" altLang="en-US" sz="4000"/>
          </a:p>
        </p:txBody>
      </p:sp>
      <p:sp>
        <p:nvSpPr>
          <p:cNvPr id="224262" name="Line 6">
            <a:extLst>
              <a:ext uri="{FF2B5EF4-FFF2-40B4-BE49-F238E27FC236}">
                <a16:creationId xmlns:a16="http://schemas.microsoft.com/office/drawing/2014/main" id="{CE9FA89D-2417-834B-93D3-7FF2090AD257}"/>
              </a:ext>
            </a:extLst>
          </p:cNvPr>
          <p:cNvSpPr>
            <a:spLocks noChangeShapeType="1"/>
          </p:cNvSpPr>
          <p:nvPr/>
        </p:nvSpPr>
        <p:spPr bwMode="auto">
          <a:xfrm flipV="1">
            <a:off x="2273300" y="1916113"/>
            <a:ext cx="0" cy="4176712"/>
          </a:xfrm>
          <a:prstGeom prst="line">
            <a:avLst/>
          </a:prstGeom>
          <a:noFill/>
          <a:ln w="5715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spAutoFit/>
          </a:bodyPr>
          <a:lstStyle/>
          <a:p>
            <a:endParaRPr lang="en-US"/>
          </a:p>
        </p:txBody>
      </p:sp>
      <p:sp>
        <p:nvSpPr>
          <p:cNvPr id="224263" name="Text Box 7">
            <a:extLst>
              <a:ext uri="{FF2B5EF4-FFF2-40B4-BE49-F238E27FC236}">
                <a16:creationId xmlns:a16="http://schemas.microsoft.com/office/drawing/2014/main" id="{74751109-06D9-4247-85EB-182D79B5F245}"/>
              </a:ext>
            </a:extLst>
          </p:cNvPr>
          <p:cNvSpPr txBox="1">
            <a:spLocks noChangeArrowheads="1"/>
          </p:cNvSpPr>
          <p:nvPr/>
        </p:nvSpPr>
        <p:spPr bwMode="auto">
          <a:xfrm rot="10800000">
            <a:off x="1757503" y="1736726"/>
            <a:ext cx="461683"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1449" tIns="45725" rIns="91449" bIns="45725">
            <a:spAutoFit/>
          </a:bodyPr>
          <a:lstStyle/>
          <a:p>
            <a:pPr algn="ctr">
              <a:spcBef>
                <a:spcPct val="50000"/>
              </a:spcBef>
              <a:spcAft>
                <a:spcPct val="0"/>
              </a:spcAft>
              <a:buSzTx/>
              <a:buFontTx/>
              <a:buNone/>
            </a:pPr>
            <a:r>
              <a:rPr lang="en-GB" altLang="en-US" i="1">
                <a:solidFill>
                  <a:srgbClr val="008000"/>
                </a:solidFill>
                <a:latin typeface="Verdana" panose="020B0604030504040204" pitchFamily="34" charset="0"/>
                <a:cs typeface="Arial" panose="020B0604020202020204" pitchFamily="34" charset="0"/>
              </a:rPr>
              <a:t>Lower Risk</a:t>
            </a:r>
            <a:r>
              <a:rPr lang="en-GB" altLang="en-US" i="1">
                <a:solidFill>
                  <a:srgbClr val="FF0000"/>
                </a:solidFill>
                <a:latin typeface="Verdana" panose="020B0604030504040204" pitchFamily="34" charset="0"/>
                <a:cs typeface="Arial" panose="020B0604020202020204" pitchFamily="34" charset="0"/>
              </a:rPr>
              <a:t>               Higher Risk</a:t>
            </a:r>
          </a:p>
        </p:txBody>
      </p:sp>
      <p:cxnSp>
        <p:nvCxnSpPr>
          <p:cNvPr id="224264" name="AutoShape 8">
            <a:extLst>
              <a:ext uri="{FF2B5EF4-FFF2-40B4-BE49-F238E27FC236}">
                <a16:creationId xmlns:a16="http://schemas.microsoft.com/office/drawing/2014/main" id="{E4006ABF-A2BE-324C-8D2C-9A5AFA2D2BD2}"/>
              </a:ext>
            </a:extLst>
          </p:cNvPr>
          <p:cNvCxnSpPr>
            <a:cxnSpLocks noChangeShapeType="1"/>
            <a:stCxn id="224267" idx="19"/>
            <a:endCxn id="224260" idx="0"/>
          </p:cNvCxnSpPr>
          <p:nvPr/>
        </p:nvCxnSpPr>
        <p:spPr bwMode="auto">
          <a:xfrm flipH="1">
            <a:off x="6389688" y="3059113"/>
            <a:ext cx="188912" cy="3073400"/>
          </a:xfrm>
          <a:prstGeom prst="straightConnector1">
            <a:avLst/>
          </a:prstGeom>
          <a:noFill/>
          <a:ln w="762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grpSp>
        <p:nvGrpSpPr>
          <p:cNvPr id="224265" name="Group 9">
            <a:extLst>
              <a:ext uri="{FF2B5EF4-FFF2-40B4-BE49-F238E27FC236}">
                <a16:creationId xmlns:a16="http://schemas.microsoft.com/office/drawing/2014/main" id="{1551A671-8C5F-4241-A65A-AA1EE3D4EFE3}"/>
              </a:ext>
            </a:extLst>
          </p:cNvPr>
          <p:cNvGrpSpPr>
            <a:grpSpLocks/>
          </p:cNvGrpSpPr>
          <p:nvPr/>
        </p:nvGrpSpPr>
        <p:grpSpPr bwMode="auto">
          <a:xfrm rot="8249373">
            <a:off x="6018213" y="1808163"/>
            <a:ext cx="1631950" cy="1022350"/>
            <a:chOff x="4422" y="2024"/>
            <a:chExt cx="1152" cy="783"/>
          </a:xfrm>
        </p:grpSpPr>
        <p:sp>
          <p:nvSpPr>
            <p:cNvPr id="224266" name="AutoShape 10">
              <a:extLst>
                <a:ext uri="{FF2B5EF4-FFF2-40B4-BE49-F238E27FC236}">
                  <a16:creationId xmlns:a16="http://schemas.microsoft.com/office/drawing/2014/main" id="{C77926C4-53C0-AC4C-9127-5A9D07794183}"/>
                </a:ext>
              </a:extLst>
            </p:cNvPr>
            <p:cNvSpPr>
              <a:spLocks noChangeAspect="1" noChangeArrowheads="1" noTextEdit="1"/>
            </p:cNvSpPr>
            <p:nvPr/>
          </p:nvSpPr>
          <p:spPr bwMode="auto">
            <a:xfrm>
              <a:off x="4422" y="2024"/>
              <a:ext cx="1152"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4267" name="Freeform 11">
              <a:extLst>
                <a:ext uri="{FF2B5EF4-FFF2-40B4-BE49-F238E27FC236}">
                  <a16:creationId xmlns:a16="http://schemas.microsoft.com/office/drawing/2014/main" id="{8BFE286E-F6FA-A44C-AD87-AFFE6AC99C23}"/>
                </a:ext>
              </a:extLst>
            </p:cNvPr>
            <p:cNvSpPr>
              <a:spLocks/>
            </p:cNvSpPr>
            <p:nvPr/>
          </p:nvSpPr>
          <p:spPr bwMode="auto">
            <a:xfrm>
              <a:off x="5072" y="2024"/>
              <a:ext cx="502" cy="721"/>
            </a:xfrm>
            <a:custGeom>
              <a:avLst/>
              <a:gdLst>
                <a:gd name="T0" fmla="*/ 0 w 1004"/>
                <a:gd name="T1" fmla="*/ 701 h 1442"/>
                <a:gd name="T2" fmla="*/ 0 w 1004"/>
                <a:gd name="T3" fmla="*/ 612 h 1442"/>
                <a:gd name="T4" fmla="*/ 8 w 1004"/>
                <a:gd name="T5" fmla="*/ 525 h 1442"/>
                <a:gd name="T6" fmla="*/ 23 w 1004"/>
                <a:gd name="T7" fmla="*/ 441 h 1442"/>
                <a:gd name="T8" fmla="*/ 46 w 1004"/>
                <a:gd name="T9" fmla="*/ 363 h 1442"/>
                <a:gd name="T10" fmla="*/ 74 w 1004"/>
                <a:gd name="T11" fmla="*/ 291 h 1442"/>
                <a:gd name="T12" fmla="*/ 109 w 1004"/>
                <a:gd name="T13" fmla="*/ 224 h 1442"/>
                <a:gd name="T14" fmla="*/ 150 w 1004"/>
                <a:gd name="T15" fmla="*/ 167 h 1442"/>
                <a:gd name="T16" fmla="*/ 196 w 1004"/>
                <a:gd name="T17" fmla="*/ 116 h 1442"/>
                <a:gd name="T18" fmla="*/ 247 w 1004"/>
                <a:gd name="T19" fmla="*/ 70 h 1442"/>
                <a:gd name="T20" fmla="*/ 301 w 1004"/>
                <a:gd name="T21" fmla="*/ 38 h 1442"/>
                <a:gd name="T22" fmla="*/ 361 w 1004"/>
                <a:gd name="T23" fmla="*/ 15 h 1442"/>
                <a:gd name="T24" fmla="*/ 424 w 1004"/>
                <a:gd name="T25" fmla="*/ 2 h 1442"/>
                <a:gd name="T26" fmla="*/ 487 w 1004"/>
                <a:gd name="T27" fmla="*/ 0 h 1442"/>
                <a:gd name="T28" fmla="*/ 550 w 1004"/>
                <a:gd name="T29" fmla="*/ 11 h 1442"/>
                <a:gd name="T30" fmla="*/ 610 w 1004"/>
                <a:gd name="T31" fmla="*/ 32 h 1442"/>
                <a:gd name="T32" fmla="*/ 669 w 1004"/>
                <a:gd name="T33" fmla="*/ 63 h 1442"/>
                <a:gd name="T34" fmla="*/ 725 w 1004"/>
                <a:gd name="T35" fmla="*/ 103 h 1442"/>
                <a:gd name="T36" fmla="*/ 776 w 1004"/>
                <a:gd name="T37" fmla="*/ 154 h 1442"/>
                <a:gd name="T38" fmla="*/ 825 w 1004"/>
                <a:gd name="T39" fmla="*/ 209 h 1442"/>
                <a:gd name="T40" fmla="*/ 869 w 1004"/>
                <a:gd name="T41" fmla="*/ 274 h 1442"/>
                <a:gd name="T42" fmla="*/ 907 w 1004"/>
                <a:gd name="T43" fmla="*/ 344 h 1442"/>
                <a:gd name="T44" fmla="*/ 941 w 1004"/>
                <a:gd name="T45" fmla="*/ 422 h 1442"/>
                <a:gd name="T46" fmla="*/ 968 w 1004"/>
                <a:gd name="T47" fmla="*/ 506 h 1442"/>
                <a:gd name="T48" fmla="*/ 987 w 1004"/>
                <a:gd name="T49" fmla="*/ 595 h 1442"/>
                <a:gd name="T50" fmla="*/ 998 w 1004"/>
                <a:gd name="T51" fmla="*/ 686 h 1442"/>
                <a:gd name="T52" fmla="*/ 1004 w 1004"/>
                <a:gd name="T53" fmla="*/ 777 h 1442"/>
                <a:gd name="T54" fmla="*/ 998 w 1004"/>
                <a:gd name="T55" fmla="*/ 865 h 1442"/>
                <a:gd name="T56" fmla="*/ 989 w 1004"/>
                <a:gd name="T57" fmla="*/ 950 h 1442"/>
                <a:gd name="T58" fmla="*/ 970 w 1004"/>
                <a:gd name="T59" fmla="*/ 1030 h 1442"/>
                <a:gd name="T60" fmla="*/ 945 w 1004"/>
                <a:gd name="T61" fmla="*/ 1108 h 1442"/>
                <a:gd name="T62" fmla="*/ 915 w 1004"/>
                <a:gd name="T63" fmla="*/ 1178 h 1442"/>
                <a:gd name="T64" fmla="*/ 879 w 1004"/>
                <a:gd name="T65" fmla="*/ 1241 h 1442"/>
                <a:gd name="T66" fmla="*/ 835 w 1004"/>
                <a:gd name="T67" fmla="*/ 1296 h 1442"/>
                <a:gd name="T68" fmla="*/ 785 w 1004"/>
                <a:gd name="T69" fmla="*/ 1346 h 1442"/>
                <a:gd name="T70" fmla="*/ 734 w 1004"/>
                <a:gd name="T71" fmla="*/ 1384 h 1442"/>
                <a:gd name="T72" fmla="*/ 679 w 1004"/>
                <a:gd name="T73" fmla="*/ 1416 h 1442"/>
                <a:gd name="T74" fmla="*/ 618 w 1004"/>
                <a:gd name="T75" fmla="*/ 1433 h 1442"/>
                <a:gd name="T76" fmla="*/ 553 w 1004"/>
                <a:gd name="T77" fmla="*/ 1442 h 1442"/>
                <a:gd name="T78" fmla="*/ 491 w 1004"/>
                <a:gd name="T79" fmla="*/ 1439 h 1442"/>
                <a:gd name="T80" fmla="*/ 428 w 1004"/>
                <a:gd name="T81" fmla="*/ 1423 h 1442"/>
                <a:gd name="T82" fmla="*/ 369 w 1004"/>
                <a:gd name="T83" fmla="*/ 1399 h 1442"/>
                <a:gd name="T84" fmla="*/ 310 w 1004"/>
                <a:gd name="T85" fmla="*/ 1363 h 1442"/>
                <a:gd name="T86" fmla="*/ 255 w 1004"/>
                <a:gd name="T87" fmla="*/ 1319 h 1442"/>
                <a:gd name="T88" fmla="*/ 206 w 1004"/>
                <a:gd name="T89" fmla="*/ 1268 h 1442"/>
                <a:gd name="T90" fmla="*/ 158 w 1004"/>
                <a:gd name="T91" fmla="*/ 1207 h 1442"/>
                <a:gd name="T92" fmla="*/ 116 w 1004"/>
                <a:gd name="T93" fmla="*/ 1138 h 1442"/>
                <a:gd name="T94" fmla="*/ 80 w 1004"/>
                <a:gd name="T95" fmla="*/ 1066 h 1442"/>
                <a:gd name="T96" fmla="*/ 50 w 1004"/>
                <a:gd name="T97" fmla="*/ 986 h 1442"/>
                <a:gd name="T98" fmla="*/ 25 w 1004"/>
                <a:gd name="T99" fmla="*/ 901 h 1442"/>
                <a:gd name="T100" fmla="*/ 10 w 1004"/>
                <a:gd name="T101" fmla="*/ 81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442">
                  <a:moveTo>
                    <a:pt x="6" y="775"/>
                  </a:moveTo>
                  <a:lnTo>
                    <a:pt x="4" y="756"/>
                  </a:lnTo>
                  <a:lnTo>
                    <a:pt x="2" y="737"/>
                  </a:lnTo>
                  <a:lnTo>
                    <a:pt x="0" y="718"/>
                  </a:lnTo>
                  <a:lnTo>
                    <a:pt x="0" y="701"/>
                  </a:lnTo>
                  <a:lnTo>
                    <a:pt x="0" y="682"/>
                  </a:lnTo>
                  <a:lnTo>
                    <a:pt x="0" y="665"/>
                  </a:lnTo>
                  <a:lnTo>
                    <a:pt x="0" y="646"/>
                  </a:lnTo>
                  <a:lnTo>
                    <a:pt x="0" y="629"/>
                  </a:lnTo>
                  <a:lnTo>
                    <a:pt x="0" y="612"/>
                  </a:lnTo>
                  <a:lnTo>
                    <a:pt x="0" y="595"/>
                  </a:lnTo>
                  <a:lnTo>
                    <a:pt x="2" y="576"/>
                  </a:lnTo>
                  <a:lnTo>
                    <a:pt x="4" y="559"/>
                  </a:lnTo>
                  <a:lnTo>
                    <a:pt x="6" y="542"/>
                  </a:lnTo>
                  <a:lnTo>
                    <a:pt x="8" y="525"/>
                  </a:lnTo>
                  <a:lnTo>
                    <a:pt x="12" y="507"/>
                  </a:lnTo>
                  <a:lnTo>
                    <a:pt x="14" y="490"/>
                  </a:lnTo>
                  <a:lnTo>
                    <a:pt x="17" y="475"/>
                  </a:lnTo>
                  <a:lnTo>
                    <a:pt x="19" y="458"/>
                  </a:lnTo>
                  <a:lnTo>
                    <a:pt x="23" y="441"/>
                  </a:lnTo>
                  <a:lnTo>
                    <a:pt x="27" y="426"/>
                  </a:lnTo>
                  <a:lnTo>
                    <a:pt x="31" y="411"/>
                  </a:lnTo>
                  <a:lnTo>
                    <a:pt x="36" y="395"/>
                  </a:lnTo>
                  <a:lnTo>
                    <a:pt x="40" y="380"/>
                  </a:lnTo>
                  <a:lnTo>
                    <a:pt x="46" y="363"/>
                  </a:lnTo>
                  <a:lnTo>
                    <a:pt x="52" y="348"/>
                  </a:lnTo>
                  <a:lnTo>
                    <a:pt x="57" y="334"/>
                  </a:lnTo>
                  <a:lnTo>
                    <a:pt x="63" y="319"/>
                  </a:lnTo>
                  <a:lnTo>
                    <a:pt x="69" y="306"/>
                  </a:lnTo>
                  <a:lnTo>
                    <a:pt x="74" y="291"/>
                  </a:lnTo>
                  <a:lnTo>
                    <a:pt x="82" y="277"/>
                  </a:lnTo>
                  <a:lnTo>
                    <a:pt x="88" y="264"/>
                  </a:lnTo>
                  <a:lnTo>
                    <a:pt x="95" y="253"/>
                  </a:lnTo>
                  <a:lnTo>
                    <a:pt x="103" y="239"/>
                  </a:lnTo>
                  <a:lnTo>
                    <a:pt x="109" y="224"/>
                  </a:lnTo>
                  <a:lnTo>
                    <a:pt x="116" y="213"/>
                  </a:lnTo>
                  <a:lnTo>
                    <a:pt x="126" y="201"/>
                  </a:lnTo>
                  <a:lnTo>
                    <a:pt x="131" y="190"/>
                  </a:lnTo>
                  <a:lnTo>
                    <a:pt x="141" y="179"/>
                  </a:lnTo>
                  <a:lnTo>
                    <a:pt x="150" y="167"/>
                  </a:lnTo>
                  <a:lnTo>
                    <a:pt x="160" y="156"/>
                  </a:lnTo>
                  <a:lnTo>
                    <a:pt x="168" y="144"/>
                  </a:lnTo>
                  <a:lnTo>
                    <a:pt x="177" y="133"/>
                  </a:lnTo>
                  <a:lnTo>
                    <a:pt x="187" y="125"/>
                  </a:lnTo>
                  <a:lnTo>
                    <a:pt x="196" y="116"/>
                  </a:lnTo>
                  <a:lnTo>
                    <a:pt x="206" y="106"/>
                  </a:lnTo>
                  <a:lnTo>
                    <a:pt x="215" y="97"/>
                  </a:lnTo>
                  <a:lnTo>
                    <a:pt x="226" y="87"/>
                  </a:lnTo>
                  <a:lnTo>
                    <a:pt x="238" y="82"/>
                  </a:lnTo>
                  <a:lnTo>
                    <a:pt x="247" y="70"/>
                  </a:lnTo>
                  <a:lnTo>
                    <a:pt x="259" y="65"/>
                  </a:lnTo>
                  <a:lnTo>
                    <a:pt x="268" y="57"/>
                  </a:lnTo>
                  <a:lnTo>
                    <a:pt x="280" y="51"/>
                  </a:lnTo>
                  <a:lnTo>
                    <a:pt x="289" y="44"/>
                  </a:lnTo>
                  <a:lnTo>
                    <a:pt x="301" y="38"/>
                  </a:lnTo>
                  <a:lnTo>
                    <a:pt x="314" y="32"/>
                  </a:lnTo>
                  <a:lnTo>
                    <a:pt x="325" y="29"/>
                  </a:lnTo>
                  <a:lnTo>
                    <a:pt x="337" y="23"/>
                  </a:lnTo>
                  <a:lnTo>
                    <a:pt x="348" y="19"/>
                  </a:lnTo>
                  <a:lnTo>
                    <a:pt x="361" y="15"/>
                  </a:lnTo>
                  <a:lnTo>
                    <a:pt x="375" y="11"/>
                  </a:lnTo>
                  <a:lnTo>
                    <a:pt x="386" y="8"/>
                  </a:lnTo>
                  <a:lnTo>
                    <a:pt x="398" y="6"/>
                  </a:lnTo>
                  <a:lnTo>
                    <a:pt x="411" y="4"/>
                  </a:lnTo>
                  <a:lnTo>
                    <a:pt x="424" y="2"/>
                  </a:lnTo>
                  <a:lnTo>
                    <a:pt x="436" y="0"/>
                  </a:lnTo>
                  <a:lnTo>
                    <a:pt x="451" y="0"/>
                  </a:lnTo>
                  <a:lnTo>
                    <a:pt x="462" y="0"/>
                  </a:lnTo>
                  <a:lnTo>
                    <a:pt x="474" y="0"/>
                  </a:lnTo>
                  <a:lnTo>
                    <a:pt x="487" y="0"/>
                  </a:lnTo>
                  <a:lnTo>
                    <a:pt x="498" y="2"/>
                  </a:lnTo>
                  <a:lnTo>
                    <a:pt x="514" y="4"/>
                  </a:lnTo>
                  <a:lnTo>
                    <a:pt x="525" y="6"/>
                  </a:lnTo>
                  <a:lnTo>
                    <a:pt x="536" y="8"/>
                  </a:lnTo>
                  <a:lnTo>
                    <a:pt x="550" y="11"/>
                  </a:lnTo>
                  <a:lnTo>
                    <a:pt x="561" y="13"/>
                  </a:lnTo>
                  <a:lnTo>
                    <a:pt x="574" y="19"/>
                  </a:lnTo>
                  <a:lnTo>
                    <a:pt x="586" y="23"/>
                  </a:lnTo>
                  <a:lnTo>
                    <a:pt x="599" y="27"/>
                  </a:lnTo>
                  <a:lnTo>
                    <a:pt x="610" y="32"/>
                  </a:lnTo>
                  <a:lnTo>
                    <a:pt x="624" y="38"/>
                  </a:lnTo>
                  <a:lnTo>
                    <a:pt x="633" y="44"/>
                  </a:lnTo>
                  <a:lnTo>
                    <a:pt x="645" y="49"/>
                  </a:lnTo>
                  <a:lnTo>
                    <a:pt x="658" y="55"/>
                  </a:lnTo>
                  <a:lnTo>
                    <a:pt x="669" y="63"/>
                  </a:lnTo>
                  <a:lnTo>
                    <a:pt x="681" y="68"/>
                  </a:lnTo>
                  <a:lnTo>
                    <a:pt x="690" y="76"/>
                  </a:lnTo>
                  <a:lnTo>
                    <a:pt x="702" y="86"/>
                  </a:lnTo>
                  <a:lnTo>
                    <a:pt x="713" y="95"/>
                  </a:lnTo>
                  <a:lnTo>
                    <a:pt x="725" y="103"/>
                  </a:lnTo>
                  <a:lnTo>
                    <a:pt x="736" y="112"/>
                  </a:lnTo>
                  <a:lnTo>
                    <a:pt x="745" y="122"/>
                  </a:lnTo>
                  <a:lnTo>
                    <a:pt x="757" y="133"/>
                  </a:lnTo>
                  <a:lnTo>
                    <a:pt x="766" y="141"/>
                  </a:lnTo>
                  <a:lnTo>
                    <a:pt x="776" y="154"/>
                  </a:lnTo>
                  <a:lnTo>
                    <a:pt x="787" y="163"/>
                  </a:lnTo>
                  <a:lnTo>
                    <a:pt x="797" y="175"/>
                  </a:lnTo>
                  <a:lnTo>
                    <a:pt x="806" y="184"/>
                  </a:lnTo>
                  <a:lnTo>
                    <a:pt x="816" y="198"/>
                  </a:lnTo>
                  <a:lnTo>
                    <a:pt x="825" y="209"/>
                  </a:lnTo>
                  <a:lnTo>
                    <a:pt x="835" y="222"/>
                  </a:lnTo>
                  <a:lnTo>
                    <a:pt x="842" y="234"/>
                  </a:lnTo>
                  <a:lnTo>
                    <a:pt x="852" y="247"/>
                  </a:lnTo>
                  <a:lnTo>
                    <a:pt x="860" y="260"/>
                  </a:lnTo>
                  <a:lnTo>
                    <a:pt x="869" y="274"/>
                  </a:lnTo>
                  <a:lnTo>
                    <a:pt x="879" y="287"/>
                  </a:lnTo>
                  <a:lnTo>
                    <a:pt x="884" y="302"/>
                  </a:lnTo>
                  <a:lnTo>
                    <a:pt x="892" y="315"/>
                  </a:lnTo>
                  <a:lnTo>
                    <a:pt x="901" y="331"/>
                  </a:lnTo>
                  <a:lnTo>
                    <a:pt x="907" y="344"/>
                  </a:lnTo>
                  <a:lnTo>
                    <a:pt x="915" y="359"/>
                  </a:lnTo>
                  <a:lnTo>
                    <a:pt x="922" y="376"/>
                  </a:lnTo>
                  <a:lnTo>
                    <a:pt x="928" y="392"/>
                  </a:lnTo>
                  <a:lnTo>
                    <a:pt x="934" y="407"/>
                  </a:lnTo>
                  <a:lnTo>
                    <a:pt x="941" y="422"/>
                  </a:lnTo>
                  <a:lnTo>
                    <a:pt x="947" y="439"/>
                  </a:lnTo>
                  <a:lnTo>
                    <a:pt x="953" y="456"/>
                  </a:lnTo>
                  <a:lnTo>
                    <a:pt x="958" y="471"/>
                  </a:lnTo>
                  <a:lnTo>
                    <a:pt x="962" y="488"/>
                  </a:lnTo>
                  <a:lnTo>
                    <a:pt x="968" y="506"/>
                  </a:lnTo>
                  <a:lnTo>
                    <a:pt x="972" y="525"/>
                  </a:lnTo>
                  <a:lnTo>
                    <a:pt x="975" y="540"/>
                  </a:lnTo>
                  <a:lnTo>
                    <a:pt x="981" y="559"/>
                  </a:lnTo>
                  <a:lnTo>
                    <a:pt x="983" y="576"/>
                  </a:lnTo>
                  <a:lnTo>
                    <a:pt x="987" y="595"/>
                  </a:lnTo>
                  <a:lnTo>
                    <a:pt x="991" y="612"/>
                  </a:lnTo>
                  <a:lnTo>
                    <a:pt x="993" y="629"/>
                  </a:lnTo>
                  <a:lnTo>
                    <a:pt x="994" y="648"/>
                  </a:lnTo>
                  <a:lnTo>
                    <a:pt x="998" y="669"/>
                  </a:lnTo>
                  <a:lnTo>
                    <a:pt x="998" y="686"/>
                  </a:lnTo>
                  <a:lnTo>
                    <a:pt x="1000" y="705"/>
                  </a:lnTo>
                  <a:lnTo>
                    <a:pt x="1002" y="722"/>
                  </a:lnTo>
                  <a:lnTo>
                    <a:pt x="1004" y="741"/>
                  </a:lnTo>
                  <a:lnTo>
                    <a:pt x="1004" y="758"/>
                  </a:lnTo>
                  <a:lnTo>
                    <a:pt x="1004" y="777"/>
                  </a:lnTo>
                  <a:lnTo>
                    <a:pt x="1004" y="794"/>
                  </a:lnTo>
                  <a:lnTo>
                    <a:pt x="1004" y="813"/>
                  </a:lnTo>
                  <a:lnTo>
                    <a:pt x="1002" y="831"/>
                  </a:lnTo>
                  <a:lnTo>
                    <a:pt x="1000" y="848"/>
                  </a:lnTo>
                  <a:lnTo>
                    <a:pt x="998" y="865"/>
                  </a:lnTo>
                  <a:lnTo>
                    <a:pt x="998" y="884"/>
                  </a:lnTo>
                  <a:lnTo>
                    <a:pt x="996" y="899"/>
                  </a:lnTo>
                  <a:lnTo>
                    <a:pt x="993" y="916"/>
                  </a:lnTo>
                  <a:lnTo>
                    <a:pt x="993" y="933"/>
                  </a:lnTo>
                  <a:lnTo>
                    <a:pt x="989" y="950"/>
                  </a:lnTo>
                  <a:lnTo>
                    <a:pt x="985" y="967"/>
                  </a:lnTo>
                  <a:lnTo>
                    <a:pt x="981" y="983"/>
                  </a:lnTo>
                  <a:lnTo>
                    <a:pt x="977" y="1000"/>
                  </a:lnTo>
                  <a:lnTo>
                    <a:pt x="975" y="1015"/>
                  </a:lnTo>
                  <a:lnTo>
                    <a:pt x="970" y="1030"/>
                  </a:lnTo>
                  <a:lnTo>
                    <a:pt x="966" y="1047"/>
                  </a:lnTo>
                  <a:lnTo>
                    <a:pt x="960" y="1062"/>
                  </a:lnTo>
                  <a:lnTo>
                    <a:pt x="956" y="1078"/>
                  </a:lnTo>
                  <a:lnTo>
                    <a:pt x="951" y="1091"/>
                  </a:lnTo>
                  <a:lnTo>
                    <a:pt x="945" y="1108"/>
                  </a:lnTo>
                  <a:lnTo>
                    <a:pt x="939" y="1121"/>
                  </a:lnTo>
                  <a:lnTo>
                    <a:pt x="934" y="1136"/>
                  </a:lnTo>
                  <a:lnTo>
                    <a:pt x="926" y="1150"/>
                  </a:lnTo>
                  <a:lnTo>
                    <a:pt x="920" y="1163"/>
                  </a:lnTo>
                  <a:lnTo>
                    <a:pt x="915" y="1178"/>
                  </a:lnTo>
                  <a:lnTo>
                    <a:pt x="907" y="1192"/>
                  </a:lnTo>
                  <a:lnTo>
                    <a:pt x="901" y="1205"/>
                  </a:lnTo>
                  <a:lnTo>
                    <a:pt x="894" y="1216"/>
                  </a:lnTo>
                  <a:lnTo>
                    <a:pt x="884" y="1228"/>
                  </a:lnTo>
                  <a:lnTo>
                    <a:pt x="879" y="1241"/>
                  </a:lnTo>
                  <a:lnTo>
                    <a:pt x="867" y="1252"/>
                  </a:lnTo>
                  <a:lnTo>
                    <a:pt x="860" y="1266"/>
                  </a:lnTo>
                  <a:lnTo>
                    <a:pt x="852" y="1275"/>
                  </a:lnTo>
                  <a:lnTo>
                    <a:pt x="842" y="1287"/>
                  </a:lnTo>
                  <a:lnTo>
                    <a:pt x="835" y="1296"/>
                  </a:lnTo>
                  <a:lnTo>
                    <a:pt x="825" y="1308"/>
                  </a:lnTo>
                  <a:lnTo>
                    <a:pt x="816" y="1317"/>
                  </a:lnTo>
                  <a:lnTo>
                    <a:pt x="806" y="1327"/>
                  </a:lnTo>
                  <a:lnTo>
                    <a:pt x="797" y="1336"/>
                  </a:lnTo>
                  <a:lnTo>
                    <a:pt x="785" y="1346"/>
                  </a:lnTo>
                  <a:lnTo>
                    <a:pt x="776" y="1353"/>
                  </a:lnTo>
                  <a:lnTo>
                    <a:pt x="766" y="1363"/>
                  </a:lnTo>
                  <a:lnTo>
                    <a:pt x="755" y="1368"/>
                  </a:lnTo>
                  <a:lnTo>
                    <a:pt x="745" y="1376"/>
                  </a:lnTo>
                  <a:lnTo>
                    <a:pt x="734" y="1384"/>
                  </a:lnTo>
                  <a:lnTo>
                    <a:pt x="723" y="1391"/>
                  </a:lnTo>
                  <a:lnTo>
                    <a:pt x="711" y="1397"/>
                  </a:lnTo>
                  <a:lnTo>
                    <a:pt x="700" y="1404"/>
                  </a:lnTo>
                  <a:lnTo>
                    <a:pt x="688" y="1408"/>
                  </a:lnTo>
                  <a:lnTo>
                    <a:pt x="679" y="1416"/>
                  </a:lnTo>
                  <a:lnTo>
                    <a:pt x="668" y="1420"/>
                  </a:lnTo>
                  <a:lnTo>
                    <a:pt x="654" y="1423"/>
                  </a:lnTo>
                  <a:lnTo>
                    <a:pt x="643" y="1427"/>
                  </a:lnTo>
                  <a:lnTo>
                    <a:pt x="630" y="1431"/>
                  </a:lnTo>
                  <a:lnTo>
                    <a:pt x="618" y="1433"/>
                  </a:lnTo>
                  <a:lnTo>
                    <a:pt x="605" y="1437"/>
                  </a:lnTo>
                  <a:lnTo>
                    <a:pt x="593" y="1439"/>
                  </a:lnTo>
                  <a:lnTo>
                    <a:pt x="580" y="1441"/>
                  </a:lnTo>
                  <a:lnTo>
                    <a:pt x="567" y="1441"/>
                  </a:lnTo>
                  <a:lnTo>
                    <a:pt x="553" y="1442"/>
                  </a:lnTo>
                  <a:lnTo>
                    <a:pt x="542" y="1442"/>
                  </a:lnTo>
                  <a:lnTo>
                    <a:pt x="529" y="1442"/>
                  </a:lnTo>
                  <a:lnTo>
                    <a:pt x="517" y="1441"/>
                  </a:lnTo>
                  <a:lnTo>
                    <a:pt x="502" y="1439"/>
                  </a:lnTo>
                  <a:lnTo>
                    <a:pt x="491" y="1439"/>
                  </a:lnTo>
                  <a:lnTo>
                    <a:pt x="479" y="1437"/>
                  </a:lnTo>
                  <a:lnTo>
                    <a:pt x="466" y="1433"/>
                  </a:lnTo>
                  <a:lnTo>
                    <a:pt x="453" y="1429"/>
                  </a:lnTo>
                  <a:lnTo>
                    <a:pt x="441" y="1427"/>
                  </a:lnTo>
                  <a:lnTo>
                    <a:pt x="428" y="1423"/>
                  </a:lnTo>
                  <a:lnTo>
                    <a:pt x="417" y="1420"/>
                  </a:lnTo>
                  <a:lnTo>
                    <a:pt x="405" y="1414"/>
                  </a:lnTo>
                  <a:lnTo>
                    <a:pt x="392" y="1410"/>
                  </a:lnTo>
                  <a:lnTo>
                    <a:pt x="380" y="1404"/>
                  </a:lnTo>
                  <a:lnTo>
                    <a:pt x="369" y="1399"/>
                  </a:lnTo>
                  <a:lnTo>
                    <a:pt x="358" y="1391"/>
                  </a:lnTo>
                  <a:lnTo>
                    <a:pt x="344" y="1384"/>
                  </a:lnTo>
                  <a:lnTo>
                    <a:pt x="333" y="1378"/>
                  </a:lnTo>
                  <a:lnTo>
                    <a:pt x="322" y="1370"/>
                  </a:lnTo>
                  <a:lnTo>
                    <a:pt x="310" y="1363"/>
                  </a:lnTo>
                  <a:lnTo>
                    <a:pt x="301" y="1355"/>
                  </a:lnTo>
                  <a:lnTo>
                    <a:pt x="287" y="1347"/>
                  </a:lnTo>
                  <a:lnTo>
                    <a:pt x="276" y="1338"/>
                  </a:lnTo>
                  <a:lnTo>
                    <a:pt x="266" y="1328"/>
                  </a:lnTo>
                  <a:lnTo>
                    <a:pt x="255" y="1319"/>
                  </a:lnTo>
                  <a:lnTo>
                    <a:pt x="246" y="1309"/>
                  </a:lnTo>
                  <a:lnTo>
                    <a:pt x="236" y="1300"/>
                  </a:lnTo>
                  <a:lnTo>
                    <a:pt x="225" y="1289"/>
                  </a:lnTo>
                  <a:lnTo>
                    <a:pt x="215" y="1277"/>
                  </a:lnTo>
                  <a:lnTo>
                    <a:pt x="206" y="1268"/>
                  </a:lnTo>
                  <a:lnTo>
                    <a:pt x="196" y="1256"/>
                  </a:lnTo>
                  <a:lnTo>
                    <a:pt x="187" y="1243"/>
                  </a:lnTo>
                  <a:lnTo>
                    <a:pt x="177" y="1232"/>
                  </a:lnTo>
                  <a:lnTo>
                    <a:pt x="168" y="1220"/>
                  </a:lnTo>
                  <a:lnTo>
                    <a:pt x="158" y="1207"/>
                  </a:lnTo>
                  <a:lnTo>
                    <a:pt x="150" y="1194"/>
                  </a:lnTo>
                  <a:lnTo>
                    <a:pt x="141" y="1180"/>
                  </a:lnTo>
                  <a:lnTo>
                    <a:pt x="131" y="1167"/>
                  </a:lnTo>
                  <a:lnTo>
                    <a:pt x="124" y="1154"/>
                  </a:lnTo>
                  <a:lnTo>
                    <a:pt x="116" y="1138"/>
                  </a:lnTo>
                  <a:lnTo>
                    <a:pt x="109" y="1125"/>
                  </a:lnTo>
                  <a:lnTo>
                    <a:pt x="103" y="1110"/>
                  </a:lnTo>
                  <a:lnTo>
                    <a:pt x="95" y="1095"/>
                  </a:lnTo>
                  <a:lnTo>
                    <a:pt x="88" y="1079"/>
                  </a:lnTo>
                  <a:lnTo>
                    <a:pt x="80" y="1066"/>
                  </a:lnTo>
                  <a:lnTo>
                    <a:pt x="74" y="1051"/>
                  </a:lnTo>
                  <a:lnTo>
                    <a:pt x="67" y="1034"/>
                  </a:lnTo>
                  <a:lnTo>
                    <a:pt x="61" y="1019"/>
                  </a:lnTo>
                  <a:lnTo>
                    <a:pt x="55" y="1002"/>
                  </a:lnTo>
                  <a:lnTo>
                    <a:pt x="50" y="986"/>
                  </a:lnTo>
                  <a:lnTo>
                    <a:pt x="44" y="969"/>
                  </a:lnTo>
                  <a:lnTo>
                    <a:pt x="40" y="952"/>
                  </a:lnTo>
                  <a:lnTo>
                    <a:pt x="34" y="935"/>
                  </a:lnTo>
                  <a:lnTo>
                    <a:pt x="31" y="918"/>
                  </a:lnTo>
                  <a:lnTo>
                    <a:pt x="25" y="901"/>
                  </a:lnTo>
                  <a:lnTo>
                    <a:pt x="21" y="884"/>
                  </a:lnTo>
                  <a:lnTo>
                    <a:pt x="17" y="867"/>
                  </a:lnTo>
                  <a:lnTo>
                    <a:pt x="15" y="850"/>
                  </a:lnTo>
                  <a:lnTo>
                    <a:pt x="12" y="831"/>
                  </a:lnTo>
                  <a:lnTo>
                    <a:pt x="10" y="812"/>
                  </a:lnTo>
                  <a:lnTo>
                    <a:pt x="8" y="793"/>
                  </a:lnTo>
                  <a:lnTo>
                    <a:pt x="6" y="775"/>
                  </a:lnTo>
                  <a:lnTo>
                    <a:pt x="6" y="775"/>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68" name="Freeform 12">
              <a:extLst>
                <a:ext uri="{FF2B5EF4-FFF2-40B4-BE49-F238E27FC236}">
                  <a16:creationId xmlns:a16="http://schemas.microsoft.com/office/drawing/2014/main" id="{8C14E054-1F1C-E94B-A129-D0352D32D77D}"/>
                </a:ext>
              </a:extLst>
            </p:cNvPr>
            <p:cNvSpPr>
              <a:spLocks/>
            </p:cNvSpPr>
            <p:nvPr/>
          </p:nvSpPr>
          <p:spPr bwMode="auto">
            <a:xfrm>
              <a:off x="5152" y="2121"/>
              <a:ext cx="331" cy="521"/>
            </a:xfrm>
            <a:custGeom>
              <a:avLst/>
              <a:gdLst>
                <a:gd name="T0" fmla="*/ 0 w 662"/>
                <a:gd name="T1" fmla="*/ 503 h 1041"/>
                <a:gd name="T2" fmla="*/ 0 w 662"/>
                <a:gd name="T3" fmla="*/ 437 h 1041"/>
                <a:gd name="T4" fmla="*/ 4 w 662"/>
                <a:gd name="T5" fmla="*/ 374 h 1041"/>
                <a:gd name="T6" fmla="*/ 13 w 662"/>
                <a:gd name="T7" fmla="*/ 315 h 1041"/>
                <a:gd name="T8" fmla="*/ 28 w 662"/>
                <a:gd name="T9" fmla="*/ 260 h 1041"/>
                <a:gd name="T10" fmla="*/ 46 w 662"/>
                <a:gd name="T11" fmla="*/ 207 h 1041"/>
                <a:gd name="T12" fmla="*/ 70 w 662"/>
                <a:gd name="T13" fmla="*/ 159 h 1041"/>
                <a:gd name="T14" fmla="*/ 95 w 662"/>
                <a:gd name="T15" fmla="*/ 118 h 1041"/>
                <a:gd name="T16" fmla="*/ 125 w 662"/>
                <a:gd name="T17" fmla="*/ 80 h 1041"/>
                <a:gd name="T18" fmla="*/ 160 w 662"/>
                <a:gd name="T19" fmla="*/ 49 h 1041"/>
                <a:gd name="T20" fmla="*/ 194 w 662"/>
                <a:gd name="T21" fmla="*/ 25 h 1041"/>
                <a:gd name="T22" fmla="*/ 234 w 662"/>
                <a:gd name="T23" fmla="*/ 7 h 1041"/>
                <a:gd name="T24" fmla="*/ 276 w 662"/>
                <a:gd name="T25" fmla="*/ 2 h 1041"/>
                <a:gd name="T26" fmla="*/ 316 w 662"/>
                <a:gd name="T27" fmla="*/ 0 h 1041"/>
                <a:gd name="T28" fmla="*/ 357 w 662"/>
                <a:gd name="T29" fmla="*/ 7 h 1041"/>
                <a:gd name="T30" fmla="*/ 397 w 662"/>
                <a:gd name="T31" fmla="*/ 23 h 1041"/>
                <a:gd name="T32" fmla="*/ 437 w 662"/>
                <a:gd name="T33" fmla="*/ 47 h 1041"/>
                <a:gd name="T34" fmla="*/ 473 w 662"/>
                <a:gd name="T35" fmla="*/ 76 h 1041"/>
                <a:gd name="T36" fmla="*/ 509 w 662"/>
                <a:gd name="T37" fmla="*/ 112 h 1041"/>
                <a:gd name="T38" fmla="*/ 540 w 662"/>
                <a:gd name="T39" fmla="*/ 152 h 1041"/>
                <a:gd name="T40" fmla="*/ 572 w 662"/>
                <a:gd name="T41" fmla="*/ 201 h 1041"/>
                <a:gd name="T42" fmla="*/ 597 w 662"/>
                <a:gd name="T43" fmla="*/ 251 h 1041"/>
                <a:gd name="T44" fmla="*/ 618 w 662"/>
                <a:gd name="T45" fmla="*/ 308 h 1041"/>
                <a:gd name="T46" fmla="*/ 637 w 662"/>
                <a:gd name="T47" fmla="*/ 367 h 1041"/>
                <a:gd name="T48" fmla="*/ 650 w 662"/>
                <a:gd name="T49" fmla="*/ 431 h 1041"/>
                <a:gd name="T50" fmla="*/ 660 w 662"/>
                <a:gd name="T51" fmla="*/ 500 h 1041"/>
                <a:gd name="T52" fmla="*/ 662 w 662"/>
                <a:gd name="T53" fmla="*/ 564 h 1041"/>
                <a:gd name="T54" fmla="*/ 660 w 662"/>
                <a:gd name="T55" fmla="*/ 629 h 1041"/>
                <a:gd name="T56" fmla="*/ 654 w 662"/>
                <a:gd name="T57" fmla="*/ 690 h 1041"/>
                <a:gd name="T58" fmla="*/ 641 w 662"/>
                <a:gd name="T59" fmla="*/ 747 h 1041"/>
                <a:gd name="T60" fmla="*/ 625 w 662"/>
                <a:gd name="T61" fmla="*/ 802 h 1041"/>
                <a:gd name="T62" fmla="*/ 606 w 662"/>
                <a:gd name="T63" fmla="*/ 853 h 1041"/>
                <a:gd name="T64" fmla="*/ 584 w 662"/>
                <a:gd name="T65" fmla="*/ 899 h 1041"/>
                <a:gd name="T66" fmla="*/ 553 w 662"/>
                <a:gd name="T67" fmla="*/ 939 h 1041"/>
                <a:gd name="T68" fmla="*/ 523 w 662"/>
                <a:gd name="T69" fmla="*/ 973 h 1041"/>
                <a:gd name="T70" fmla="*/ 489 w 662"/>
                <a:gd name="T71" fmla="*/ 1001 h 1041"/>
                <a:gd name="T72" fmla="*/ 452 w 662"/>
                <a:gd name="T73" fmla="*/ 1024 h 1041"/>
                <a:gd name="T74" fmla="*/ 412 w 662"/>
                <a:gd name="T75" fmla="*/ 1036 h 1041"/>
                <a:gd name="T76" fmla="*/ 371 w 662"/>
                <a:gd name="T77" fmla="*/ 1041 h 1041"/>
                <a:gd name="T78" fmla="*/ 329 w 662"/>
                <a:gd name="T79" fmla="*/ 1038 h 1041"/>
                <a:gd name="T80" fmla="*/ 289 w 662"/>
                <a:gd name="T81" fmla="*/ 1028 h 1041"/>
                <a:gd name="T82" fmla="*/ 247 w 662"/>
                <a:gd name="T83" fmla="*/ 1009 h 1041"/>
                <a:gd name="T84" fmla="*/ 209 w 662"/>
                <a:gd name="T85" fmla="*/ 984 h 1041"/>
                <a:gd name="T86" fmla="*/ 173 w 662"/>
                <a:gd name="T87" fmla="*/ 950 h 1041"/>
                <a:gd name="T88" fmla="*/ 141 w 662"/>
                <a:gd name="T89" fmla="*/ 914 h 1041"/>
                <a:gd name="T90" fmla="*/ 106 w 662"/>
                <a:gd name="T91" fmla="*/ 868 h 1041"/>
                <a:gd name="T92" fmla="*/ 80 w 662"/>
                <a:gd name="T93" fmla="*/ 819 h 1041"/>
                <a:gd name="T94" fmla="*/ 55 w 662"/>
                <a:gd name="T95" fmla="*/ 766 h 1041"/>
                <a:gd name="T96" fmla="*/ 34 w 662"/>
                <a:gd name="T97" fmla="*/ 709 h 1041"/>
                <a:gd name="T98" fmla="*/ 19 w 662"/>
                <a:gd name="T99" fmla="*/ 648 h 1041"/>
                <a:gd name="T100" fmla="*/ 8 w 662"/>
                <a:gd name="T101" fmla="*/ 583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2" h="1041">
                  <a:moveTo>
                    <a:pt x="6" y="557"/>
                  </a:moveTo>
                  <a:lnTo>
                    <a:pt x="2" y="543"/>
                  </a:lnTo>
                  <a:lnTo>
                    <a:pt x="2" y="528"/>
                  </a:lnTo>
                  <a:lnTo>
                    <a:pt x="0" y="517"/>
                  </a:lnTo>
                  <a:lnTo>
                    <a:pt x="0" y="503"/>
                  </a:lnTo>
                  <a:lnTo>
                    <a:pt x="0" y="490"/>
                  </a:lnTo>
                  <a:lnTo>
                    <a:pt x="0" y="477"/>
                  </a:lnTo>
                  <a:lnTo>
                    <a:pt x="0" y="464"/>
                  </a:lnTo>
                  <a:lnTo>
                    <a:pt x="0" y="450"/>
                  </a:lnTo>
                  <a:lnTo>
                    <a:pt x="0" y="437"/>
                  </a:lnTo>
                  <a:lnTo>
                    <a:pt x="0" y="424"/>
                  </a:lnTo>
                  <a:lnTo>
                    <a:pt x="0" y="412"/>
                  </a:lnTo>
                  <a:lnTo>
                    <a:pt x="2" y="401"/>
                  </a:lnTo>
                  <a:lnTo>
                    <a:pt x="2" y="388"/>
                  </a:lnTo>
                  <a:lnTo>
                    <a:pt x="4" y="374"/>
                  </a:lnTo>
                  <a:lnTo>
                    <a:pt x="6" y="363"/>
                  </a:lnTo>
                  <a:lnTo>
                    <a:pt x="8" y="351"/>
                  </a:lnTo>
                  <a:lnTo>
                    <a:pt x="9" y="340"/>
                  </a:lnTo>
                  <a:lnTo>
                    <a:pt x="11" y="327"/>
                  </a:lnTo>
                  <a:lnTo>
                    <a:pt x="13" y="315"/>
                  </a:lnTo>
                  <a:lnTo>
                    <a:pt x="15" y="304"/>
                  </a:lnTo>
                  <a:lnTo>
                    <a:pt x="19" y="293"/>
                  </a:lnTo>
                  <a:lnTo>
                    <a:pt x="21" y="281"/>
                  </a:lnTo>
                  <a:lnTo>
                    <a:pt x="25" y="270"/>
                  </a:lnTo>
                  <a:lnTo>
                    <a:pt x="28" y="260"/>
                  </a:lnTo>
                  <a:lnTo>
                    <a:pt x="30" y="247"/>
                  </a:lnTo>
                  <a:lnTo>
                    <a:pt x="34" y="237"/>
                  </a:lnTo>
                  <a:lnTo>
                    <a:pt x="38" y="226"/>
                  </a:lnTo>
                  <a:lnTo>
                    <a:pt x="42" y="217"/>
                  </a:lnTo>
                  <a:lnTo>
                    <a:pt x="46" y="207"/>
                  </a:lnTo>
                  <a:lnTo>
                    <a:pt x="51" y="198"/>
                  </a:lnTo>
                  <a:lnTo>
                    <a:pt x="55" y="188"/>
                  </a:lnTo>
                  <a:lnTo>
                    <a:pt x="61" y="178"/>
                  </a:lnTo>
                  <a:lnTo>
                    <a:pt x="65" y="169"/>
                  </a:lnTo>
                  <a:lnTo>
                    <a:pt x="70" y="159"/>
                  </a:lnTo>
                  <a:lnTo>
                    <a:pt x="74" y="150"/>
                  </a:lnTo>
                  <a:lnTo>
                    <a:pt x="80" y="140"/>
                  </a:lnTo>
                  <a:lnTo>
                    <a:pt x="84" y="133"/>
                  </a:lnTo>
                  <a:lnTo>
                    <a:pt x="89" y="123"/>
                  </a:lnTo>
                  <a:lnTo>
                    <a:pt x="95" y="118"/>
                  </a:lnTo>
                  <a:lnTo>
                    <a:pt x="101" y="110"/>
                  </a:lnTo>
                  <a:lnTo>
                    <a:pt x="106" y="101"/>
                  </a:lnTo>
                  <a:lnTo>
                    <a:pt x="112" y="93"/>
                  </a:lnTo>
                  <a:lnTo>
                    <a:pt x="118" y="85"/>
                  </a:lnTo>
                  <a:lnTo>
                    <a:pt x="125" y="80"/>
                  </a:lnTo>
                  <a:lnTo>
                    <a:pt x="133" y="72"/>
                  </a:lnTo>
                  <a:lnTo>
                    <a:pt x="139" y="66"/>
                  </a:lnTo>
                  <a:lnTo>
                    <a:pt x="146" y="61"/>
                  </a:lnTo>
                  <a:lnTo>
                    <a:pt x="152" y="55"/>
                  </a:lnTo>
                  <a:lnTo>
                    <a:pt x="160" y="49"/>
                  </a:lnTo>
                  <a:lnTo>
                    <a:pt x="165" y="44"/>
                  </a:lnTo>
                  <a:lnTo>
                    <a:pt x="173" y="38"/>
                  </a:lnTo>
                  <a:lnTo>
                    <a:pt x="181" y="34"/>
                  </a:lnTo>
                  <a:lnTo>
                    <a:pt x="186" y="30"/>
                  </a:lnTo>
                  <a:lnTo>
                    <a:pt x="194" y="25"/>
                  </a:lnTo>
                  <a:lnTo>
                    <a:pt x="203" y="21"/>
                  </a:lnTo>
                  <a:lnTo>
                    <a:pt x="211" y="19"/>
                  </a:lnTo>
                  <a:lnTo>
                    <a:pt x="219" y="13"/>
                  </a:lnTo>
                  <a:lnTo>
                    <a:pt x="226" y="11"/>
                  </a:lnTo>
                  <a:lnTo>
                    <a:pt x="234" y="7"/>
                  </a:lnTo>
                  <a:lnTo>
                    <a:pt x="241" y="7"/>
                  </a:lnTo>
                  <a:lnTo>
                    <a:pt x="249" y="4"/>
                  </a:lnTo>
                  <a:lnTo>
                    <a:pt x="258" y="2"/>
                  </a:lnTo>
                  <a:lnTo>
                    <a:pt x="266" y="2"/>
                  </a:lnTo>
                  <a:lnTo>
                    <a:pt x="276" y="2"/>
                  </a:lnTo>
                  <a:lnTo>
                    <a:pt x="285" y="0"/>
                  </a:lnTo>
                  <a:lnTo>
                    <a:pt x="291" y="0"/>
                  </a:lnTo>
                  <a:lnTo>
                    <a:pt x="300" y="0"/>
                  </a:lnTo>
                  <a:lnTo>
                    <a:pt x="308" y="0"/>
                  </a:lnTo>
                  <a:lnTo>
                    <a:pt x="316" y="0"/>
                  </a:lnTo>
                  <a:lnTo>
                    <a:pt x="325" y="2"/>
                  </a:lnTo>
                  <a:lnTo>
                    <a:pt x="333" y="2"/>
                  </a:lnTo>
                  <a:lnTo>
                    <a:pt x="342" y="4"/>
                  </a:lnTo>
                  <a:lnTo>
                    <a:pt x="350" y="6"/>
                  </a:lnTo>
                  <a:lnTo>
                    <a:pt x="357" y="7"/>
                  </a:lnTo>
                  <a:lnTo>
                    <a:pt x="365" y="9"/>
                  </a:lnTo>
                  <a:lnTo>
                    <a:pt x="374" y="13"/>
                  </a:lnTo>
                  <a:lnTo>
                    <a:pt x="382" y="15"/>
                  </a:lnTo>
                  <a:lnTo>
                    <a:pt x="390" y="19"/>
                  </a:lnTo>
                  <a:lnTo>
                    <a:pt x="397" y="23"/>
                  </a:lnTo>
                  <a:lnTo>
                    <a:pt x="405" y="28"/>
                  </a:lnTo>
                  <a:lnTo>
                    <a:pt x="412" y="30"/>
                  </a:lnTo>
                  <a:lnTo>
                    <a:pt x="420" y="36"/>
                  </a:lnTo>
                  <a:lnTo>
                    <a:pt x="430" y="42"/>
                  </a:lnTo>
                  <a:lnTo>
                    <a:pt x="437" y="47"/>
                  </a:lnTo>
                  <a:lnTo>
                    <a:pt x="443" y="51"/>
                  </a:lnTo>
                  <a:lnTo>
                    <a:pt x="452" y="57"/>
                  </a:lnTo>
                  <a:lnTo>
                    <a:pt x="458" y="63"/>
                  </a:lnTo>
                  <a:lnTo>
                    <a:pt x="466" y="70"/>
                  </a:lnTo>
                  <a:lnTo>
                    <a:pt x="473" y="76"/>
                  </a:lnTo>
                  <a:lnTo>
                    <a:pt x="481" y="82"/>
                  </a:lnTo>
                  <a:lnTo>
                    <a:pt x="487" y="89"/>
                  </a:lnTo>
                  <a:lnTo>
                    <a:pt x="494" y="95"/>
                  </a:lnTo>
                  <a:lnTo>
                    <a:pt x="502" y="102"/>
                  </a:lnTo>
                  <a:lnTo>
                    <a:pt x="509" y="112"/>
                  </a:lnTo>
                  <a:lnTo>
                    <a:pt x="515" y="120"/>
                  </a:lnTo>
                  <a:lnTo>
                    <a:pt x="523" y="129"/>
                  </a:lnTo>
                  <a:lnTo>
                    <a:pt x="528" y="135"/>
                  </a:lnTo>
                  <a:lnTo>
                    <a:pt x="534" y="144"/>
                  </a:lnTo>
                  <a:lnTo>
                    <a:pt x="540" y="152"/>
                  </a:lnTo>
                  <a:lnTo>
                    <a:pt x="547" y="163"/>
                  </a:lnTo>
                  <a:lnTo>
                    <a:pt x="551" y="171"/>
                  </a:lnTo>
                  <a:lnTo>
                    <a:pt x="559" y="182"/>
                  </a:lnTo>
                  <a:lnTo>
                    <a:pt x="565" y="190"/>
                  </a:lnTo>
                  <a:lnTo>
                    <a:pt x="572" y="201"/>
                  </a:lnTo>
                  <a:lnTo>
                    <a:pt x="576" y="211"/>
                  </a:lnTo>
                  <a:lnTo>
                    <a:pt x="582" y="220"/>
                  </a:lnTo>
                  <a:lnTo>
                    <a:pt x="585" y="230"/>
                  </a:lnTo>
                  <a:lnTo>
                    <a:pt x="591" y="241"/>
                  </a:lnTo>
                  <a:lnTo>
                    <a:pt x="597" y="251"/>
                  </a:lnTo>
                  <a:lnTo>
                    <a:pt x="601" y="262"/>
                  </a:lnTo>
                  <a:lnTo>
                    <a:pt x="606" y="274"/>
                  </a:lnTo>
                  <a:lnTo>
                    <a:pt x="610" y="285"/>
                  </a:lnTo>
                  <a:lnTo>
                    <a:pt x="614" y="296"/>
                  </a:lnTo>
                  <a:lnTo>
                    <a:pt x="618" y="308"/>
                  </a:lnTo>
                  <a:lnTo>
                    <a:pt x="622" y="319"/>
                  </a:lnTo>
                  <a:lnTo>
                    <a:pt x="625" y="332"/>
                  </a:lnTo>
                  <a:lnTo>
                    <a:pt x="629" y="344"/>
                  </a:lnTo>
                  <a:lnTo>
                    <a:pt x="633" y="355"/>
                  </a:lnTo>
                  <a:lnTo>
                    <a:pt x="637" y="367"/>
                  </a:lnTo>
                  <a:lnTo>
                    <a:pt x="639" y="380"/>
                  </a:lnTo>
                  <a:lnTo>
                    <a:pt x="642" y="391"/>
                  </a:lnTo>
                  <a:lnTo>
                    <a:pt x="644" y="407"/>
                  </a:lnTo>
                  <a:lnTo>
                    <a:pt x="648" y="418"/>
                  </a:lnTo>
                  <a:lnTo>
                    <a:pt x="650" y="431"/>
                  </a:lnTo>
                  <a:lnTo>
                    <a:pt x="652" y="445"/>
                  </a:lnTo>
                  <a:lnTo>
                    <a:pt x="654" y="458"/>
                  </a:lnTo>
                  <a:lnTo>
                    <a:pt x="656" y="471"/>
                  </a:lnTo>
                  <a:lnTo>
                    <a:pt x="660" y="486"/>
                  </a:lnTo>
                  <a:lnTo>
                    <a:pt x="660" y="500"/>
                  </a:lnTo>
                  <a:lnTo>
                    <a:pt x="660" y="511"/>
                  </a:lnTo>
                  <a:lnTo>
                    <a:pt x="660" y="524"/>
                  </a:lnTo>
                  <a:lnTo>
                    <a:pt x="662" y="538"/>
                  </a:lnTo>
                  <a:lnTo>
                    <a:pt x="662" y="551"/>
                  </a:lnTo>
                  <a:lnTo>
                    <a:pt x="662" y="564"/>
                  </a:lnTo>
                  <a:lnTo>
                    <a:pt x="662" y="578"/>
                  </a:lnTo>
                  <a:lnTo>
                    <a:pt x="662" y="591"/>
                  </a:lnTo>
                  <a:lnTo>
                    <a:pt x="662" y="602"/>
                  </a:lnTo>
                  <a:lnTo>
                    <a:pt x="660" y="614"/>
                  </a:lnTo>
                  <a:lnTo>
                    <a:pt x="660" y="629"/>
                  </a:lnTo>
                  <a:lnTo>
                    <a:pt x="660" y="640"/>
                  </a:lnTo>
                  <a:lnTo>
                    <a:pt x="658" y="654"/>
                  </a:lnTo>
                  <a:lnTo>
                    <a:pt x="658" y="665"/>
                  </a:lnTo>
                  <a:lnTo>
                    <a:pt x="656" y="676"/>
                  </a:lnTo>
                  <a:lnTo>
                    <a:pt x="654" y="690"/>
                  </a:lnTo>
                  <a:lnTo>
                    <a:pt x="652" y="701"/>
                  </a:lnTo>
                  <a:lnTo>
                    <a:pt x="650" y="713"/>
                  </a:lnTo>
                  <a:lnTo>
                    <a:pt x="648" y="724"/>
                  </a:lnTo>
                  <a:lnTo>
                    <a:pt x="644" y="737"/>
                  </a:lnTo>
                  <a:lnTo>
                    <a:pt x="641" y="747"/>
                  </a:lnTo>
                  <a:lnTo>
                    <a:pt x="639" y="758"/>
                  </a:lnTo>
                  <a:lnTo>
                    <a:pt x="637" y="771"/>
                  </a:lnTo>
                  <a:lnTo>
                    <a:pt x="633" y="783"/>
                  </a:lnTo>
                  <a:lnTo>
                    <a:pt x="629" y="792"/>
                  </a:lnTo>
                  <a:lnTo>
                    <a:pt x="625" y="802"/>
                  </a:lnTo>
                  <a:lnTo>
                    <a:pt x="622" y="811"/>
                  </a:lnTo>
                  <a:lnTo>
                    <a:pt x="620" y="823"/>
                  </a:lnTo>
                  <a:lnTo>
                    <a:pt x="614" y="832"/>
                  </a:lnTo>
                  <a:lnTo>
                    <a:pt x="610" y="844"/>
                  </a:lnTo>
                  <a:lnTo>
                    <a:pt x="606" y="853"/>
                  </a:lnTo>
                  <a:lnTo>
                    <a:pt x="603" y="863"/>
                  </a:lnTo>
                  <a:lnTo>
                    <a:pt x="597" y="872"/>
                  </a:lnTo>
                  <a:lnTo>
                    <a:pt x="593" y="880"/>
                  </a:lnTo>
                  <a:lnTo>
                    <a:pt x="587" y="889"/>
                  </a:lnTo>
                  <a:lnTo>
                    <a:pt x="584" y="899"/>
                  </a:lnTo>
                  <a:lnTo>
                    <a:pt x="578" y="906"/>
                  </a:lnTo>
                  <a:lnTo>
                    <a:pt x="572" y="916"/>
                  </a:lnTo>
                  <a:lnTo>
                    <a:pt x="566" y="923"/>
                  </a:lnTo>
                  <a:lnTo>
                    <a:pt x="561" y="933"/>
                  </a:lnTo>
                  <a:lnTo>
                    <a:pt x="553" y="939"/>
                  </a:lnTo>
                  <a:lnTo>
                    <a:pt x="549" y="946"/>
                  </a:lnTo>
                  <a:lnTo>
                    <a:pt x="542" y="954"/>
                  </a:lnTo>
                  <a:lnTo>
                    <a:pt x="536" y="961"/>
                  </a:lnTo>
                  <a:lnTo>
                    <a:pt x="528" y="967"/>
                  </a:lnTo>
                  <a:lnTo>
                    <a:pt x="523" y="973"/>
                  </a:lnTo>
                  <a:lnTo>
                    <a:pt x="517" y="979"/>
                  </a:lnTo>
                  <a:lnTo>
                    <a:pt x="509" y="986"/>
                  </a:lnTo>
                  <a:lnTo>
                    <a:pt x="504" y="990"/>
                  </a:lnTo>
                  <a:lnTo>
                    <a:pt x="496" y="996"/>
                  </a:lnTo>
                  <a:lnTo>
                    <a:pt x="489" y="1001"/>
                  </a:lnTo>
                  <a:lnTo>
                    <a:pt x="481" y="1007"/>
                  </a:lnTo>
                  <a:lnTo>
                    <a:pt x="473" y="1011"/>
                  </a:lnTo>
                  <a:lnTo>
                    <a:pt x="466" y="1015"/>
                  </a:lnTo>
                  <a:lnTo>
                    <a:pt x="460" y="1019"/>
                  </a:lnTo>
                  <a:lnTo>
                    <a:pt x="452" y="1024"/>
                  </a:lnTo>
                  <a:lnTo>
                    <a:pt x="445" y="1026"/>
                  </a:lnTo>
                  <a:lnTo>
                    <a:pt x="437" y="1030"/>
                  </a:lnTo>
                  <a:lnTo>
                    <a:pt x="430" y="1032"/>
                  </a:lnTo>
                  <a:lnTo>
                    <a:pt x="420" y="1034"/>
                  </a:lnTo>
                  <a:lnTo>
                    <a:pt x="412" y="1036"/>
                  </a:lnTo>
                  <a:lnTo>
                    <a:pt x="405" y="1038"/>
                  </a:lnTo>
                  <a:lnTo>
                    <a:pt x="397" y="1039"/>
                  </a:lnTo>
                  <a:lnTo>
                    <a:pt x="388" y="1041"/>
                  </a:lnTo>
                  <a:lnTo>
                    <a:pt x="378" y="1041"/>
                  </a:lnTo>
                  <a:lnTo>
                    <a:pt x="371" y="1041"/>
                  </a:lnTo>
                  <a:lnTo>
                    <a:pt x="363" y="1041"/>
                  </a:lnTo>
                  <a:lnTo>
                    <a:pt x="355" y="1041"/>
                  </a:lnTo>
                  <a:lnTo>
                    <a:pt x="346" y="1041"/>
                  </a:lnTo>
                  <a:lnTo>
                    <a:pt x="336" y="1039"/>
                  </a:lnTo>
                  <a:lnTo>
                    <a:pt x="329" y="1038"/>
                  </a:lnTo>
                  <a:lnTo>
                    <a:pt x="321" y="1038"/>
                  </a:lnTo>
                  <a:lnTo>
                    <a:pt x="314" y="1036"/>
                  </a:lnTo>
                  <a:lnTo>
                    <a:pt x="304" y="1032"/>
                  </a:lnTo>
                  <a:lnTo>
                    <a:pt x="297" y="1030"/>
                  </a:lnTo>
                  <a:lnTo>
                    <a:pt x="289" y="1028"/>
                  </a:lnTo>
                  <a:lnTo>
                    <a:pt x="279" y="1024"/>
                  </a:lnTo>
                  <a:lnTo>
                    <a:pt x="270" y="1020"/>
                  </a:lnTo>
                  <a:lnTo>
                    <a:pt x="262" y="1017"/>
                  </a:lnTo>
                  <a:lnTo>
                    <a:pt x="255" y="1013"/>
                  </a:lnTo>
                  <a:lnTo>
                    <a:pt x="247" y="1009"/>
                  </a:lnTo>
                  <a:lnTo>
                    <a:pt x="239" y="1005"/>
                  </a:lnTo>
                  <a:lnTo>
                    <a:pt x="232" y="1000"/>
                  </a:lnTo>
                  <a:lnTo>
                    <a:pt x="224" y="996"/>
                  </a:lnTo>
                  <a:lnTo>
                    <a:pt x="217" y="990"/>
                  </a:lnTo>
                  <a:lnTo>
                    <a:pt x="209" y="984"/>
                  </a:lnTo>
                  <a:lnTo>
                    <a:pt x="201" y="977"/>
                  </a:lnTo>
                  <a:lnTo>
                    <a:pt x="194" y="971"/>
                  </a:lnTo>
                  <a:lnTo>
                    <a:pt x="186" y="965"/>
                  </a:lnTo>
                  <a:lnTo>
                    <a:pt x="181" y="958"/>
                  </a:lnTo>
                  <a:lnTo>
                    <a:pt x="173" y="950"/>
                  </a:lnTo>
                  <a:lnTo>
                    <a:pt x="165" y="944"/>
                  </a:lnTo>
                  <a:lnTo>
                    <a:pt x="160" y="937"/>
                  </a:lnTo>
                  <a:lnTo>
                    <a:pt x="152" y="929"/>
                  </a:lnTo>
                  <a:lnTo>
                    <a:pt x="146" y="922"/>
                  </a:lnTo>
                  <a:lnTo>
                    <a:pt x="141" y="914"/>
                  </a:lnTo>
                  <a:lnTo>
                    <a:pt x="133" y="904"/>
                  </a:lnTo>
                  <a:lnTo>
                    <a:pt x="125" y="897"/>
                  </a:lnTo>
                  <a:lnTo>
                    <a:pt x="120" y="887"/>
                  </a:lnTo>
                  <a:lnTo>
                    <a:pt x="114" y="878"/>
                  </a:lnTo>
                  <a:lnTo>
                    <a:pt x="106" y="868"/>
                  </a:lnTo>
                  <a:lnTo>
                    <a:pt x="101" y="859"/>
                  </a:lnTo>
                  <a:lnTo>
                    <a:pt x="95" y="851"/>
                  </a:lnTo>
                  <a:lnTo>
                    <a:pt x="91" y="840"/>
                  </a:lnTo>
                  <a:lnTo>
                    <a:pt x="86" y="830"/>
                  </a:lnTo>
                  <a:lnTo>
                    <a:pt x="80" y="819"/>
                  </a:lnTo>
                  <a:lnTo>
                    <a:pt x="76" y="809"/>
                  </a:lnTo>
                  <a:lnTo>
                    <a:pt x="70" y="800"/>
                  </a:lnTo>
                  <a:lnTo>
                    <a:pt x="65" y="789"/>
                  </a:lnTo>
                  <a:lnTo>
                    <a:pt x="59" y="777"/>
                  </a:lnTo>
                  <a:lnTo>
                    <a:pt x="55" y="766"/>
                  </a:lnTo>
                  <a:lnTo>
                    <a:pt x="51" y="756"/>
                  </a:lnTo>
                  <a:lnTo>
                    <a:pt x="47" y="745"/>
                  </a:lnTo>
                  <a:lnTo>
                    <a:pt x="42" y="732"/>
                  </a:lnTo>
                  <a:lnTo>
                    <a:pt x="38" y="720"/>
                  </a:lnTo>
                  <a:lnTo>
                    <a:pt x="34" y="709"/>
                  </a:lnTo>
                  <a:lnTo>
                    <a:pt x="30" y="697"/>
                  </a:lnTo>
                  <a:lnTo>
                    <a:pt x="28" y="684"/>
                  </a:lnTo>
                  <a:lnTo>
                    <a:pt x="25" y="673"/>
                  </a:lnTo>
                  <a:lnTo>
                    <a:pt x="23" y="661"/>
                  </a:lnTo>
                  <a:lnTo>
                    <a:pt x="19" y="648"/>
                  </a:lnTo>
                  <a:lnTo>
                    <a:pt x="15" y="635"/>
                  </a:lnTo>
                  <a:lnTo>
                    <a:pt x="13" y="621"/>
                  </a:lnTo>
                  <a:lnTo>
                    <a:pt x="11" y="608"/>
                  </a:lnTo>
                  <a:lnTo>
                    <a:pt x="9" y="597"/>
                  </a:lnTo>
                  <a:lnTo>
                    <a:pt x="8" y="583"/>
                  </a:lnTo>
                  <a:lnTo>
                    <a:pt x="6" y="570"/>
                  </a:lnTo>
                  <a:lnTo>
                    <a:pt x="6" y="557"/>
                  </a:lnTo>
                  <a:lnTo>
                    <a:pt x="6" y="5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69" name="Freeform 13">
              <a:extLst>
                <a:ext uri="{FF2B5EF4-FFF2-40B4-BE49-F238E27FC236}">
                  <a16:creationId xmlns:a16="http://schemas.microsoft.com/office/drawing/2014/main" id="{4C2BF646-762F-874E-A398-14EF496829E8}"/>
                </a:ext>
              </a:extLst>
            </p:cNvPr>
            <p:cNvSpPr>
              <a:spLocks/>
            </p:cNvSpPr>
            <p:nvPr/>
          </p:nvSpPr>
          <p:spPr bwMode="auto">
            <a:xfrm>
              <a:off x="5197" y="2189"/>
              <a:ext cx="241" cy="379"/>
            </a:xfrm>
            <a:custGeom>
              <a:avLst/>
              <a:gdLst>
                <a:gd name="T0" fmla="*/ 0 w 483"/>
                <a:gd name="T1" fmla="*/ 365 h 756"/>
                <a:gd name="T2" fmla="*/ 0 w 483"/>
                <a:gd name="T3" fmla="*/ 317 h 756"/>
                <a:gd name="T4" fmla="*/ 4 w 483"/>
                <a:gd name="T5" fmla="*/ 273 h 756"/>
                <a:gd name="T6" fmla="*/ 10 w 483"/>
                <a:gd name="T7" fmla="*/ 228 h 756"/>
                <a:gd name="T8" fmla="*/ 21 w 483"/>
                <a:gd name="T9" fmla="*/ 190 h 756"/>
                <a:gd name="T10" fmla="*/ 33 w 483"/>
                <a:gd name="T11" fmla="*/ 150 h 756"/>
                <a:gd name="T12" fmla="*/ 52 w 483"/>
                <a:gd name="T13" fmla="*/ 116 h 756"/>
                <a:gd name="T14" fmla="*/ 69 w 483"/>
                <a:gd name="T15" fmla="*/ 83 h 756"/>
                <a:gd name="T16" fmla="*/ 92 w 483"/>
                <a:gd name="T17" fmla="*/ 57 h 756"/>
                <a:gd name="T18" fmla="*/ 116 w 483"/>
                <a:gd name="T19" fmla="*/ 34 h 756"/>
                <a:gd name="T20" fmla="*/ 141 w 483"/>
                <a:gd name="T21" fmla="*/ 17 h 756"/>
                <a:gd name="T22" fmla="*/ 169 w 483"/>
                <a:gd name="T23" fmla="*/ 5 h 756"/>
                <a:gd name="T24" fmla="*/ 202 w 483"/>
                <a:gd name="T25" fmla="*/ 2 h 756"/>
                <a:gd name="T26" fmla="*/ 230 w 483"/>
                <a:gd name="T27" fmla="*/ 0 h 756"/>
                <a:gd name="T28" fmla="*/ 261 w 483"/>
                <a:gd name="T29" fmla="*/ 3 h 756"/>
                <a:gd name="T30" fmla="*/ 289 w 483"/>
                <a:gd name="T31" fmla="*/ 17 h 756"/>
                <a:gd name="T32" fmla="*/ 318 w 483"/>
                <a:gd name="T33" fmla="*/ 32 h 756"/>
                <a:gd name="T34" fmla="*/ 346 w 483"/>
                <a:gd name="T35" fmla="*/ 55 h 756"/>
                <a:gd name="T36" fmla="*/ 371 w 483"/>
                <a:gd name="T37" fmla="*/ 81 h 756"/>
                <a:gd name="T38" fmla="*/ 394 w 483"/>
                <a:gd name="T39" fmla="*/ 110 h 756"/>
                <a:gd name="T40" fmla="*/ 415 w 483"/>
                <a:gd name="T41" fmla="*/ 144 h 756"/>
                <a:gd name="T42" fmla="*/ 434 w 483"/>
                <a:gd name="T43" fmla="*/ 182 h 756"/>
                <a:gd name="T44" fmla="*/ 449 w 483"/>
                <a:gd name="T45" fmla="*/ 224 h 756"/>
                <a:gd name="T46" fmla="*/ 462 w 483"/>
                <a:gd name="T47" fmla="*/ 268 h 756"/>
                <a:gd name="T48" fmla="*/ 472 w 483"/>
                <a:gd name="T49" fmla="*/ 313 h 756"/>
                <a:gd name="T50" fmla="*/ 479 w 483"/>
                <a:gd name="T51" fmla="*/ 363 h 756"/>
                <a:gd name="T52" fmla="*/ 483 w 483"/>
                <a:gd name="T53" fmla="*/ 408 h 756"/>
                <a:gd name="T54" fmla="*/ 481 w 483"/>
                <a:gd name="T55" fmla="*/ 454 h 756"/>
                <a:gd name="T56" fmla="*/ 476 w 483"/>
                <a:gd name="T57" fmla="*/ 501 h 756"/>
                <a:gd name="T58" fmla="*/ 466 w 483"/>
                <a:gd name="T59" fmla="*/ 541 h 756"/>
                <a:gd name="T60" fmla="*/ 455 w 483"/>
                <a:gd name="T61" fmla="*/ 583 h 756"/>
                <a:gd name="T62" fmla="*/ 439 w 483"/>
                <a:gd name="T63" fmla="*/ 619 h 756"/>
                <a:gd name="T64" fmla="*/ 424 w 483"/>
                <a:gd name="T65" fmla="*/ 652 h 756"/>
                <a:gd name="T66" fmla="*/ 403 w 483"/>
                <a:gd name="T67" fmla="*/ 680 h 756"/>
                <a:gd name="T68" fmla="*/ 381 w 483"/>
                <a:gd name="T69" fmla="*/ 707 h 756"/>
                <a:gd name="T70" fmla="*/ 356 w 483"/>
                <a:gd name="T71" fmla="*/ 726 h 756"/>
                <a:gd name="T72" fmla="*/ 329 w 483"/>
                <a:gd name="T73" fmla="*/ 743 h 756"/>
                <a:gd name="T74" fmla="*/ 299 w 483"/>
                <a:gd name="T75" fmla="*/ 752 h 756"/>
                <a:gd name="T76" fmla="*/ 270 w 483"/>
                <a:gd name="T77" fmla="*/ 756 h 756"/>
                <a:gd name="T78" fmla="*/ 240 w 483"/>
                <a:gd name="T79" fmla="*/ 754 h 756"/>
                <a:gd name="T80" fmla="*/ 209 w 483"/>
                <a:gd name="T81" fmla="*/ 747 h 756"/>
                <a:gd name="T82" fmla="*/ 181 w 483"/>
                <a:gd name="T83" fmla="*/ 733 h 756"/>
                <a:gd name="T84" fmla="*/ 152 w 483"/>
                <a:gd name="T85" fmla="*/ 714 h 756"/>
                <a:gd name="T86" fmla="*/ 126 w 483"/>
                <a:gd name="T87" fmla="*/ 691 h 756"/>
                <a:gd name="T88" fmla="*/ 103 w 483"/>
                <a:gd name="T89" fmla="*/ 665 h 756"/>
                <a:gd name="T90" fmla="*/ 78 w 483"/>
                <a:gd name="T91" fmla="*/ 633 h 756"/>
                <a:gd name="T92" fmla="*/ 59 w 483"/>
                <a:gd name="T93" fmla="*/ 596 h 756"/>
                <a:gd name="T94" fmla="*/ 40 w 483"/>
                <a:gd name="T95" fmla="*/ 558 h 756"/>
                <a:gd name="T96" fmla="*/ 27 w 483"/>
                <a:gd name="T97" fmla="*/ 517 h 756"/>
                <a:gd name="T98" fmla="*/ 16 w 483"/>
                <a:gd name="T99" fmla="*/ 471 h 756"/>
                <a:gd name="T100" fmla="*/ 6 w 483"/>
                <a:gd name="T101" fmla="*/ 42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3" h="756">
                  <a:moveTo>
                    <a:pt x="4" y="406"/>
                  </a:moveTo>
                  <a:lnTo>
                    <a:pt x="4" y="395"/>
                  </a:lnTo>
                  <a:lnTo>
                    <a:pt x="2" y="385"/>
                  </a:lnTo>
                  <a:lnTo>
                    <a:pt x="0" y="374"/>
                  </a:lnTo>
                  <a:lnTo>
                    <a:pt x="0" y="365"/>
                  </a:lnTo>
                  <a:lnTo>
                    <a:pt x="0" y="357"/>
                  </a:lnTo>
                  <a:lnTo>
                    <a:pt x="0" y="346"/>
                  </a:lnTo>
                  <a:lnTo>
                    <a:pt x="0" y="338"/>
                  </a:lnTo>
                  <a:lnTo>
                    <a:pt x="0" y="327"/>
                  </a:lnTo>
                  <a:lnTo>
                    <a:pt x="0" y="317"/>
                  </a:lnTo>
                  <a:lnTo>
                    <a:pt x="0" y="309"/>
                  </a:lnTo>
                  <a:lnTo>
                    <a:pt x="0" y="298"/>
                  </a:lnTo>
                  <a:lnTo>
                    <a:pt x="2" y="290"/>
                  </a:lnTo>
                  <a:lnTo>
                    <a:pt x="2" y="281"/>
                  </a:lnTo>
                  <a:lnTo>
                    <a:pt x="4" y="273"/>
                  </a:lnTo>
                  <a:lnTo>
                    <a:pt x="4" y="264"/>
                  </a:lnTo>
                  <a:lnTo>
                    <a:pt x="6" y="254"/>
                  </a:lnTo>
                  <a:lnTo>
                    <a:pt x="8" y="247"/>
                  </a:lnTo>
                  <a:lnTo>
                    <a:pt x="10" y="237"/>
                  </a:lnTo>
                  <a:lnTo>
                    <a:pt x="10" y="228"/>
                  </a:lnTo>
                  <a:lnTo>
                    <a:pt x="12" y="220"/>
                  </a:lnTo>
                  <a:lnTo>
                    <a:pt x="14" y="213"/>
                  </a:lnTo>
                  <a:lnTo>
                    <a:pt x="16" y="205"/>
                  </a:lnTo>
                  <a:lnTo>
                    <a:pt x="19" y="195"/>
                  </a:lnTo>
                  <a:lnTo>
                    <a:pt x="21" y="190"/>
                  </a:lnTo>
                  <a:lnTo>
                    <a:pt x="23" y="180"/>
                  </a:lnTo>
                  <a:lnTo>
                    <a:pt x="27" y="171"/>
                  </a:lnTo>
                  <a:lnTo>
                    <a:pt x="29" y="165"/>
                  </a:lnTo>
                  <a:lnTo>
                    <a:pt x="31" y="157"/>
                  </a:lnTo>
                  <a:lnTo>
                    <a:pt x="33" y="150"/>
                  </a:lnTo>
                  <a:lnTo>
                    <a:pt x="36" y="142"/>
                  </a:lnTo>
                  <a:lnTo>
                    <a:pt x="40" y="137"/>
                  </a:lnTo>
                  <a:lnTo>
                    <a:pt x="46" y="131"/>
                  </a:lnTo>
                  <a:lnTo>
                    <a:pt x="48" y="123"/>
                  </a:lnTo>
                  <a:lnTo>
                    <a:pt x="52" y="116"/>
                  </a:lnTo>
                  <a:lnTo>
                    <a:pt x="54" y="108"/>
                  </a:lnTo>
                  <a:lnTo>
                    <a:pt x="57" y="102"/>
                  </a:lnTo>
                  <a:lnTo>
                    <a:pt x="61" y="95"/>
                  </a:lnTo>
                  <a:lnTo>
                    <a:pt x="65" y="91"/>
                  </a:lnTo>
                  <a:lnTo>
                    <a:pt x="69" y="83"/>
                  </a:lnTo>
                  <a:lnTo>
                    <a:pt x="74" y="80"/>
                  </a:lnTo>
                  <a:lnTo>
                    <a:pt x="78" y="72"/>
                  </a:lnTo>
                  <a:lnTo>
                    <a:pt x="82" y="68"/>
                  </a:lnTo>
                  <a:lnTo>
                    <a:pt x="86" y="62"/>
                  </a:lnTo>
                  <a:lnTo>
                    <a:pt x="92" y="57"/>
                  </a:lnTo>
                  <a:lnTo>
                    <a:pt x="95" y="53"/>
                  </a:lnTo>
                  <a:lnTo>
                    <a:pt x="101" y="49"/>
                  </a:lnTo>
                  <a:lnTo>
                    <a:pt x="105" y="45"/>
                  </a:lnTo>
                  <a:lnTo>
                    <a:pt x="111" y="40"/>
                  </a:lnTo>
                  <a:lnTo>
                    <a:pt x="116" y="34"/>
                  </a:lnTo>
                  <a:lnTo>
                    <a:pt x="120" y="30"/>
                  </a:lnTo>
                  <a:lnTo>
                    <a:pt x="126" y="26"/>
                  </a:lnTo>
                  <a:lnTo>
                    <a:pt x="131" y="24"/>
                  </a:lnTo>
                  <a:lnTo>
                    <a:pt x="137" y="21"/>
                  </a:lnTo>
                  <a:lnTo>
                    <a:pt x="141" y="17"/>
                  </a:lnTo>
                  <a:lnTo>
                    <a:pt x="147" y="15"/>
                  </a:lnTo>
                  <a:lnTo>
                    <a:pt x="154" y="13"/>
                  </a:lnTo>
                  <a:lnTo>
                    <a:pt x="158" y="9"/>
                  </a:lnTo>
                  <a:lnTo>
                    <a:pt x="164" y="7"/>
                  </a:lnTo>
                  <a:lnTo>
                    <a:pt x="169" y="5"/>
                  </a:lnTo>
                  <a:lnTo>
                    <a:pt x="177" y="3"/>
                  </a:lnTo>
                  <a:lnTo>
                    <a:pt x="181" y="3"/>
                  </a:lnTo>
                  <a:lnTo>
                    <a:pt x="189" y="2"/>
                  </a:lnTo>
                  <a:lnTo>
                    <a:pt x="194" y="2"/>
                  </a:lnTo>
                  <a:lnTo>
                    <a:pt x="202" y="2"/>
                  </a:lnTo>
                  <a:lnTo>
                    <a:pt x="208" y="0"/>
                  </a:lnTo>
                  <a:lnTo>
                    <a:pt x="213" y="0"/>
                  </a:lnTo>
                  <a:lnTo>
                    <a:pt x="219" y="0"/>
                  </a:lnTo>
                  <a:lnTo>
                    <a:pt x="225" y="0"/>
                  </a:lnTo>
                  <a:lnTo>
                    <a:pt x="230" y="0"/>
                  </a:lnTo>
                  <a:lnTo>
                    <a:pt x="236" y="0"/>
                  </a:lnTo>
                  <a:lnTo>
                    <a:pt x="242" y="2"/>
                  </a:lnTo>
                  <a:lnTo>
                    <a:pt x="247" y="3"/>
                  </a:lnTo>
                  <a:lnTo>
                    <a:pt x="253" y="3"/>
                  </a:lnTo>
                  <a:lnTo>
                    <a:pt x="261" y="3"/>
                  </a:lnTo>
                  <a:lnTo>
                    <a:pt x="266" y="5"/>
                  </a:lnTo>
                  <a:lnTo>
                    <a:pt x="272" y="9"/>
                  </a:lnTo>
                  <a:lnTo>
                    <a:pt x="278" y="11"/>
                  </a:lnTo>
                  <a:lnTo>
                    <a:pt x="285" y="13"/>
                  </a:lnTo>
                  <a:lnTo>
                    <a:pt x="289" y="17"/>
                  </a:lnTo>
                  <a:lnTo>
                    <a:pt x="297" y="21"/>
                  </a:lnTo>
                  <a:lnTo>
                    <a:pt x="301" y="22"/>
                  </a:lnTo>
                  <a:lnTo>
                    <a:pt x="306" y="26"/>
                  </a:lnTo>
                  <a:lnTo>
                    <a:pt x="312" y="28"/>
                  </a:lnTo>
                  <a:lnTo>
                    <a:pt x="318" y="32"/>
                  </a:lnTo>
                  <a:lnTo>
                    <a:pt x="323" y="36"/>
                  </a:lnTo>
                  <a:lnTo>
                    <a:pt x="329" y="41"/>
                  </a:lnTo>
                  <a:lnTo>
                    <a:pt x="335" y="45"/>
                  </a:lnTo>
                  <a:lnTo>
                    <a:pt x="341" y="51"/>
                  </a:lnTo>
                  <a:lnTo>
                    <a:pt x="346" y="55"/>
                  </a:lnTo>
                  <a:lnTo>
                    <a:pt x="352" y="61"/>
                  </a:lnTo>
                  <a:lnTo>
                    <a:pt x="356" y="64"/>
                  </a:lnTo>
                  <a:lnTo>
                    <a:pt x="361" y="70"/>
                  </a:lnTo>
                  <a:lnTo>
                    <a:pt x="365" y="74"/>
                  </a:lnTo>
                  <a:lnTo>
                    <a:pt x="371" y="81"/>
                  </a:lnTo>
                  <a:lnTo>
                    <a:pt x="375" y="87"/>
                  </a:lnTo>
                  <a:lnTo>
                    <a:pt x="381" y="93"/>
                  </a:lnTo>
                  <a:lnTo>
                    <a:pt x="384" y="99"/>
                  </a:lnTo>
                  <a:lnTo>
                    <a:pt x="390" y="104"/>
                  </a:lnTo>
                  <a:lnTo>
                    <a:pt x="394" y="110"/>
                  </a:lnTo>
                  <a:lnTo>
                    <a:pt x="398" y="118"/>
                  </a:lnTo>
                  <a:lnTo>
                    <a:pt x="401" y="125"/>
                  </a:lnTo>
                  <a:lnTo>
                    <a:pt x="405" y="131"/>
                  </a:lnTo>
                  <a:lnTo>
                    <a:pt x="411" y="138"/>
                  </a:lnTo>
                  <a:lnTo>
                    <a:pt x="415" y="144"/>
                  </a:lnTo>
                  <a:lnTo>
                    <a:pt x="419" y="152"/>
                  </a:lnTo>
                  <a:lnTo>
                    <a:pt x="422" y="159"/>
                  </a:lnTo>
                  <a:lnTo>
                    <a:pt x="426" y="165"/>
                  </a:lnTo>
                  <a:lnTo>
                    <a:pt x="430" y="175"/>
                  </a:lnTo>
                  <a:lnTo>
                    <a:pt x="434" y="182"/>
                  </a:lnTo>
                  <a:lnTo>
                    <a:pt x="438" y="190"/>
                  </a:lnTo>
                  <a:lnTo>
                    <a:pt x="439" y="199"/>
                  </a:lnTo>
                  <a:lnTo>
                    <a:pt x="443" y="207"/>
                  </a:lnTo>
                  <a:lnTo>
                    <a:pt x="447" y="214"/>
                  </a:lnTo>
                  <a:lnTo>
                    <a:pt x="449" y="224"/>
                  </a:lnTo>
                  <a:lnTo>
                    <a:pt x="453" y="232"/>
                  </a:lnTo>
                  <a:lnTo>
                    <a:pt x="455" y="241"/>
                  </a:lnTo>
                  <a:lnTo>
                    <a:pt x="458" y="249"/>
                  </a:lnTo>
                  <a:lnTo>
                    <a:pt x="460" y="258"/>
                  </a:lnTo>
                  <a:lnTo>
                    <a:pt x="462" y="268"/>
                  </a:lnTo>
                  <a:lnTo>
                    <a:pt x="466" y="275"/>
                  </a:lnTo>
                  <a:lnTo>
                    <a:pt x="466" y="285"/>
                  </a:lnTo>
                  <a:lnTo>
                    <a:pt x="468" y="294"/>
                  </a:lnTo>
                  <a:lnTo>
                    <a:pt x="470" y="304"/>
                  </a:lnTo>
                  <a:lnTo>
                    <a:pt x="472" y="313"/>
                  </a:lnTo>
                  <a:lnTo>
                    <a:pt x="474" y="323"/>
                  </a:lnTo>
                  <a:lnTo>
                    <a:pt x="476" y="334"/>
                  </a:lnTo>
                  <a:lnTo>
                    <a:pt x="477" y="342"/>
                  </a:lnTo>
                  <a:lnTo>
                    <a:pt x="479" y="353"/>
                  </a:lnTo>
                  <a:lnTo>
                    <a:pt x="479" y="363"/>
                  </a:lnTo>
                  <a:lnTo>
                    <a:pt x="481" y="370"/>
                  </a:lnTo>
                  <a:lnTo>
                    <a:pt x="481" y="380"/>
                  </a:lnTo>
                  <a:lnTo>
                    <a:pt x="483" y="389"/>
                  </a:lnTo>
                  <a:lnTo>
                    <a:pt x="483" y="399"/>
                  </a:lnTo>
                  <a:lnTo>
                    <a:pt x="483" y="408"/>
                  </a:lnTo>
                  <a:lnTo>
                    <a:pt x="483" y="420"/>
                  </a:lnTo>
                  <a:lnTo>
                    <a:pt x="483" y="427"/>
                  </a:lnTo>
                  <a:lnTo>
                    <a:pt x="483" y="437"/>
                  </a:lnTo>
                  <a:lnTo>
                    <a:pt x="481" y="446"/>
                  </a:lnTo>
                  <a:lnTo>
                    <a:pt x="481" y="454"/>
                  </a:lnTo>
                  <a:lnTo>
                    <a:pt x="481" y="465"/>
                  </a:lnTo>
                  <a:lnTo>
                    <a:pt x="477" y="473"/>
                  </a:lnTo>
                  <a:lnTo>
                    <a:pt x="477" y="484"/>
                  </a:lnTo>
                  <a:lnTo>
                    <a:pt x="477" y="492"/>
                  </a:lnTo>
                  <a:lnTo>
                    <a:pt x="476" y="501"/>
                  </a:lnTo>
                  <a:lnTo>
                    <a:pt x="474" y="509"/>
                  </a:lnTo>
                  <a:lnTo>
                    <a:pt x="472" y="519"/>
                  </a:lnTo>
                  <a:lnTo>
                    <a:pt x="470" y="526"/>
                  </a:lnTo>
                  <a:lnTo>
                    <a:pt x="468" y="536"/>
                  </a:lnTo>
                  <a:lnTo>
                    <a:pt x="466" y="541"/>
                  </a:lnTo>
                  <a:lnTo>
                    <a:pt x="464" y="551"/>
                  </a:lnTo>
                  <a:lnTo>
                    <a:pt x="460" y="558"/>
                  </a:lnTo>
                  <a:lnTo>
                    <a:pt x="460" y="568"/>
                  </a:lnTo>
                  <a:lnTo>
                    <a:pt x="457" y="576"/>
                  </a:lnTo>
                  <a:lnTo>
                    <a:pt x="455" y="583"/>
                  </a:lnTo>
                  <a:lnTo>
                    <a:pt x="453" y="591"/>
                  </a:lnTo>
                  <a:lnTo>
                    <a:pt x="449" y="598"/>
                  </a:lnTo>
                  <a:lnTo>
                    <a:pt x="447" y="606"/>
                  </a:lnTo>
                  <a:lnTo>
                    <a:pt x="443" y="612"/>
                  </a:lnTo>
                  <a:lnTo>
                    <a:pt x="439" y="619"/>
                  </a:lnTo>
                  <a:lnTo>
                    <a:pt x="438" y="629"/>
                  </a:lnTo>
                  <a:lnTo>
                    <a:pt x="434" y="634"/>
                  </a:lnTo>
                  <a:lnTo>
                    <a:pt x="432" y="640"/>
                  </a:lnTo>
                  <a:lnTo>
                    <a:pt x="426" y="646"/>
                  </a:lnTo>
                  <a:lnTo>
                    <a:pt x="424" y="652"/>
                  </a:lnTo>
                  <a:lnTo>
                    <a:pt x="420" y="657"/>
                  </a:lnTo>
                  <a:lnTo>
                    <a:pt x="417" y="665"/>
                  </a:lnTo>
                  <a:lnTo>
                    <a:pt x="411" y="671"/>
                  </a:lnTo>
                  <a:lnTo>
                    <a:pt x="409" y="676"/>
                  </a:lnTo>
                  <a:lnTo>
                    <a:pt x="403" y="680"/>
                  </a:lnTo>
                  <a:lnTo>
                    <a:pt x="398" y="686"/>
                  </a:lnTo>
                  <a:lnTo>
                    <a:pt x="394" y="691"/>
                  </a:lnTo>
                  <a:lnTo>
                    <a:pt x="390" y="697"/>
                  </a:lnTo>
                  <a:lnTo>
                    <a:pt x="384" y="703"/>
                  </a:lnTo>
                  <a:lnTo>
                    <a:pt x="381" y="707"/>
                  </a:lnTo>
                  <a:lnTo>
                    <a:pt x="375" y="712"/>
                  </a:lnTo>
                  <a:lnTo>
                    <a:pt x="371" y="716"/>
                  </a:lnTo>
                  <a:lnTo>
                    <a:pt x="365" y="720"/>
                  </a:lnTo>
                  <a:lnTo>
                    <a:pt x="361" y="724"/>
                  </a:lnTo>
                  <a:lnTo>
                    <a:pt x="356" y="726"/>
                  </a:lnTo>
                  <a:lnTo>
                    <a:pt x="352" y="731"/>
                  </a:lnTo>
                  <a:lnTo>
                    <a:pt x="346" y="733"/>
                  </a:lnTo>
                  <a:lnTo>
                    <a:pt x="341" y="737"/>
                  </a:lnTo>
                  <a:lnTo>
                    <a:pt x="335" y="739"/>
                  </a:lnTo>
                  <a:lnTo>
                    <a:pt x="329" y="743"/>
                  </a:lnTo>
                  <a:lnTo>
                    <a:pt x="322" y="745"/>
                  </a:lnTo>
                  <a:lnTo>
                    <a:pt x="316" y="747"/>
                  </a:lnTo>
                  <a:lnTo>
                    <a:pt x="310" y="748"/>
                  </a:lnTo>
                  <a:lnTo>
                    <a:pt x="306" y="750"/>
                  </a:lnTo>
                  <a:lnTo>
                    <a:pt x="299" y="752"/>
                  </a:lnTo>
                  <a:lnTo>
                    <a:pt x="293" y="754"/>
                  </a:lnTo>
                  <a:lnTo>
                    <a:pt x="289" y="754"/>
                  </a:lnTo>
                  <a:lnTo>
                    <a:pt x="284" y="756"/>
                  </a:lnTo>
                  <a:lnTo>
                    <a:pt x="276" y="756"/>
                  </a:lnTo>
                  <a:lnTo>
                    <a:pt x="270" y="756"/>
                  </a:lnTo>
                  <a:lnTo>
                    <a:pt x="265" y="756"/>
                  </a:lnTo>
                  <a:lnTo>
                    <a:pt x="257" y="756"/>
                  </a:lnTo>
                  <a:lnTo>
                    <a:pt x="251" y="756"/>
                  </a:lnTo>
                  <a:lnTo>
                    <a:pt x="246" y="754"/>
                  </a:lnTo>
                  <a:lnTo>
                    <a:pt x="240" y="754"/>
                  </a:lnTo>
                  <a:lnTo>
                    <a:pt x="234" y="754"/>
                  </a:lnTo>
                  <a:lnTo>
                    <a:pt x="227" y="752"/>
                  </a:lnTo>
                  <a:lnTo>
                    <a:pt x="221" y="750"/>
                  </a:lnTo>
                  <a:lnTo>
                    <a:pt x="215" y="748"/>
                  </a:lnTo>
                  <a:lnTo>
                    <a:pt x="209" y="747"/>
                  </a:lnTo>
                  <a:lnTo>
                    <a:pt x="202" y="743"/>
                  </a:lnTo>
                  <a:lnTo>
                    <a:pt x="198" y="741"/>
                  </a:lnTo>
                  <a:lnTo>
                    <a:pt x="192" y="739"/>
                  </a:lnTo>
                  <a:lnTo>
                    <a:pt x="187" y="737"/>
                  </a:lnTo>
                  <a:lnTo>
                    <a:pt x="181" y="733"/>
                  </a:lnTo>
                  <a:lnTo>
                    <a:pt x="175" y="729"/>
                  </a:lnTo>
                  <a:lnTo>
                    <a:pt x="169" y="726"/>
                  </a:lnTo>
                  <a:lnTo>
                    <a:pt x="164" y="722"/>
                  </a:lnTo>
                  <a:lnTo>
                    <a:pt x="158" y="720"/>
                  </a:lnTo>
                  <a:lnTo>
                    <a:pt x="152" y="714"/>
                  </a:lnTo>
                  <a:lnTo>
                    <a:pt x="147" y="710"/>
                  </a:lnTo>
                  <a:lnTo>
                    <a:pt x="143" y="707"/>
                  </a:lnTo>
                  <a:lnTo>
                    <a:pt x="137" y="701"/>
                  </a:lnTo>
                  <a:lnTo>
                    <a:pt x="131" y="695"/>
                  </a:lnTo>
                  <a:lnTo>
                    <a:pt x="126" y="691"/>
                  </a:lnTo>
                  <a:lnTo>
                    <a:pt x="122" y="686"/>
                  </a:lnTo>
                  <a:lnTo>
                    <a:pt x="116" y="680"/>
                  </a:lnTo>
                  <a:lnTo>
                    <a:pt x="112" y="674"/>
                  </a:lnTo>
                  <a:lnTo>
                    <a:pt x="107" y="671"/>
                  </a:lnTo>
                  <a:lnTo>
                    <a:pt x="103" y="665"/>
                  </a:lnTo>
                  <a:lnTo>
                    <a:pt x="97" y="657"/>
                  </a:lnTo>
                  <a:lnTo>
                    <a:pt x="93" y="652"/>
                  </a:lnTo>
                  <a:lnTo>
                    <a:pt x="88" y="646"/>
                  </a:lnTo>
                  <a:lnTo>
                    <a:pt x="84" y="640"/>
                  </a:lnTo>
                  <a:lnTo>
                    <a:pt x="78" y="633"/>
                  </a:lnTo>
                  <a:lnTo>
                    <a:pt x="74" y="625"/>
                  </a:lnTo>
                  <a:lnTo>
                    <a:pt x="71" y="617"/>
                  </a:lnTo>
                  <a:lnTo>
                    <a:pt x="67" y="610"/>
                  </a:lnTo>
                  <a:lnTo>
                    <a:pt x="63" y="604"/>
                  </a:lnTo>
                  <a:lnTo>
                    <a:pt x="59" y="596"/>
                  </a:lnTo>
                  <a:lnTo>
                    <a:pt x="55" y="587"/>
                  </a:lnTo>
                  <a:lnTo>
                    <a:pt x="52" y="581"/>
                  </a:lnTo>
                  <a:lnTo>
                    <a:pt x="48" y="574"/>
                  </a:lnTo>
                  <a:lnTo>
                    <a:pt x="46" y="564"/>
                  </a:lnTo>
                  <a:lnTo>
                    <a:pt x="40" y="558"/>
                  </a:lnTo>
                  <a:lnTo>
                    <a:pt x="38" y="549"/>
                  </a:lnTo>
                  <a:lnTo>
                    <a:pt x="35" y="541"/>
                  </a:lnTo>
                  <a:lnTo>
                    <a:pt x="31" y="532"/>
                  </a:lnTo>
                  <a:lnTo>
                    <a:pt x="29" y="524"/>
                  </a:lnTo>
                  <a:lnTo>
                    <a:pt x="27" y="517"/>
                  </a:lnTo>
                  <a:lnTo>
                    <a:pt x="23" y="507"/>
                  </a:lnTo>
                  <a:lnTo>
                    <a:pt x="21" y="498"/>
                  </a:lnTo>
                  <a:lnTo>
                    <a:pt x="19" y="490"/>
                  </a:lnTo>
                  <a:lnTo>
                    <a:pt x="17" y="481"/>
                  </a:lnTo>
                  <a:lnTo>
                    <a:pt x="16" y="471"/>
                  </a:lnTo>
                  <a:lnTo>
                    <a:pt x="12" y="460"/>
                  </a:lnTo>
                  <a:lnTo>
                    <a:pt x="10" y="452"/>
                  </a:lnTo>
                  <a:lnTo>
                    <a:pt x="10" y="442"/>
                  </a:lnTo>
                  <a:lnTo>
                    <a:pt x="8" y="433"/>
                  </a:lnTo>
                  <a:lnTo>
                    <a:pt x="6" y="423"/>
                  </a:lnTo>
                  <a:lnTo>
                    <a:pt x="4" y="414"/>
                  </a:lnTo>
                  <a:lnTo>
                    <a:pt x="4" y="406"/>
                  </a:lnTo>
                  <a:lnTo>
                    <a:pt x="4" y="4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0" name="Freeform 14">
              <a:extLst>
                <a:ext uri="{FF2B5EF4-FFF2-40B4-BE49-F238E27FC236}">
                  <a16:creationId xmlns:a16="http://schemas.microsoft.com/office/drawing/2014/main" id="{7371217C-E0E9-A54D-B3DA-919BBD9B52E5}"/>
                </a:ext>
              </a:extLst>
            </p:cNvPr>
            <p:cNvSpPr>
              <a:spLocks/>
            </p:cNvSpPr>
            <p:nvPr/>
          </p:nvSpPr>
          <p:spPr bwMode="auto">
            <a:xfrm>
              <a:off x="5251" y="2275"/>
              <a:ext cx="131" cy="203"/>
            </a:xfrm>
            <a:custGeom>
              <a:avLst/>
              <a:gdLst>
                <a:gd name="T0" fmla="*/ 3 w 262"/>
                <a:gd name="T1" fmla="*/ 214 h 406"/>
                <a:gd name="T2" fmla="*/ 7 w 262"/>
                <a:gd name="T3" fmla="*/ 232 h 406"/>
                <a:gd name="T4" fmla="*/ 11 w 262"/>
                <a:gd name="T5" fmla="*/ 247 h 406"/>
                <a:gd name="T6" fmla="*/ 13 w 262"/>
                <a:gd name="T7" fmla="*/ 260 h 406"/>
                <a:gd name="T8" fmla="*/ 19 w 262"/>
                <a:gd name="T9" fmla="*/ 273 h 406"/>
                <a:gd name="T10" fmla="*/ 24 w 262"/>
                <a:gd name="T11" fmla="*/ 291 h 406"/>
                <a:gd name="T12" fmla="*/ 34 w 262"/>
                <a:gd name="T13" fmla="*/ 317 h 406"/>
                <a:gd name="T14" fmla="*/ 45 w 262"/>
                <a:gd name="T15" fmla="*/ 336 h 406"/>
                <a:gd name="T16" fmla="*/ 57 w 262"/>
                <a:gd name="T17" fmla="*/ 353 h 406"/>
                <a:gd name="T18" fmla="*/ 72 w 262"/>
                <a:gd name="T19" fmla="*/ 368 h 406"/>
                <a:gd name="T20" fmla="*/ 93 w 262"/>
                <a:gd name="T21" fmla="*/ 387 h 406"/>
                <a:gd name="T22" fmla="*/ 116 w 262"/>
                <a:gd name="T23" fmla="*/ 399 h 406"/>
                <a:gd name="T24" fmla="*/ 138 w 262"/>
                <a:gd name="T25" fmla="*/ 405 h 406"/>
                <a:gd name="T26" fmla="*/ 161 w 262"/>
                <a:gd name="T27" fmla="*/ 405 h 406"/>
                <a:gd name="T28" fmla="*/ 180 w 262"/>
                <a:gd name="T29" fmla="*/ 399 h 406"/>
                <a:gd name="T30" fmla="*/ 197 w 262"/>
                <a:gd name="T31" fmla="*/ 387 h 406"/>
                <a:gd name="T32" fmla="*/ 213 w 262"/>
                <a:gd name="T33" fmla="*/ 374 h 406"/>
                <a:gd name="T34" fmla="*/ 226 w 262"/>
                <a:gd name="T35" fmla="*/ 357 h 406"/>
                <a:gd name="T36" fmla="*/ 239 w 262"/>
                <a:gd name="T37" fmla="*/ 336 h 406"/>
                <a:gd name="T38" fmla="*/ 247 w 262"/>
                <a:gd name="T39" fmla="*/ 313 h 406"/>
                <a:gd name="T40" fmla="*/ 252 w 262"/>
                <a:gd name="T41" fmla="*/ 294 h 406"/>
                <a:gd name="T42" fmla="*/ 254 w 262"/>
                <a:gd name="T43" fmla="*/ 281 h 406"/>
                <a:gd name="T44" fmla="*/ 258 w 262"/>
                <a:gd name="T45" fmla="*/ 270 h 406"/>
                <a:gd name="T46" fmla="*/ 260 w 262"/>
                <a:gd name="T47" fmla="*/ 254 h 406"/>
                <a:gd name="T48" fmla="*/ 260 w 262"/>
                <a:gd name="T49" fmla="*/ 239 h 406"/>
                <a:gd name="T50" fmla="*/ 262 w 262"/>
                <a:gd name="T51" fmla="*/ 224 h 406"/>
                <a:gd name="T52" fmla="*/ 262 w 262"/>
                <a:gd name="T53" fmla="*/ 209 h 406"/>
                <a:gd name="T54" fmla="*/ 260 w 262"/>
                <a:gd name="T55" fmla="*/ 194 h 406"/>
                <a:gd name="T56" fmla="*/ 258 w 262"/>
                <a:gd name="T57" fmla="*/ 178 h 406"/>
                <a:gd name="T58" fmla="*/ 254 w 262"/>
                <a:gd name="T59" fmla="*/ 163 h 406"/>
                <a:gd name="T60" fmla="*/ 252 w 262"/>
                <a:gd name="T61" fmla="*/ 148 h 406"/>
                <a:gd name="T62" fmla="*/ 249 w 262"/>
                <a:gd name="T63" fmla="*/ 133 h 406"/>
                <a:gd name="T64" fmla="*/ 245 w 262"/>
                <a:gd name="T65" fmla="*/ 119 h 406"/>
                <a:gd name="T66" fmla="*/ 239 w 262"/>
                <a:gd name="T67" fmla="*/ 106 h 406"/>
                <a:gd name="T68" fmla="*/ 233 w 262"/>
                <a:gd name="T69" fmla="*/ 93 h 406"/>
                <a:gd name="T70" fmla="*/ 220 w 262"/>
                <a:gd name="T71" fmla="*/ 70 h 406"/>
                <a:gd name="T72" fmla="*/ 207 w 262"/>
                <a:gd name="T73" fmla="*/ 51 h 406"/>
                <a:gd name="T74" fmla="*/ 190 w 262"/>
                <a:gd name="T75" fmla="*/ 32 h 406"/>
                <a:gd name="T76" fmla="*/ 175 w 262"/>
                <a:gd name="T77" fmla="*/ 19 h 406"/>
                <a:gd name="T78" fmla="*/ 156 w 262"/>
                <a:gd name="T79" fmla="*/ 7 h 406"/>
                <a:gd name="T80" fmla="*/ 137 w 262"/>
                <a:gd name="T81" fmla="*/ 2 h 406"/>
                <a:gd name="T82" fmla="*/ 118 w 262"/>
                <a:gd name="T83" fmla="*/ 0 h 406"/>
                <a:gd name="T84" fmla="*/ 97 w 262"/>
                <a:gd name="T85" fmla="*/ 4 h 406"/>
                <a:gd name="T86" fmla="*/ 76 w 262"/>
                <a:gd name="T87" fmla="*/ 11 h 406"/>
                <a:gd name="T88" fmla="*/ 59 w 262"/>
                <a:gd name="T89" fmla="*/ 28 h 406"/>
                <a:gd name="T90" fmla="*/ 43 w 262"/>
                <a:gd name="T91" fmla="*/ 47 h 406"/>
                <a:gd name="T92" fmla="*/ 30 w 262"/>
                <a:gd name="T93" fmla="*/ 70 h 406"/>
                <a:gd name="T94" fmla="*/ 21 w 262"/>
                <a:gd name="T95" fmla="*/ 93 h 406"/>
                <a:gd name="T96" fmla="*/ 11 w 262"/>
                <a:gd name="T97" fmla="*/ 119 h 406"/>
                <a:gd name="T98" fmla="*/ 5 w 262"/>
                <a:gd name="T99" fmla="*/ 142 h 406"/>
                <a:gd name="T100" fmla="*/ 2 w 262"/>
                <a:gd name="T101" fmla="*/ 167 h 406"/>
                <a:gd name="T102" fmla="*/ 0 w 262"/>
                <a:gd name="T103" fmla="*/ 188 h 406"/>
                <a:gd name="T104" fmla="*/ 3 w 262"/>
                <a:gd name="T105" fmla="*/ 20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406">
                  <a:moveTo>
                    <a:pt x="3" y="207"/>
                  </a:moveTo>
                  <a:lnTo>
                    <a:pt x="3" y="211"/>
                  </a:lnTo>
                  <a:lnTo>
                    <a:pt x="3" y="214"/>
                  </a:lnTo>
                  <a:lnTo>
                    <a:pt x="5" y="220"/>
                  </a:lnTo>
                  <a:lnTo>
                    <a:pt x="5" y="226"/>
                  </a:lnTo>
                  <a:lnTo>
                    <a:pt x="7" y="232"/>
                  </a:lnTo>
                  <a:lnTo>
                    <a:pt x="7" y="235"/>
                  </a:lnTo>
                  <a:lnTo>
                    <a:pt x="9" y="241"/>
                  </a:lnTo>
                  <a:lnTo>
                    <a:pt x="11" y="247"/>
                  </a:lnTo>
                  <a:lnTo>
                    <a:pt x="11" y="251"/>
                  </a:lnTo>
                  <a:lnTo>
                    <a:pt x="13" y="254"/>
                  </a:lnTo>
                  <a:lnTo>
                    <a:pt x="13" y="260"/>
                  </a:lnTo>
                  <a:lnTo>
                    <a:pt x="15" y="264"/>
                  </a:lnTo>
                  <a:lnTo>
                    <a:pt x="17" y="270"/>
                  </a:lnTo>
                  <a:lnTo>
                    <a:pt x="19" y="273"/>
                  </a:lnTo>
                  <a:lnTo>
                    <a:pt x="19" y="279"/>
                  </a:lnTo>
                  <a:lnTo>
                    <a:pt x="22" y="283"/>
                  </a:lnTo>
                  <a:lnTo>
                    <a:pt x="24" y="291"/>
                  </a:lnTo>
                  <a:lnTo>
                    <a:pt x="28" y="300"/>
                  </a:lnTo>
                  <a:lnTo>
                    <a:pt x="30" y="308"/>
                  </a:lnTo>
                  <a:lnTo>
                    <a:pt x="34" y="317"/>
                  </a:lnTo>
                  <a:lnTo>
                    <a:pt x="38" y="323"/>
                  </a:lnTo>
                  <a:lnTo>
                    <a:pt x="41" y="330"/>
                  </a:lnTo>
                  <a:lnTo>
                    <a:pt x="45" y="336"/>
                  </a:lnTo>
                  <a:lnTo>
                    <a:pt x="49" y="342"/>
                  </a:lnTo>
                  <a:lnTo>
                    <a:pt x="51" y="348"/>
                  </a:lnTo>
                  <a:lnTo>
                    <a:pt x="57" y="353"/>
                  </a:lnTo>
                  <a:lnTo>
                    <a:pt x="60" y="357"/>
                  </a:lnTo>
                  <a:lnTo>
                    <a:pt x="68" y="365"/>
                  </a:lnTo>
                  <a:lnTo>
                    <a:pt x="72" y="368"/>
                  </a:lnTo>
                  <a:lnTo>
                    <a:pt x="80" y="374"/>
                  </a:lnTo>
                  <a:lnTo>
                    <a:pt x="87" y="382"/>
                  </a:lnTo>
                  <a:lnTo>
                    <a:pt x="93" y="387"/>
                  </a:lnTo>
                  <a:lnTo>
                    <a:pt x="100" y="391"/>
                  </a:lnTo>
                  <a:lnTo>
                    <a:pt x="108" y="395"/>
                  </a:lnTo>
                  <a:lnTo>
                    <a:pt x="116" y="399"/>
                  </a:lnTo>
                  <a:lnTo>
                    <a:pt x="125" y="403"/>
                  </a:lnTo>
                  <a:lnTo>
                    <a:pt x="133" y="405"/>
                  </a:lnTo>
                  <a:lnTo>
                    <a:pt x="138" y="405"/>
                  </a:lnTo>
                  <a:lnTo>
                    <a:pt x="148" y="405"/>
                  </a:lnTo>
                  <a:lnTo>
                    <a:pt x="156" y="406"/>
                  </a:lnTo>
                  <a:lnTo>
                    <a:pt x="161" y="405"/>
                  </a:lnTo>
                  <a:lnTo>
                    <a:pt x="167" y="403"/>
                  </a:lnTo>
                  <a:lnTo>
                    <a:pt x="175" y="401"/>
                  </a:lnTo>
                  <a:lnTo>
                    <a:pt x="180" y="399"/>
                  </a:lnTo>
                  <a:lnTo>
                    <a:pt x="186" y="395"/>
                  </a:lnTo>
                  <a:lnTo>
                    <a:pt x="192" y="391"/>
                  </a:lnTo>
                  <a:lnTo>
                    <a:pt x="197" y="387"/>
                  </a:lnTo>
                  <a:lnTo>
                    <a:pt x="201" y="386"/>
                  </a:lnTo>
                  <a:lnTo>
                    <a:pt x="207" y="378"/>
                  </a:lnTo>
                  <a:lnTo>
                    <a:pt x="213" y="374"/>
                  </a:lnTo>
                  <a:lnTo>
                    <a:pt x="216" y="368"/>
                  </a:lnTo>
                  <a:lnTo>
                    <a:pt x="222" y="363"/>
                  </a:lnTo>
                  <a:lnTo>
                    <a:pt x="226" y="357"/>
                  </a:lnTo>
                  <a:lnTo>
                    <a:pt x="232" y="349"/>
                  </a:lnTo>
                  <a:lnTo>
                    <a:pt x="235" y="344"/>
                  </a:lnTo>
                  <a:lnTo>
                    <a:pt x="239" y="336"/>
                  </a:lnTo>
                  <a:lnTo>
                    <a:pt x="243" y="329"/>
                  </a:lnTo>
                  <a:lnTo>
                    <a:pt x="245" y="321"/>
                  </a:lnTo>
                  <a:lnTo>
                    <a:pt x="247" y="313"/>
                  </a:lnTo>
                  <a:lnTo>
                    <a:pt x="251" y="304"/>
                  </a:lnTo>
                  <a:lnTo>
                    <a:pt x="251" y="300"/>
                  </a:lnTo>
                  <a:lnTo>
                    <a:pt x="252" y="294"/>
                  </a:lnTo>
                  <a:lnTo>
                    <a:pt x="252" y="291"/>
                  </a:lnTo>
                  <a:lnTo>
                    <a:pt x="254" y="287"/>
                  </a:lnTo>
                  <a:lnTo>
                    <a:pt x="254" y="281"/>
                  </a:lnTo>
                  <a:lnTo>
                    <a:pt x="256" y="277"/>
                  </a:lnTo>
                  <a:lnTo>
                    <a:pt x="256" y="273"/>
                  </a:lnTo>
                  <a:lnTo>
                    <a:pt x="258" y="270"/>
                  </a:lnTo>
                  <a:lnTo>
                    <a:pt x="258" y="264"/>
                  </a:lnTo>
                  <a:lnTo>
                    <a:pt x="260" y="258"/>
                  </a:lnTo>
                  <a:lnTo>
                    <a:pt x="260" y="254"/>
                  </a:lnTo>
                  <a:lnTo>
                    <a:pt x="260" y="249"/>
                  </a:lnTo>
                  <a:lnTo>
                    <a:pt x="260" y="243"/>
                  </a:lnTo>
                  <a:lnTo>
                    <a:pt x="260" y="239"/>
                  </a:lnTo>
                  <a:lnTo>
                    <a:pt x="260" y="235"/>
                  </a:lnTo>
                  <a:lnTo>
                    <a:pt x="262" y="230"/>
                  </a:lnTo>
                  <a:lnTo>
                    <a:pt x="262" y="224"/>
                  </a:lnTo>
                  <a:lnTo>
                    <a:pt x="262" y="218"/>
                  </a:lnTo>
                  <a:lnTo>
                    <a:pt x="262" y="213"/>
                  </a:lnTo>
                  <a:lnTo>
                    <a:pt x="262" y="209"/>
                  </a:lnTo>
                  <a:lnTo>
                    <a:pt x="260" y="203"/>
                  </a:lnTo>
                  <a:lnTo>
                    <a:pt x="260" y="197"/>
                  </a:lnTo>
                  <a:lnTo>
                    <a:pt x="260" y="194"/>
                  </a:lnTo>
                  <a:lnTo>
                    <a:pt x="260" y="190"/>
                  </a:lnTo>
                  <a:lnTo>
                    <a:pt x="260" y="184"/>
                  </a:lnTo>
                  <a:lnTo>
                    <a:pt x="258" y="178"/>
                  </a:lnTo>
                  <a:lnTo>
                    <a:pt x="258" y="173"/>
                  </a:lnTo>
                  <a:lnTo>
                    <a:pt x="256" y="169"/>
                  </a:lnTo>
                  <a:lnTo>
                    <a:pt x="254" y="163"/>
                  </a:lnTo>
                  <a:lnTo>
                    <a:pt x="254" y="157"/>
                  </a:lnTo>
                  <a:lnTo>
                    <a:pt x="254" y="152"/>
                  </a:lnTo>
                  <a:lnTo>
                    <a:pt x="252" y="148"/>
                  </a:lnTo>
                  <a:lnTo>
                    <a:pt x="251" y="142"/>
                  </a:lnTo>
                  <a:lnTo>
                    <a:pt x="249" y="138"/>
                  </a:lnTo>
                  <a:lnTo>
                    <a:pt x="249" y="133"/>
                  </a:lnTo>
                  <a:lnTo>
                    <a:pt x="247" y="127"/>
                  </a:lnTo>
                  <a:lnTo>
                    <a:pt x="245" y="123"/>
                  </a:lnTo>
                  <a:lnTo>
                    <a:pt x="245" y="119"/>
                  </a:lnTo>
                  <a:lnTo>
                    <a:pt x="243" y="116"/>
                  </a:lnTo>
                  <a:lnTo>
                    <a:pt x="243" y="110"/>
                  </a:lnTo>
                  <a:lnTo>
                    <a:pt x="239" y="106"/>
                  </a:lnTo>
                  <a:lnTo>
                    <a:pt x="237" y="102"/>
                  </a:lnTo>
                  <a:lnTo>
                    <a:pt x="235" y="99"/>
                  </a:lnTo>
                  <a:lnTo>
                    <a:pt x="233" y="93"/>
                  </a:lnTo>
                  <a:lnTo>
                    <a:pt x="230" y="85"/>
                  </a:lnTo>
                  <a:lnTo>
                    <a:pt x="226" y="78"/>
                  </a:lnTo>
                  <a:lnTo>
                    <a:pt x="220" y="70"/>
                  </a:lnTo>
                  <a:lnTo>
                    <a:pt x="216" y="62"/>
                  </a:lnTo>
                  <a:lnTo>
                    <a:pt x="211" y="57"/>
                  </a:lnTo>
                  <a:lnTo>
                    <a:pt x="207" y="51"/>
                  </a:lnTo>
                  <a:lnTo>
                    <a:pt x="201" y="43"/>
                  </a:lnTo>
                  <a:lnTo>
                    <a:pt x="195" y="38"/>
                  </a:lnTo>
                  <a:lnTo>
                    <a:pt x="190" y="32"/>
                  </a:lnTo>
                  <a:lnTo>
                    <a:pt x="186" y="28"/>
                  </a:lnTo>
                  <a:lnTo>
                    <a:pt x="180" y="23"/>
                  </a:lnTo>
                  <a:lnTo>
                    <a:pt x="175" y="19"/>
                  </a:lnTo>
                  <a:lnTo>
                    <a:pt x="169" y="13"/>
                  </a:lnTo>
                  <a:lnTo>
                    <a:pt x="163" y="11"/>
                  </a:lnTo>
                  <a:lnTo>
                    <a:pt x="156" y="7"/>
                  </a:lnTo>
                  <a:lnTo>
                    <a:pt x="150" y="5"/>
                  </a:lnTo>
                  <a:lnTo>
                    <a:pt x="142" y="2"/>
                  </a:lnTo>
                  <a:lnTo>
                    <a:pt x="137" y="2"/>
                  </a:lnTo>
                  <a:lnTo>
                    <a:pt x="131" y="0"/>
                  </a:lnTo>
                  <a:lnTo>
                    <a:pt x="125" y="0"/>
                  </a:lnTo>
                  <a:lnTo>
                    <a:pt x="118" y="0"/>
                  </a:lnTo>
                  <a:lnTo>
                    <a:pt x="112" y="0"/>
                  </a:lnTo>
                  <a:lnTo>
                    <a:pt x="104" y="0"/>
                  </a:lnTo>
                  <a:lnTo>
                    <a:pt x="97" y="4"/>
                  </a:lnTo>
                  <a:lnTo>
                    <a:pt x="91" y="5"/>
                  </a:lnTo>
                  <a:lnTo>
                    <a:pt x="83" y="9"/>
                  </a:lnTo>
                  <a:lnTo>
                    <a:pt x="76" y="11"/>
                  </a:lnTo>
                  <a:lnTo>
                    <a:pt x="70" y="17"/>
                  </a:lnTo>
                  <a:lnTo>
                    <a:pt x="64" y="23"/>
                  </a:lnTo>
                  <a:lnTo>
                    <a:pt x="59" y="28"/>
                  </a:lnTo>
                  <a:lnTo>
                    <a:pt x="53" y="34"/>
                  </a:lnTo>
                  <a:lnTo>
                    <a:pt x="49" y="40"/>
                  </a:lnTo>
                  <a:lnTo>
                    <a:pt x="43" y="47"/>
                  </a:lnTo>
                  <a:lnTo>
                    <a:pt x="40" y="55"/>
                  </a:lnTo>
                  <a:lnTo>
                    <a:pt x="34" y="61"/>
                  </a:lnTo>
                  <a:lnTo>
                    <a:pt x="30" y="70"/>
                  </a:lnTo>
                  <a:lnTo>
                    <a:pt x="26" y="78"/>
                  </a:lnTo>
                  <a:lnTo>
                    <a:pt x="24" y="85"/>
                  </a:lnTo>
                  <a:lnTo>
                    <a:pt x="21" y="93"/>
                  </a:lnTo>
                  <a:lnTo>
                    <a:pt x="17" y="102"/>
                  </a:lnTo>
                  <a:lnTo>
                    <a:pt x="15" y="110"/>
                  </a:lnTo>
                  <a:lnTo>
                    <a:pt x="11" y="119"/>
                  </a:lnTo>
                  <a:lnTo>
                    <a:pt x="9" y="127"/>
                  </a:lnTo>
                  <a:lnTo>
                    <a:pt x="7" y="135"/>
                  </a:lnTo>
                  <a:lnTo>
                    <a:pt x="5" y="142"/>
                  </a:lnTo>
                  <a:lnTo>
                    <a:pt x="5" y="150"/>
                  </a:lnTo>
                  <a:lnTo>
                    <a:pt x="2" y="157"/>
                  </a:lnTo>
                  <a:lnTo>
                    <a:pt x="2" y="167"/>
                  </a:lnTo>
                  <a:lnTo>
                    <a:pt x="2" y="175"/>
                  </a:lnTo>
                  <a:lnTo>
                    <a:pt x="2" y="180"/>
                  </a:lnTo>
                  <a:lnTo>
                    <a:pt x="0" y="188"/>
                  </a:lnTo>
                  <a:lnTo>
                    <a:pt x="0" y="194"/>
                  </a:lnTo>
                  <a:lnTo>
                    <a:pt x="2" y="199"/>
                  </a:lnTo>
                  <a:lnTo>
                    <a:pt x="3" y="207"/>
                  </a:lnTo>
                  <a:lnTo>
                    <a:pt x="3"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1" name="Freeform 15">
              <a:extLst>
                <a:ext uri="{FF2B5EF4-FFF2-40B4-BE49-F238E27FC236}">
                  <a16:creationId xmlns:a16="http://schemas.microsoft.com/office/drawing/2014/main" id="{CF667E76-F059-824F-8245-A328CD13C0B0}"/>
                </a:ext>
              </a:extLst>
            </p:cNvPr>
            <p:cNvSpPr>
              <a:spLocks/>
            </p:cNvSpPr>
            <p:nvPr/>
          </p:nvSpPr>
          <p:spPr bwMode="auto">
            <a:xfrm>
              <a:off x="5289" y="2338"/>
              <a:ext cx="52" cy="79"/>
            </a:xfrm>
            <a:custGeom>
              <a:avLst/>
              <a:gdLst>
                <a:gd name="T0" fmla="*/ 0 w 104"/>
                <a:gd name="T1" fmla="*/ 76 h 160"/>
                <a:gd name="T2" fmla="*/ 0 w 104"/>
                <a:gd name="T3" fmla="*/ 61 h 160"/>
                <a:gd name="T4" fmla="*/ 2 w 104"/>
                <a:gd name="T5" fmla="*/ 46 h 160"/>
                <a:gd name="T6" fmla="*/ 7 w 104"/>
                <a:gd name="T7" fmla="*/ 31 h 160"/>
                <a:gd name="T8" fmla="*/ 13 w 104"/>
                <a:gd name="T9" fmla="*/ 19 h 160"/>
                <a:gd name="T10" fmla="*/ 19 w 104"/>
                <a:gd name="T11" fmla="*/ 12 h 160"/>
                <a:gd name="T12" fmla="*/ 28 w 104"/>
                <a:gd name="T13" fmla="*/ 4 h 160"/>
                <a:gd name="T14" fmla="*/ 40 w 104"/>
                <a:gd name="T15" fmla="*/ 0 h 160"/>
                <a:gd name="T16" fmla="*/ 49 w 104"/>
                <a:gd name="T17" fmla="*/ 0 h 160"/>
                <a:gd name="T18" fmla="*/ 59 w 104"/>
                <a:gd name="T19" fmla="*/ 0 h 160"/>
                <a:gd name="T20" fmla="*/ 68 w 104"/>
                <a:gd name="T21" fmla="*/ 6 h 160"/>
                <a:gd name="T22" fmla="*/ 78 w 104"/>
                <a:gd name="T23" fmla="*/ 13 h 160"/>
                <a:gd name="T24" fmla="*/ 85 w 104"/>
                <a:gd name="T25" fmla="*/ 23 h 160"/>
                <a:gd name="T26" fmla="*/ 91 w 104"/>
                <a:gd name="T27" fmla="*/ 36 h 160"/>
                <a:gd name="T28" fmla="*/ 97 w 104"/>
                <a:gd name="T29" fmla="*/ 50 h 160"/>
                <a:gd name="T30" fmla="*/ 102 w 104"/>
                <a:gd name="T31" fmla="*/ 67 h 160"/>
                <a:gd name="T32" fmla="*/ 104 w 104"/>
                <a:gd name="T33" fmla="*/ 82 h 160"/>
                <a:gd name="T34" fmla="*/ 102 w 104"/>
                <a:gd name="T35" fmla="*/ 97 h 160"/>
                <a:gd name="T36" fmla="*/ 100 w 104"/>
                <a:gd name="T37" fmla="*/ 112 h 160"/>
                <a:gd name="T38" fmla="*/ 97 w 104"/>
                <a:gd name="T39" fmla="*/ 126 h 160"/>
                <a:gd name="T40" fmla="*/ 91 w 104"/>
                <a:gd name="T41" fmla="*/ 137 h 160"/>
                <a:gd name="T42" fmla="*/ 83 w 104"/>
                <a:gd name="T43" fmla="*/ 146 h 160"/>
                <a:gd name="T44" fmla="*/ 76 w 104"/>
                <a:gd name="T45" fmla="*/ 154 h 160"/>
                <a:gd name="T46" fmla="*/ 66 w 104"/>
                <a:gd name="T47" fmla="*/ 158 h 160"/>
                <a:gd name="T48" fmla="*/ 57 w 104"/>
                <a:gd name="T49" fmla="*/ 160 h 160"/>
                <a:gd name="T50" fmla="*/ 45 w 104"/>
                <a:gd name="T51" fmla="*/ 158 h 160"/>
                <a:gd name="T52" fmla="*/ 36 w 104"/>
                <a:gd name="T53" fmla="*/ 152 h 160"/>
                <a:gd name="T54" fmla="*/ 28 w 104"/>
                <a:gd name="T55" fmla="*/ 145 h 160"/>
                <a:gd name="T56" fmla="*/ 19 w 104"/>
                <a:gd name="T57" fmla="*/ 135 h 160"/>
                <a:gd name="T58" fmla="*/ 13 w 104"/>
                <a:gd name="T59" fmla="*/ 122 h 160"/>
                <a:gd name="T60" fmla="*/ 7 w 104"/>
                <a:gd name="T61" fmla="*/ 108 h 160"/>
                <a:gd name="T62" fmla="*/ 2 w 104"/>
                <a:gd name="T63" fmla="*/ 93 h 160"/>
                <a:gd name="T64" fmla="*/ 2 w 104"/>
                <a:gd name="T65" fmla="*/ 8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60">
                  <a:moveTo>
                    <a:pt x="2" y="86"/>
                  </a:moveTo>
                  <a:lnTo>
                    <a:pt x="0" y="76"/>
                  </a:lnTo>
                  <a:lnTo>
                    <a:pt x="0" y="69"/>
                  </a:lnTo>
                  <a:lnTo>
                    <a:pt x="0" y="61"/>
                  </a:lnTo>
                  <a:lnTo>
                    <a:pt x="2" y="53"/>
                  </a:lnTo>
                  <a:lnTo>
                    <a:pt x="2" y="46"/>
                  </a:lnTo>
                  <a:lnTo>
                    <a:pt x="5" y="40"/>
                  </a:lnTo>
                  <a:lnTo>
                    <a:pt x="7" y="31"/>
                  </a:lnTo>
                  <a:lnTo>
                    <a:pt x="11" y="27"/>
                  </a:lnTo>
                  <a:lnTo>
                    <a:pt x="13" y="19"/>
                  </a:lnTo>
                  <a:lnTo>
                    <a:pt x="17" y="15"/>
                  </a:lnTo>
                  <a:lnTo>
                    <a:pt x="19" y="12"/>
                  </a:lnTo>
                  <a:lnTo>
                    <a:pt x="24" y="8"/>
                  </a:lnTo>
                  <a:lnTo>
                    <a:pt x="28" y="4"/>
                  </a:lnTo>
                  <a:lnTo>
                    <a:pt x="34" y="2"/>
                  </a:lnTo>
                  <a:lnTo>
                    <a:pt x="40" y="0"/>
                  </a:lnTo>
                  <a:lnTo>
                    <a:pt x="43" y="0"/>
                  </a:lnTo>
                  <a:lnTo>
                    <a:pt x="49" y="0"/>
                  </a:lnTo>
                  <a:lnTo>
                    <a:pt x="53" y="0"/>
                  </a:lnTo>
                  <a:lnTo>
                    <a:pt x="59" y="0"/>
                  </a:lnTo>
                  <a:lnTo>
                    <a:pt x="62" y="2"/>
                  </a:lnTo>
                  <a:lnTo>
                    <a:pt x="68" y="6"/>
                  </a:lnTo>
                  <a:lnTo>
                    <a:pt x="72" y="10"/>
                  </a:lnTo>
                  <a:lnTo>
                    <a:pt x="78" y="13"/>
                  </a:lnTo>
                  <a:lnTo>
                    <a:pt x="83" y="19"/>
                  </a:lnTo>
                  <a:lnTo>
                    <a:pt x="85" y="23"/>
                  </a:lnTo>
                  <a:lnTo>
                    <a:pt x="89" y="29"/>
                  </a:lnTo>
                  <a:lnTo>
                    <a:pt x="91" y="36"/>
                  </a:lnTo>
                  <a:lnTo>
                    <a:pt x="95" y="44"/>
                  </a:lnTo>
                  <a:lnTo>
                    <a:pt x="97" y="50"/>
                  </a:lnTo>
                  <a:lnTo>
                    <a:pt x="100" y="59"/>
                  </a:lnTo>
                  <a:lnTo>
                    <a:pt x="102" y="67"/>
                  </a:lnTo>
                  <a:lnTo>
                    <a:pt x="104" y="74"/>
                  </a:lnTo>
                  <a:lnTo>
                    <a:pt x="104" y="82"/>
                  </a:lnTo>
                  <a:lnTo>
                    <a:pt x="104" y="89"/>
                  </a:lnTo>
                  <a:lnTo>
                    <a:pt x="102" y="97"/>
                  </a:lnTo>
                  <a:lnTo>
                    <a:pt x="102" y="107"/>
                  </a:lnTo>
                  <a:lnTo>
                    <a:pt x="100" y="112"/>
                  </a:lnTo>
                  <a:lnTo>
                    <a:pt x="99" y="120"/>
                  </a:lnTo>
                  <a:lnTo>
                    <a:pt x="97" y="126"/>
                  </a:lnTo>
                  <a:lnTo>
                    <a:pt x="95" y="133"/>
                  </a:lnTo>
                  <a:lnTo>
                    <a:pt x="91" y="137"/>
                  </a:lnTo>
                  <a:lnTo>
                    <a:pt x="87" y="143"/>
                  </a:lnTo>
                  <a:lnTo>
                    <a:pt x="83" y="146"/>
                  </a:lnTo>
                  <a:lnTo>
                    <a:pt x="81" y="152"/>
                  </a:lnTo>
                  <a:lnTo>
                    <a:pt x="76" y="154"/>
                  </a:lnTo>
                  <a:lnTo>
                    <a:pt x="70" y="158"/>
                  </a:lnTo>
                  <a:lnTo>
                    <a:pt x="66" y="158"/>
                  </a:lnTo>
                  <a:lnTo>
                    <a:pt x="61" y="160"/>
                  </a:lnTo>
                  <a:lnTo>
                    <a:pt x="57" y="160"/>
                  </a:lnTo>
                  <a:lnTo>
                    <a:pt x="51" y="160"/>
                  </a:lnTo>
                  <a:lnTo>
                    <a:pt x="45" y="158"/>
                  </a:lnTo>
                  <a:lnTo>
                    <a:pt x="40" y="156"/>
                  </a:lnTo>
                  <a:lnTo>
                    <a:pt x="36" y="152"/>
                  </a:lnTo>
                  <a:lnTo>
                    <a:pt x="32" y="150"/>
                  </a:lnTo>
                  <a:lnTo>
                    <a:pt x="28" y="145"/>
                  </a:lnTo>
                  <a:lnTo>
                    <a:pt x="23" y="141"/>
                  </a:lnTo>
                  <a:lnTo>
                    <a:pt x="19" y="135"/>
                  </a:lnTo>
                  <a:lnTo>
                    <a:pt x="17" y="129"/>
                  </a:lnTo>
                  <a:lnTo>
                    <a:pt x="13" y="122"/>
                  </a:lnTo>
                  <a:lnTo>
                    <a:pt x="11" y="116"/>
                  </a:lnTo>
                  <a:lnTo>
                    <a:pt x="7" y="108"/>
                  </a:lnTo>
                  <a:lnTo>
                    <a:pt x="5" y="101"/>
                  </a:lnTo>
                  <a:lnTo>
                    <a:pt x="2" y="93"/>
                  </a:lnTo>
                  <a:lnTo>
                    <a:pt x="2" y="86"/>
                  </a:lnTo>
                  <a:lnTo>
                    <a:pt x="2" y="8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2" name="Freeform 16">
              <a:extLst>
                <a:ext uri="{FF2B5EF4-FFF2-40B4-BE49-F238E27FC236}">
                  <a16:creationId xmlns:a16="http://schemas.microsoft.com/office/drawing/2014/main" id="{F2D3E050-CE38-BC4B-84B1-77060A373B06}"/>
                </a:ext>
              </a:extLst>
            </p:cNvPr>
            <p:cNvSpPr>
              <a:spLocks/>
            </p:cNvSpPr>
            <p:nvPr/>
          </p:nvSpPr>
          <p:spPr bwMode="auto">
            <a:xfrm>
              <a:off x="4529" y="2389"/>
              <a:ext cx="641" cy="178"/>
            </a:xfrm>
            <a:custGeom>
              <a:avLst/>
              <a:gdLst>
                <a:gd name="T0" fmla="*/ 1256 w 1281"/>
                <a:gd name="T1" fmla="*/ 0 h 355"/>
                <a:gd name="T2" fmla="*/ 1272 w 1281"/>
                <a:gd name="T3" fmla="*/ 9 h 355"/>
                <a:gd name="T4" fmla="*/ 1281 w 1281"/>
                <a:gd name="T5" fmla="*/ 24 h 355"/>
                <a:gd name="T6" fmla="*/ 1281 w 1281"/>
                <a:gd name="T7" fmla="*/ 43 h 355"/>
                <a:gd name="T8" fmla="*/ 1273 w 1281"/>
                <a:gd name="T9" fmla="*/ 59 h 355"/>
                <a:gd name="T10" fmla="*/ 1266 w 1281"/>
                <a:gd name="T11" fmla="*/ 64 h 355"/>
                <a:gd name="T12" fmla="*/ 1247 w 1281"/>
                <a:gd name="T13" fmla="*/ 70 h 355"/>
                <a:gd name="T14" fmla="*/ 1216 w 1281"/>
                <a:gd name="T15" fmla="*/ 78 h 355"/>
                <a:gd name="T16" fmla="*/ 1175 w 1281"/>
                <a:gd name="T17" fmla="*/ 89 h 355"/>
                <a:gd name="T18" fmla="*/ 1123 w 1281"/>
                <a:gd name="T19" fmla="*/ 102 h 355"/>
                <a:gd name="T20" fmla="*/ 1061 w 1281"/>
                <a:gd name="T21" fmla="*/ 118 h 355"/>
                <a:gd name="T22" fmla="*/ 994 w 1281"/>
                <a:gd name="T23" fmla="*/ 135 h 355"/>
                <a:gd name="T24" fmla="*/ 920 w 1281"/>
                <a:gd name="T25" fmla="*/ 152 h 355"/>
                <a:gd name="T26" fmla="*/ 844 w 1281"/>
                <a:gd name="T27" fmla="*/ 171 h 355"/>
                <a:gd name="T28" fmla="*/ 762 w 1281"/>
                <a:gd name="T29" fmla="*/ 190 h 355"/>
                <a:gd name="T30" fmla="*/ 680 w 1281"/>
                <a:gd name="T31" fmla="*/ 211 h 355"/>
                <a:gd name="T32" fmla="*/ 599 w 1281"/>
                <a:gd name="T33" fmla="*/ 232 h 355"/>
                <a:gd name="T34" fmla="*/ 517 w 1281"/>
                <a:gd name="T35" fmla="*/ 251 h 355"/>
                <a:gd name="T36" fmla="*/ 437 w 1281"/>
                <a:gd name="T37" fmla="*/ 270 h 355"/>
                <a:gd name="T38" fmla="*/ 363 w 1281"/>
                <a:gd name="T39" fmla="*/ 287 h 355"/>
                <a:gd name="T40" fmla="*/ 293 w 1281"/>
                <a:gd name="T41" fmla="*/ 304 h 355"/>
                <a:gd name="T42" fmla="*/ 230 w 1281"/>
                <a:gd name="T43" fmla="*/ 319 h 355"/>
                <a:gd name="T44" fmla="*/ 175 w 1281"/>
                <a:gd name="T45" fmla="*/ 332 h 355"/>
                <a:gd name="T46" fmla="*/ 131 w 1281"/>
                <a:gd name="T47" fmla="*/ 342 h 355"/>
                <a:gd name="T48" fmla="*/ 95 w 1281"/>
                <a:gd name="T49" fmla="*/ 348 h 355"/>
                <a:gd name="T50" fmla="*/ 74 w 1281"/>
                <a:gd name="T51" fmla="*/ 353 h 355"/>
                <a:gd name="T52" fmla="*/ 61 w 1281"/>
                <a:gd name="T53" fmla="*/ 355 h 355"/>
                <a:gd name="T54" fmla="*/ 49 w 1281"/>
                <a:gd name="T55" fmla="*/ 353 h 355"/>
                <a:gd name="T56" fmla="*/ 26 w 1281"/>
                <a:gd name="T57" fmla="*/ 340 h 355"/>
                <a:gd name="T58" fmla="*/ 9 w 1281"/>
                <a:gd name="T59" fmla="*/ 321 h 355"/>
                <a:gd name="T60" fmla="*/ 4 w 1281"/>
                <a:gd name="T61" fmla="*/ 308 h 355"/>
                <a:gd name="T62" fmla="*/ 0 w 1281"/>
                <a:gd name="T63" fmla="*/ 292 h 355"/>
                <a:gd name="T64" fmla="*/ 0 w 1281"/>
                <a:gd name="T65" fmla="*/ 275 h 355"/>
                <a:gd name="T66" fmla="*/ 4 w 1281"/>
                <a:gd name="T67" fmla="*/ 260 h 355"/>
                <a:gd name="T68" fmla="*/ 11 w 1281"/>
                <a:gd name="T69" fmla="*/ 243 h 355"/>
                <a:gd name="T70" fmla="*/ 23 w 1281"/>
                <a:gd name="T71" fmla="*/ 230 h 355"/>
                <a:gd name="T72" fmla="*/ 44 w 1281"/>
                <a:gd name="T73" fmla="*/ 218 h 355"/>
                <a:gd name="T74" fmla="*/ 80 w 1281"/>
                <a:gd name="T75" fmla="*/ 207 h 355"/>
                <a:gd name="T76" fmla="*/ 125 w 1281"/>
                <a:gd name="T77" fmla="*/ 194 h 355"/>
                <a:gd name="T78" fmla="*/ 182 w 1281"/>
                <a:gd name="T79" fmla="*/ 180 h 355"/>
                <a:gd name="T80" fmla="*/ 247 w 1281"/>
                <a:gd name="T81" fmla="*/ 165 h 355"/>
                <a:gd name="T82" fmla="*/ 319 w 1281"/>
                <a:gd name="T83" fmla="*/ 152 h 355"/>
                <a:gd name="T84" fmla="*/ 395 w 1281"/>
                <a:gd name="T85" fmla="*/ 137 h 355"/>
                <a:gd name="T86" fmla="*/ 477 w 1281"/>
                <a:gd name="T87" fmla="*/ 121 h 355"/>
                <a:gd name="T88" fmla="*/ 561 w 1281"/>
                <a:gd name="T89" fmla="*/ 108 h 355"/>
                <a:gd name="T90" fmla="*/ 648 w 1281"/>
                <a:gd name="T91" fmla="*/ 93 h 355"/>
                <a:gd name="T92" fmla="*/ 732 w 1281"/>
                <a:gd name="T93" fmla="*/ 78 h 355"/>
                <a:gd name="T94" fmla="*/ 813 w 1281"/>
                <a:gd name="T95" fmla="*/ 64 h 355"/>
                <a:gd name="T96" fmla="*/ 893 w 1281"/>
                <a:gd name="T97" fmla="*/ 51 h 355"/>
                <a:gd name="T98" fmla="*/ 969 w 1281"/>
                <a:gd name="T99" fmla="*/ 40 h 355"/>
                <a:gd name="T100" fmla="*/ 1038 w 1281"/>
                <a:gd name="T101" fmla="*/ 28 h 355"/>
                <a:gd name="T102" fmla="*/ 1100 w 1281"/>
                <a:gd name="T103" fmla="*/ 21 h 355"/>
                <a:gd name="T104" fmla="*/ 1152 w 1281"/>
                <a:gd name="T105" fmla="*/ 13 h 355"/>
                <a:gd name="T106" fmla="*/ 1196 w 1281"/>
                <a:gd name="T107" fmla="*/ 7 h 355"/>
                <a:gd name="T108" fmla="*/ 1226 w 1281"/>
                <a:gd name="T109" fmla="*/ 2 h 355"/>
                <a:gd name="T110" fmla="*/ 1245 w 1281"/>
                <a:gd name="T111" fmla="*/ 0 h 355"/>
                <a:gd name="T112" fmla="*/ 1249 w 1281"/>
                <a:gd name="T11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1" h="355">
                  <a:moveTo>
                    <a:pt x="1249" y="0"/>
                  </a:moveTo>
                  <a:lnTo>
                    <a:pt x="1253" y="0"/>
                  </a:lnTo>
                  <a:lnTo>
                    <a:pt x="1256" y="0"/>
                  </a:lnTo>
                  <a:lnTo>
                    <a:pt x="1260" y="4"/>
                  </a:lnTo>
                  <a:lnTo>
                    <a:pt x="1266" y="5"/>
                  </a:lnTo>
                  <a:lnTo>
                    <a:pt x="1272" y="9"/>
                  </a:lnTo>
                  <a:lnTo>
                    <a:pt x="1275" y="13"/>
                  </a:lnTo>
                  <a:lnTo>
                    <a:pt x="1279" y="19"/>
                  </a:lnTo>
                  <a:lnTo>
                    <a:pt x="1281" y="24"/>
                  </a:lnTo>
                  <a:lnTo>
                    <a:pt x="1281" y="30"/>
                  </a:lnTo>
                  <a:lnTo>
                    <a:pt x="1281" y="38"/>
                  </a:lnTo>
                  <a:lnTo>
                    <a:pt x="1281" y="43"/>
                  </a:lnTo>
                  <a:lnTo>
                    <a:pt x="1279" y="49"/>
                  </a:lnTo>
                  <a:lnTo>
                    <a:pt x="1275" y="55"/>
                  </a:lnTo>
                  <a:lnTo>
                    <a:pt x="1273" y="59"/>
                  </a:lnTo>
                  <a:lnTo>
                    <a:pt x="1270" y="63"/>
                  </a:lnTo>
                  <a:lnTo>
                    <a:pt x="1268" y="63"/>
                  </a:lnTo>
                  <a:lnTo>
                    <a:pt x="1266" y="64"/>
                  </a:lnTo>
                  <a:lnTo>
                    <a:pt x="1260" y="64"/>
                  </a:lnTo>
                  <a:lnTo>
                    <a:pt x="1256" y="66"/>
                  </a:lnTo>
                  <a:lnTo>
                    <a:pt x="1247" y="70"/>
                  </a:lnTo>
                  <a:lnTo>
                    <a:pt x="1239" y="72"/>
                  </a:lnTo>
                  <a:lnTo>
                    <a:pt x="1228" y="74"/>
                  </a:lnTo>
                  <a:lnTo>
                    <a:pt x="1216" y="78"/>
                  </a:lnTo>
                  <a:lnTo>
                    <a:pt x="1203" y="82"/>
                  </a:lnTo>
                  <a:lnTo>
                    <a:pt x="1190" y="85"/>
                  </a:lnTo>
                  <a:lnTo>
                    <a:pt x="1175" y="89"/>
                  </a:lnTo>
                  <a:lnTo>
                    <a:pt x="1159" y="93"/>
                  </a:lnTo>
                  <a:lnTo>
                    <a:pt x="1142" y="97"/>
                  </a:lnTo>
                  <a:lnTo>
                    <a:pt x="1123" y="102"/>
                  </a:lnTo>
                  <a:lnTo>
                    <a:pt x="1104" y="108"/>
                  </a:lnTo>
                  <a:lnTo>
                    <a:pt x="1085" y="114"/>
                  </a:lnTo>
                  <a:lnTo>
                    <a:pt x="1061" y="118"/>
                  </a:lnTo>
                  <a:lnTo>
                    <a:pt x="1042" y="121"/>
                  </a:lnTo>
                  <a:lnTo>
                    <a:pt x="1019" y="127"/>
                  </a:lnTo>
                  <a:lnTo>
                    <a:pt x="994" y="135"/>
                  </a:lnTo>
                  <a:lnTo>
                    <a:pt x="969" y="140"/>
                  </a:lnTo>
                  <a:lnTo>
                    <a:pt x="947" y="146"/>
                  </a:lnTo>
                  <a:lnTo>
                    <a:pt x="920" y="152"/>
                  </a:lnTo>
                  <a:lnTo>
                    <a:pt x="895" y="159"/>
                  </a:lnTo>
                  <a:lnTo>
                    <a:pt x="870" y="165"/>
                  </a:lnTo>
                  <a:lnTo>
                    <a:pt x="844" y="171"/>
                  </a:lnTo>
                  <a:lnTo>
                    <a:pt x="817" y="177"/>
                  </a:lnTo>
                  <a:lnTo>
                    <a:pt x="789" y="184"/>
                  </a:lnTo>
                  <a:lnTo>
                    <a:pt x="762" y="190"/>
                  </a:lnTo>
                  <a:lnTo>
                    <a:pt x="735" y="197"/>
                  </a:lnTo>
                  <a:lnTo>
                    <a:pt x="709" y="205"/>
                  </a:lnTo>
                  <a:lnTo>
                    <a:pt x="680" y="211"/>
                  </a:lnTo>
                  <a:lnTo>
                    <a:pt x="652" y="218"/>
                  </a:lnTo>
                  <a:lnTo>
                    <a:pt x="625" y="224"/>
                  </a:lnTo>
                  <a:lnTo>
                    <a:pt x="599" y="232"/>
                  </a:lnTo>
                  <a:lnTo>
                    <a:pt x="570" y="237"/>
                  </a:lnTo>
                  <a:lnTo>
                    <a:pt x="543" y="245"/>
                  </a:lnTo>
                  <a:lnTo>
                    <a:pt x="517" y="251"/>
                  </a:lnTo>
                  <a:lnTo>
                    <a:pt x="488" y="256"/>
                  </a:lnTo>
                  <a:lnTo>
                    <a:pt x="464" y="264"/>
                  </a:lnTo>
                  <a:lnTo>
                    <a:pt x="437" y="270"/>
                  </a:lnTo>
                  <a:lnTo>
                    <a:pt x="412" y="275"/>
                  </a:lnTo>
                  <a:lnTo>
                    <a:pt x="388" y="281"/>
                  </a:lnTo>
                  <a:lnTo>
                    <a:pt x="363" y="287"/>
                  </a:lnTo>
                  <a:lnTo>
                    <a:pt x="338" y="292"/>
                  </a:lnTo>
                  <a:lnTo>
                    <a:pt x="315" y="298"/>
                  </a:lnTo>
                  <a:lnTo>
                    <a:pt x="293" y="304"/>
                  </a:lnTo>
                  <a:lnTo>
                    <a:pt x="272" y="310"/>
                  </a:lnTo>
                  <a:lnTo>
                    <a:pt x="251" y="315"/>
                  </a:lnTo>
                  <a:lnTo>
                    <a:pt x="230" y="319"/>
                  </a:lnTo>
                  <a:lnTo>
                    <a:pt x="211" y="323"/>
                  </a:lnTo>
                  <a:lnTo>
                    <a:pt x="192" y="329"/>
                  </a:lnTo>
                  <a:lnTo>
                    <a:pt x="175" y="332"/>
                  </a:lnTo>
                  <a:lnTo>
                    <a:pt x="159" y="334"/>
                  </a:lnTo>
                  <a:lnTo>
                    <a:pt x="144" y="338"/>
                  </a:lnTo>
                  <a:lnTo>
                    <a:pt x="131" y="342"/>
                  </a:lnTo>
                  <a:lnTo>
                    <a:pt x="116" y="344"/>
                  </a:lnTo>
                  <a:lnTo>
                    <a:pt x="106" y="346"/>
                  </a:lnTo>
                  <a:lnTo>
                    <a:pt x="95" y="348"/>
                  </a:lnTo>
                  <a:lnTo>
                    <a:pt x="87" y="349"/>
                  </a:lnTo>
                  <a:lnTo>
                    <a:pt x="80" y="351"/>
                  </a:lnTo>
                  <a:lnTo>
                    <a:pt x="74" y="353"/>
                  </a:lnTo>
                  <a:lnTo>
                    <a:pt x="68" y="353"/>
                  </a:lnTo>
                  <a:lnTo>
                    <a:pt x="68" y="355"/>
                  </a:lnTo>
                  <a:lnTo>
                    <a:pt x="61" y="355"/>
                  </a:lnTo>
                  <a:lnTo>
                    <a:pt x="57" y="355"/>
                  </a:lnTo>
                  <a:lnTo>
                    <a:pt x="53" y="353"/>
                  </a:lnTo>
                  <a:lnTo>
                    <a:pt x="49" y="353"/>
                  </a:lnTo>
                  <a:lnTo>
                    <a:pt x="40" y="349"/>
                  </a:lnTo>
                  <a:lnTo>
                    <a:pt x="32" y="346"/>
                  </a:lnTo>
                  <a:lnTo>
                    <a:pt x="26" y="340"/>
                  </a:lnTo>
                  <a:lnTo>
                    <a:pt x="19" y="336"/>
                  </a:lnTo>
                  <a:lnTo>
                    <a:pt x="13" y="329"/>
                  </a:lnTo>
                  <a:lnTo>
                    <a:pt x="9" y="321"/>
                  </a:lnTo>
                  <a:lnTo>
                    <a:pt x="6" y="317"/>
                  </a:lnTo>
                  <a:lnTo>
                    <a:pt x="4" y="313"/>
                  </a:lnTo>
                  <a:lnTo>
                    <a:pt x="4" y="308"/>
                  </a:lnTo>
                  <a:lnTo>
                    <a:pt x="2" y="304"/>
                  </a:lnTo>
                  <a:lnTo>
                    <a:pt x="0" y="298"/>
                  </a:lnTo>
                  <a:lnTo>
                    <a:pt x="0" y="292"/>
                  </a:lnTo>
                  <a:lnTo>
                    <a:pt x="0" y="287"/>
                  </a:lnTo>
                  <a:lnTo>
                    <a:pt x="0" y="283"/>
                  </a:lnTo>
                  <a:lnTo>
                    <a:pt x="0" y="275"/>
                  </a:lnTo>
                  <a:lnTo>
                    <a:pt x="2" y="272"/>
                  </a:lnTo>
                  <a:lnTo>
                    <a:pt x="2" y="266"/>
                  </a:lnTo>
                  <a:lnTo>
                    <a:pt x="4" y="260"/>
                  </a:lnTo>
                  <a:lnTo>
                    <a:pt x="6" y="253"/>
                  </a:lnTo>
                  <a:lnTo>
                    <a:pt x="9" y="249"/>
                  </a:lnTo>
                  <a:lnTo>
                    <a:pt x="11" y="243"/>
                  </a:lnTo>
                  <a:lnTo>
                    <a:pt x="15" y="237"/>
                  </a:lnTo>
                  <a:lnTo>
                    <a:pt x="17" y="234"/>
                  </a:lnTo>
                  <a:lnTo>
                    <a:pt x="23" y="230"/>
                  </a:lnTo>
                  <a:lnTo>
                    <a:pt x="26" y="226"/>
                  </a:lnTo>
                  <a:lnTo>
                    <a:pt x="36" y="222"/>
                  </a:lnTo>
                  <a:lnTo>
                    <a:pt x="44" y="218"/>
                  </a:lnTo>
                  <a:lnTo>
                    <a:pt x="55" y="215"/>
                  </a:lnTo>
                  <a:lnTo>
                    <a:pt x="68" y="211"/>
                  </a:lnTo>
                  <a:lnTo>
                    <a:pt x="80" y="207"/>
                  </a:lnTo>
                  <a:lnTo>
                    <a:pt x="93" y="203"/>
                  </a:lnTo>
                  <a:lnTo>
                    <a:pt x="110" y="199"/>
                  </a:lnTo>
                  <a:lnTo>
                    <a:pt x="125" y="194"/>
                  </a:lnTo>
                  <a:lnTo>
                    <a:pt x="144" y="190"/>
                  </a:lnTo>
                  <a:lnTo>
                    <a:pt x="161" y="184"/>
                  </a:lnTo>
                  <a:lnTo>
                    <a:pt x="182" y="180"/>
                  </a:lnTo>
                  <a:lnTo>
                    <a:pt x="201" y="177"/>
                  </a:lnTo>
                  <a:lnTo>
                    <a:pt x="224" y="171"/>
                  </a:lnTo>
                  <a:lnTo>
                    <a:pt x="247" y="165"/>
                  </a:lnTo>
                  <a:lnTo>
                    <a:pt x="270" y="161"/>
                  </a:lnTo>
                  <a:lnTo>
                    <a:pt x="293" y="158"/>
                  </a:lnTo>
                  <a:lnTo>
                    <a:pt x="319" y="152"/>
                  </a:lnTo>
                  <a:lnTo>
                    <a:pt x="344" y="146"/>
                  </a:lnTo>
                  <a:lnTo>
                    <a:pt x="371" y="140"/>
                  </a:lnTo>
                  <a:lnTo>
                    <a:pt x="395" y="137"/>
                  </a:lnTo>
                  <a:lnTo>
                    <a:pt x="422" y="131"/>
                  </a:lnTo>
                  <a:lnTo>
                    <a:pt x="448" y="125"/>
                  </a:lnTo>
                  <a:lnTo>
                    <a:pt x="477" y="121"/>
                  </a:lnTo>
                  <a:lnTo>
                    <a:pt x="504" y="118"/>
                  </a:lnTo>
                  <a:lnTo>
                    <a:pt x="532" y="112"/>
                  </a:lnTo>
                  <a:lnTo>
                    <a:pt x="561" y="108"/>
                  </a:lnTo>
                  <a:lnTo>
                    <a:pt x="589" y="102"/>
                  </a:lnTo>
                  <a:lnTo>
                    <a:pt x="618" y="97"/>
                  </a:lnTo>
                  <a:lnTo>
                    <a:pt x="648" y="93"/>
                  </a:lnTo>
                  <a:lnTo>
                    <a:pt x="675" y="89"/>
                  </a:lnTo>
                  <a:lnTo>
                    <a:pt x="703" y="83"/>
                  </a:lnTo>
                  <a:lnTo>
                    <a:pt x="732" y="78"/>
                  </a:lnTo>
                  <a:lnTo>
                    <a:pt x="760" y="72"/>
                  </a:lnTo>
                  <a:lnTo>
                    <a:pt x="785" y="68"/>
                  </a:lnTo>
                  <a:lnTo>
                    <a:pt x="813" y="64"/>
                  </a:lnTo>
                  <a:lnTo>
                    <a:pt x="840" y="61"/>
                  </a:lnTo>
                  <a:lnTo>
                    <a:pt x="869" y="55"/>
                  </a:lnTo>
                  <a:lnTo>
                    <a:pt x="893" y="51"/>
                  </a:lnTo>
                  <a:lnTo>
                    <a:pt x="920" y="47"/>
                  </a:lnTo>
                  <a:lnTo>
                    <a:pt x="945" y="43"/>
                  </a:lnTo>
                  <a:lnTo>
                    <a:pt x="969" y="40"/>
                  </a:lnTo>
                  <a:lnTo>
                    <a:pt x="992" y="36"/>
                  </a:lnTo>
                  <a:lnTo>
                    <a:pt x="1017" y="32"/>
                  </a:lnTo>
                  <a:lnTo>
                    <a:pt x="1038" y="28"/>
                  </a:lnTo>
                  <a:lnTo>
                    <a:pt x="1061" y="26"/>
                  </a:lnTo>
                  <a:lnTo>
                    <a:pt x="1080" y="23"/>
                  </a:lnTo>
                  <a:lnTo>
                    <a:pt x="1100" y="21"/>
                  </a:lnTo>
                  <a:lnTo>
                    <a:pt x="1119" y="17"/>
                  </a:lnTo>
                  <a:lnTo>
                    <a:pt x="1137" y="15"/>
                  </a:lnTo>
                  <a:lnTo>
                    <a:pt x="1152" y="13"/>
                  </a:lnTo>
                  <a:lnTo>
                    <a:pt x="1169" y="9"/>
                  </a:lnTo>
                  <a:lnTo>
                    <a:pt x="1182" y="9"/>
                  </a:lnTo>
                  <a:lnTo>
                    <a:pt x="1196" y="7"/>
                  </a:lnTo>
                  <a:lnTo>
                    <a:pt x="1207" y="4"/>
                  </a:lnTo>
                  <a:lnTo>
                    <a:pt x="1216" y="4"/>
                  </a:lnTo>
                  <a:lnTo>
                    <a:pt x="1226" y="2"/>
                  </a:lnTo>
                  <a:lnTo>
                    <a:pt x="1235" y="2"/>
                  </a:lnTo>
                  <a:lnTo>
                    <a:pt x="1239" y="0"/>
                  </a:lnTo>
                  <a:lnTo>
                    <a:pt x="1245" y="0"/>
                  </a:lnTo>
                  <a:lnTo>
                    <a:pt x="1247" y="0"/>
                  </a:lnTo>
                  <a:lnTo>
                    <a:pt x="1249" y="0"/>
                  </a:lnTo>
                  <a:lnTo>
                    <a:pt x="124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3" name="Freeform 17">
              <a:extLst>
                <a:ext uri="{FF2B5EF4-FFF2-40B4-BE49-F238E27FC236}">
                  <a16:creationId xmlns:a16="http://schemas.microsoft.com/office/drawing/2014/main" id="{BC8CB6DE-9A29-1F49-8320-ED8904FF8648}"/>
                </a:ext>
              </a:extLst>
            </p:cNvPr>
            <p:cNvSpPr>
              <a:spLocks/>
            </p:cNvSpPr>
            <p:nvPr/>
          </p:nvSpPr>
          <p:spPr bwMode="auto">
            <a:xfrm>
              <a:off x="4523" y="2530"/>
              <a:ext cx="268" cy="277"/>
            </a:xfrm>
            <a:custGeom>
              <a:avLst/>
              <a:gdLst>
                <a:gd name="T0" fmla="*/ 534 w 536"/>
                <a:gd name="T1" fmla="*/ 21 h 555"/>
                <a:gd name="T2" fmla="*/ 536 w 536"/>
                <a:gd name="T3" fmla="*/ 44 h 555"/>
                <a:gd name="T4" fmla="*/ 534 w 536"/>
                <a:gd name="T5" fmla="*/ 72 h 555"/>
                <a:gd name="T6" fmla="*/ 532 w 536"/>
                <a:gd name="T7" fmla="*/ 105 h 555"/>
                <a:gd name="T8" fmla="*/ 524 w 536"/>
                <a:gd name="T9" fmla="*/ 139 h 555"/>
                <a:gd name="T10" fmla="*/ 517 w 536"/>
                <a:gd name="T11" fmla="*/ 169 h 555"/>
                <a:gd name="T12" fmla="*/ 507 w 536"/>
                <a:gd name="T13" fmla="*/ 196 h 555"/>
                <a:gd name="T14" fmla="*/ 496 w 536"/>
                <a:gd name="T15" fmla="*/ 215 h 555"/>
                <a:gd name="T16" fmla="*/ 479 w 536"/>
                <a:gd name="T17" fmla="*/ 234 h 555"/>
                <a:gd name="T18" fmla="*/ 456 w 536"/>
                <a:gd name="T19" fmla="*/ 255 h 555"/>
                <a:gd name="T20" fmla="*/ 427 w 536"/>
                <a:gd name="T21" fmla="*/ 281 h 555"/>
                <a:gd name="T22" fmla="*/ 393 w 536"/>
                <a:gd name="T23" fmla="*/ 308 h 555"/>
                <a:gd name="T24" fmla="*/ 357 w 536"/>
                <a:gd name="T25" fmla="*/ 338 h 555"/>
                <a:gd name="T26" fmla="*/ 317 w 536"/>
                <a:gd name="T27" fmla="*/ 371 h 555"/>
                <a:gd name="T28" fmla="*/ 275 w 536"/>
                <a:gd name="T29" fmla="*/ 403 h 555"/>
                <a:gd name="T30" fmla="*/ 233 w 536"/>
                <a:gd name="T31" fmla="*/ 433 h 555"/>
                <a:gd name="T32" fmla="*/ 192 w 536"/>
                <a:gd name="T33" fmla="*/ 464 h 555"/>
                <a:gd name="T34" fmla="*/ 152 w 536"/>
                <a:gd name="T35" fmla="*/ 490 h 555"/>
                <a:gd name="T36" fmla="*/ 115 w 536"/>
                <a:gd name="T37" fmla="*/ 515 h 555"/>
                <a:gd name="T38" fmla="*/ 81 w 536"/>
                <a:gd name="T39" fmla="*/ 534 h 555"/>
                <a:gd name="T40" fmla="*/ 53 w 536"/>
                <a:gd name="T41" fmla="*/ 547 h 555"/>
                <a:gd name="T42" fmla="*/ 32 w 536"/>
                <a:gd name="T43" fmla="*/ 555 h 555"/>
                <a:gd name="T44" fmla="*/ 17 w 536"/>
                <a:gd name="T45" fmla="*/ 555 h 555"/>
                <a:gd name="T46" fmla="*/ 3 w 536"/>
                <a:gd name="T47" fmla="*/ 540 h 555"/>
                <a:gd name="T48" fmla="*/ 0 w 536"/>
                <a:gd name="T49" fmla="*/ 519 h 555"/>
                <a:gd name="T50" fmla="*/ 1 w 536"/>
                <a:gd name="T51" fmla="*/ 494 h 555"/>
                <a:gd name="T52" fmla="*/ 5 w 536"/>
                <a:gd name="T53" fmla="*/ 466 h 555"/>
                <a:gd name="T54" fmla="*/ 11 w 536"/>
                <a:gd name="T55" fmla="*/ 431 h 555"/>
                <a:gd name="T56" fmla="*/ 19 w 536"/>
                <a:gd name="T57" fmla="*/ 395 h 555"/>
                <a:gd name="T58" fmla="*/ 28 w 536"/>
                <a:gd name="T59" fmla="*/ 357 h 555"/>
                <a:gd name="T60" fmla="*/ 39 w 536"/>
                <a:gd name="T61" fmla="*/ 321 h 555"/>
                <a:gd name="T62" fmla="*/ 51 w 536"/>
                <a:gd name="T63" fmla="*/ 283 h 555"/>
                <a:gd name="T64" fmla="*/ 62 w 536"/>
                <a:gd name="T65" fmla="*/ 245 h 555"/>
                <a:gd name="T66" fmla="*/ 74 w 536"/>
                <a:gd name="T67" fmla="*/ 211 h 555"/>
                <a:gd name="T68" fmla="*/ 85 w 536"/>
                <a:gd name="T69" fmla="*/ 181 h 555"/>
                <a:gd name="T70" fmla="*/ 96 w 536"/>
                <a:gd name="T71" fmla="*/ 152 h 555"/>
                <a:gd name="T72" fmla="*/ 104 w 536"/>
                <a:gd name="T73" fmla="*/ 133 h 555"/>
                <a:gd name="T74" fmla="*/ 115 w 536"/>
                <a:gd name="T75" fmla="*/ 116 h 555"/>
                <a:gd name="T76" fmla="*/ 129 w 536"/>
                <a:gd name="T77" fmla="*/ 105 h 555"/>
                <a:gd name="T78" fmla="*/ 150 w 536"/>
                <a:gd name="T79" fmla="*/ 97 h 555"/>
                <a:gd name="T80" fmla="*/ 172 w 536"/>
                <a:gd name="T81" fmla="*/ 89 h 555"/>
                <a:gd name="T82" fmla="*/ 201 w 536"/>
                <a:gd name="T83" fmla="*/ 82 h 555"/>
                <a:gd name="T84" fmla="*/ 235 w 536"/>
                <a:gd name="T85" fmla="*/ 74 h 555"/>
                <a:gd name="T86" fmla="*/ 256 w 536"/>
                <a:gd name="T87" fmla="*/ 70 h 555"/>
                <a:gd name="T88" fmla="*/ 275 w 536"/>
                <a:gd name="T89" fmla="*/ 67 h 555"/>
                <a:gd name="T90" fmla="*/ 294 w 536"/>
                <a:gd name="T91" fmla="*/ 63 h 555"/>
                <a:gd name="T92" fmla="*/ 313 w 536"/>
                <a:gd name="T93" fmla="*/ 57 h 555"/>
                <a:gd name="T94" fmla="*/ 332 w 536"/>
                <a:gd name="T95" fmla="*/ 53 h 555"/>
                <a:gd name="T96" fmla="*/ 349 w 536"/>
                <a:gd name="T97" fmla="*/ 48 h 555"/>
                <a:gd name="T98" fmla="*/ 368 w 536"/>
                <a:gd name="T99" fmla="*/ 44 h 555"/>
                <a:gd name="T100" fmla="*/ 397 w 536"/>
                <a:gd name="T101" fmla="*/ 34 h 555"/>
                <a:gd name="T102" fmla="*/ 427 w 536"/>
                <a:gd name="T103" fmla="*/ 25 h 555"/>
                <a:gd name="T104" fmla="*/ 458 w 536"/>
                <a:gd name="T105" fmla="*/ 15 h 555"/>
                <a:gd name="T106" fmla="*/ 480 w 536"/>
                <a:gd name="T107" fmla="*/ 8 h 555"/>
                <a:gd name="T108" fmla="*/ 501 w 536"/>
                <a:gd name="T109" fmla="*/ 2 h 555"/>
                <a:gd name="T110" fmla="*/ 526 w 536"/>
                <a:gd name="T111" fmla="*/ 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6" h="555">
                  <a:moveTo>
                    <a:pt x="530" y="6"/>
                  </a:moveTo>
                  <a:lnTo>
                    <a:pt x="532" y="10"/>
                  </a:lnTo>
                  <a:lnTo>
                    <a:pt x="534" y="17"/>
                  </a:lnTo>
                  <a:lnTo>
                    <a:pt x="534" y="21"/>
                  </a:lnTo>
                  <a:lnTo>
                    <a:pt x="536" y="27"/>
                  </a:lnTo>
                  <a:lnTo>
                    <a:pt x="536" y="32"/>
                  </a:lnTo>
                  <a:lnTo>
                    <a:pt x="536" y="40"/>
                  </a:lnTo>
                  <a:lnTo>
                    <a:pt x="536" y="44"/>
                  </a:lnTo>
                  <a:lnTo>
                    <a:pt x="536" y="51"/>
                  </a:lnTo>
                  <a:lnTo>
                    <a:pt x="536" y="59"/>
                  </a:lnTo>
                  <a:lnTo>
                    <a:pt x="536" y="65"/>
                  </a:lnTo>
                  <a:lnTo>
                    <a:pt x="534" y="72"/>
                  </a:lnTo>
                  <a:lnTo>
                    <a:pt x="534" y="82"/>
                  </a:lnTo>
                  <a:lnTo>
                    <a:pt x="532" y="89"/>
                  </a:lnTo>
                  <a:lnTo>
                    <a:pt x="532" y="99"/>
                  </a:lnTo>
                  <a:lnTo>
                    <a:pt x="532" y="105"/>
                  </a:lnTo>
                  <a:lnTo>
                    <a:pt x="530" y="114"/>
                  </a:lnTo>
                  <a:lnTo>
                    <a:pt x="528" y="122"/>
                  </a:lnTo>
                  <a:lnTo>
                    <a:pt x="526" y="131"/>
                  </a:lnTo>
                  <a:lnTo>
                    <a:pt x="524" y="139"/>
                  </a:lnTo>
                  <a:lnTo>
                    <a:pt x="522" y="146"/>
                  </a:lnTo>
                  <a:lnTo>
                    <a:pt x="520" y="154"/>
                  </a:lnTo>
                  <a:lnTo>
                    <a:pt x="520" y="162"/>
                  </a:lnTo>
                  <a:lnTo>
                    <a:pt x="517" y="169"/>
                  </a:lnTo>
                  <a:lnTo>
                    <a:pt x="515" y="177"/>
                  </a:lnTo>
                  <a:lnTo>
                    <a:pt x="513" y="183"/>
                  </a:lnTo>
                  <a:lnTo>
                    <a:pt x="511" y="190"/>
                  </a:lnTo>
                  <a:lnTo>
                    <a:pt x="507" y="196"/>
                  </a:lnTo>
                  <a:lnTo>
                    <a:pt x="505" y="202"/>
                  </a:lnTo>
                  <a:lnTo>
                    <a:pt x="503" y="207"/>
                  </a:lnTo>
                  <a:lnTo>
                    <a:pt x="501" y="211"/>
                  </a:lnTo>
                  <a:lnTo>
                    <a:pt x="496" y="215"/>
                  </a:lnTo>
                  <a:lnTo>
                    <a:pt x="492" y="221"/>
                  </a:lnTo>
                  <a:lnTo>
                    <a:pt x="488" y="224"/>
                  </a:lnTo>
                  <a:lnTo>
                    <a:pt x="484" y="230"/>
                  </a:lnTo>
                  <a:lnTo>
                    <a:pt x="479" y="234"/>
                  </a:lnTo>
                  <a:lnTo>
                    <a:pt x="473" y="240"/>
                  </a:lnTo>
                  <a:lnTo>
                    <a:pt x="467" y="243"/>
                  </a:lnTo>
                  <a:lnTo>
                    <a:pt x="461" y="249"/>
                  </a:lnTo>
                  <a:lnTo>
                    <a:pt x="456" y="255"/>
                  </a:lnTo>
                  <a:lnTo>
                    <a:pt x="450" y="260"/>
                  </a:lnTo>
                  <a:lnTo>
                    <a:pt x="442" y="266"/>
                  </a:lnTo>
                  <a:lnTo>
                    <a:pt x="435" y="274"/>
                  </a:lnTo>
                  <a:lnTo>
                    <a:pt x="427" y="281"/>
                  </a:lnTo>
                  <a:lnTo>
                    <a:pt x="420" y="287"/>
                  </a:lnTo>
                  <a:lnTo>
                    <a:pt x="410" y="295"/>
                  </a:lnTo>
                  <a:lnTo>
                    <a:pt x="403" y="300"/>
                  </a:lnTo>
                  <a:lnTo>
                    <a:pt x="393" y="308"/>
                  </a:lnTo>
                  <a:lnTo>
                    <a:pt x="385" y="317"/>
                  </a:lnTo>
                  <a:lnTo>
                    <a:pt x="376" y="323"/>
                  </a:lnTo>
                  <a:lnTo>
                    <a:pt x="364" y="331"/>
                  </a:lnTo>
                  <a:lnTo>
                    <a:pt x="357" y="338"/>
                  </a:lnTo>
                  <a:lnTo>
                    <a:pt x="347" y="348"/>
                  </a:lnTo>
                  <a:lnTo>
                    <a:pt x="338" y="354"/>
                  </a:lnTo>
                  <a:lnTo>
                    <a:pt x="326" y="363"/>
                  </a:lnTo>
                  <a:lnTo>
                    <a:pt x="317" y="371"/>
                  </a:lnTo>
                  <a:lnTo>
                    <a:pt x="307" y="378"/>
                  </a:lnTo>
                  <a:lnTo>
                    <a:pt x="296" y="388"/>
                  </a:lnTo>
                  <a:lnTo>
                    <a:pt x="287" y="395"/>
                  </a:lnTo>
                  <a:lnTo>
                    <a:pt x="275" y="403"/>
                  </a:lnTo>
                  <a:lnTo>
                    <a:pt x="266" y="412"/>
                  </a:lnTo>
                  <a:lnTo>
                    <a:pt x="254" y="418"/>
                  </a:lnTo>
                  <a:lnTo>
                    <a:pt x="245" y="428"/>
                  </a:lnTo>
                  <a:lnTo>
                    <a:pt x="233" y="433"/>
                  </a:lnTo>
                  <a:lnTo>
                    <a:pt x="224" y="441"/>
                  </a:lnTo>
                  <a:lnTo>
                    <a:pt x="212" y="449"/>
                  </a:lnTo>
                  <a:lnTo>
                    <a:pt x="201" y="456"/>
                  </a:lnTo>
                  <a:lnTo>
                    <a:pt x="192" y="464"/>
                  </a:lnTo>
                  <a:lnTo>
                    <a:pt x="182" y="471"/>
                  </a:lnTo>
                  <a:lnTo>
                    <a:pt x="172" y="479"/>
                  </a:lnTo>
                  <a:lnTo>
                    <a:pt x="161" y="485"/>
                  </a:lnTo>
                  <a:lnTo>
                    <a:pt x="152" y="490"/>
                  </a:lnTo>
                  <a:lnTo>
                    <a:pt x="142" y="498"/>
                  </a:lnTo>
                  <a:lnTo>
                    <a:pt x="133" y="504"/>
                  </a:lnTo>
                  <a:lnTo>
                    <a:pt x="123" y="509"/>
                  </a:lnTo>
                  <a:lnTo>
                    <a:pt x="115" y="515"/>
                  </a:lnTo>
                  <a:lnTo>
                    <a:pt x="106" y="521"/>
                  </a:lnTo>
                  <a:lnTo>
                    <a:pt x="98" y="525"/>
                  </a:lnTo>
                  <a:lnTo>
                    <a:pt x="89" y="530"/>
                  </a:lnTo>
                  <a:lnTo>
                    <a:pt x="81" y="534"/>
                  </a:lnTo>
                  <a:lnTo>
                    <a:pt x="74" y="538"/>
                  </a:lnTo>
                  <a:lnTo>
                    <a:pt x="66" y="542"/>
                  </a:lnTo>
                  <a:lnTo>
                    <a:pt x="60" y="545"/>
                  </a:lnTo>
                  <a:lnTo>
                    <a:pt x="53" y="547"/>
                  </a:lnTo>
                  <a:lnTo>
                    <a:pt x="47" y="551"/>
                  </a:lnTo>
                  <a:lnTo>
                    <a:pt x="41" y="551"/>
                  </a:lnTo>
                  <a:lnTo>
                    <a:pt x="36" y="553"/>
                  </a:lnTo>
                  <a:lnTo>
                    <a:pt x="32" y="555"/>
                  </a:lnTo>
                  <a:lnTo>
                    <a:pt x="28" y="555"/>
                  </a:lnTo>
                  <a:lnTo>
                    <a:pt x="22" y="555"/>
                  </a:lnTo>
                  <a:lnTo>
                    <a:pt x="19" y="555"/>
                  </a:lnTo>
                  <a:lnTo>
                    <a:pt x="17" y="555"/>
                  </a:lnTo>
                  <a:lnTo>
                    <a:pt x="15" y="555"/>
                  </a:lnTo>
                  <a:lnTo>
                    <a:pt x="9" y="549"/>
                  </a:lnTo>
                  <a:lnTo>
                    <a:pt x="5" y="544"/>
                  </a:lnTo>
                  <a:lnTo>
                    <a:pt x="3" y="540"/>
                  </a:lnTo>
                  <a:lnTo>
                    <a:pt x="3" y="536"/>
                  </a:lnTo>
                  <a:lnTo>
                    <a:pt x="1" y="530"/>
                  </a:lnTo>
                  <a:lnTo>
                    <a:pt x="1" y="525"/>
                  </a:lnTo>
                  <a:lnTo>
                    <a:pt x="0" y="519"/>
                  </a:lnTo>
                  <a:lnTo>
                    <a:pt x="0" y="513"/>
                  </a:lnTo>
                  <a:lnTo>
                    <a:pt x="0" y="507"/>
                  </a:lnTo>
                  <a:lnTo>
                    <a:pt x="1" y="502"/>
                  </a:lnTo>
                  <a:lnTo>
                    <a:pt x="1" y="494"/>
                  </a:lnTo>
                  <a:lnTo>
                    <a:pt x="1" y="488"/>
                  </a:lnTo>
                  <a:lnTo>
                    <a:pt x="3" y="481"/>
                  </a:lnTo>
                  <a:lnTo>
                    <a:pt x="5" y="473"/>
                  </a:lnTo>
                  <a:lnTo>
                    <a:pt x="5" y="466"/>
                  </a:lnTo>
                  <a:lnTo>
                    <a:pt x="5" y="458"/>
                  </a:lnTo>
                  <a:lnTo>
                    <a:pt x="7" y="449"/>
                  </a:lnTo>
                  <a:lnTo>
                    <a:pt x="9" y="439"/>
                  </a:lnTo>
                  <a:lnTo>
                    <a:pt x="11" y="431"/>
                  </a:lnTo>
                  <a:lnTo>
                    <a:pt x="13" y="422"/>
                  </a:lnTo>
                  <a:lnTo>
                    <a:pt x="15" y="414"/>
                  </a:lnTo>
                  <a:lnTo>
                    <a:pt x="17" y="405"/>
                  </a:lnTo>
                  <a:lnTo>
                    <a:pt x="19" y="395"/>
                  </a:lnTo>
                  <a:lnTo>
                    <a:pt x="20" y="388"/>
                  </a:lnTo>
                  <a:lnTo>
                    <a:pt x="22" y="376"/>
                  </a:lnTo>
                  <a:lnTo>
                    <a:pt x="26" y="369"/>
                  </a:lnTo>
                  <a:lnTo>
                    <a:pt x="28" y="357"/>
                  </a:lnTo>
                  <a:lnTo>
                    <a:pt x="30" y="350"/>
                  </a:lnTo>
                  <a:lnTo>
                    <a:pt x="34" y="340"/>
                  </a:lnTo>
                  <a:lnTo>
                    <a:pt x="38" y="331"/>
                  </a:lnTo>
                  <a:lnTo>
                    <a:pt x="39" y="321"/>
                  </a:lnTo>
                  <a:lnTo>
                    <a:pt x="41" y="312"/>
                  </a:lnTo>
                  <a:lnTo>
                    <a:pt x="45" y="300"/>
                  </a:lnTo>
                  <a:lnTo>
                    <a:pt x="47" y="291"/>
                  </a:lnTo>
                  <a:lnTo>
                    <a:pt x="51" y="283"/>
                  </a:lnTo>
                  <a:lnTo>
                    <a:pt x="53" y="272"/>
                  </a:lnTo>
                  <a:lnTo>
                    <a:pt x="57" y="262"/>
                  </a:lnTo>
                  <a:lnTo>
                    <a:pt x="60" y="255"/>
                  </a:lnTo>
                  <a:lnTo>
                    <a:pt x="62" y="245"/>
                  </a:lnTo>
                  <a:lnTo>
                    <a:pt x="64" y="238"/>
                  </a:lnTo>
                  <a:lnTo>
                    <a:pt x="68" y="226"/>
                  </a:lnTo>
                  <a:lnTo>
                    <a:pt x="70" y="219"/>
                  </a:lnTo>
                  <a:lnTo>
                    <a:pt x="74" y="211"/>
                  </a:lnTo>
                  <a:lnTo>
                    <a:pt x="77" y="202"/>
                  </a:lnTo>
                  <a:lnTo>
                    <a:pt x="81" y="196"/>
                  </a:lnTo>
                  <a:lnTo>
                    <a:pt x="83" y="188"/>
                  </a:lnTo>
                  <a:lnTo>
                    <a:pt x="85" y="181"/>
                  </a:lnTo>
                  <a:lnTo>
                    <a:pt x="87" y="173"/>
                  </a:lnTo>
                  <a:lnTo>
                    <a:pt x="91" y="167"/>
                  </a:lnTo>
                  <a:lnTo>
                    <a:pt x="93" y="160"/>
                  </a:lnTo>
                  <a:lnTo>
                    <a:pt x="96" y="152"/>
                  </a:lnTo>
                  <a:lnTo>
                    <a:pt x="98" y="148"/>
                  </a:lnTo>
                  <a:lnTo>
                    <a:pt x="100" y="143"/>
                  </a:lnTo>
                  <a:lnTo>
                    <a:pt x="104" y="139"/>
                  </a:lnTo>
                  <a:lnTo>
                    <a:pt x="104" y="133"/>
                  </a:lnTo>
                  <a:lnTo>
                    <a:pt x="108" y="127"/>
                  </a:lnTo>
                  <a:lnTo>
                    <a:pt x="110" y="125"/>
                  </a:lnTo>
                  <a:lnTo>
                    <a:pt x="112" y="122"/>
                  </a:lnTo>
                  <a:lnTo>
                    <a:pt x="115" y="116"/>
                  </a:lnTo>
                  <a:lnTo>
                    <a:pt x="117" y="114"/>
                  </a:lnTo>
                  <a:lnTo>
                    <a:pt x="121" y="110"/>
                  </a:lnTo>
                  <a:lnTo>
                    <a:pt x="127" y="106"/>
                  </a:lnTo>
                  <a:lnTo>
                    <a:pt x="129" y="105"/>
                  </a:lnTo>
                  <a:lnTo>
                    <a:pt x="134" y="103"/>
                  </a:lnTo>
                  <a:lnTo>
                    <a:pt x="138" y="101"/>
                  </a:lnTo>
                  <a:lnTo>
                    <a:pt x="144" y="99"/>
                  </a:lnTo>
                  <a:lnTo>
                    <a:pt x="150" y="97"/>
                  </a:lnTo>
                  <a:lnTo>
                    <a:pt x="155" y="95"/>
                  </a:lnTo>
                  <a:lnTo>
                    <a:pt x="161" y="93"/>
                  </a:lnTo>
                  <a:lnTo>
                    <a:pt x="167" y="93"/>
                  </a:lnTo>
                  <a:lnTo>
                    <a:pt x="172" y="89"/>
                  </a:lnTo>
                  <a:lnTo>
                    <a:pt x="180" y="87"/>
                  </a:lnTo>
                  <a:lnTo>
                    <a:pt x="188" y="86"/>
                  </a:lnTo>
                  <a:lnTo>
                    <a:pt x="195" y="86"/>
                  </a:lnTo>
                  <a:lnTo>
                    <a:pt x="201" y="82"/>
                  </a:lnTo>
                  <a:lnTo>
                    <a:pt x="211" y="82"/>
                  </a:lnTo>
                  <a:lnTo>
                    <a:pt x="218" y="80"/>
                  </a:lnTo>
                  <a:lnTo>
                    <a:pt x="228" y="78"/>
                  </a:lnTo>
                  <a:lnTo>
                    <a:pt x="235" y="74"/>
                  </a:lnTo>
                  <a:lnTo>
                    <a:pt x="243" y="74"/>
                  </a:lnTo>
                  <a:lnTo>
                    <a:pt x="249" y="72"/>
                  </a:lnTo>
                  <a:lnTo>
                    <a:pt x="252" y="72"/>
                  </a:lnTo>
                  <a:lnTo>
                    <a:pt x="256" y="70"/>
                  </a:lnTo>
                  <a:lnTo>
                    <a:pt x="262" y="70"/>
                  </a:lnTo>
                  <a:lnTo>
                    <a:pt x="266" y="68"/>
                  </a:lnTo>
                  <a:lnTo>
                    <a:pt x="271" y="68"/>
                  </a:lnTo>
                  <a:lnTo>
                    <a:pt x="275" y="67"/>
                  </a:lnTo>
                  <a:lnTo>
                    <a:pt x="279" y="65"/>
                  </a:lnTo>
                  <a:lnTo>
                    <a:pt x="285" y="63"/>
                  </a:lnTo>
                  <a:lnTo>
                    <a:pt x="288" y="63"/>
                  </a:lnTo>
                  <a:lnTo>
                    <a:pt x="294" y="63"/>
                  </a:lnTo>
                  <a:lnTo>
                    <a:pt x="300" y="61"/>
                  </a:lnTo>
                  <a:lnTo>
                    <a:pt x="304" y="59"/>
                  </a:lnTo>
                  <a:lnTo>
                    <a:pt x="309" y="59"/>
                  </a:lnTo>
                  <a:lnTo>
                    <a:pt x="313" y="57"/>
                  </a:lnTo>
                  <a:lnTo>
                    <a:pt x="319" y="57"/>
                  </a:lnTo>
                  <a:lnTo>
                    <a:pt x="323" y="55"/>
                  </a:lnTo>
                  <a:lnTo>
                    <a:pt x="328" y="55"/>
                  </a:lnTo>
                  <a:lnTo>
                    <a:pt x="332" y="53"/>
                  </a:lnTo>
                  <a:lnTo>
                    <a:pt x="338" y="53"/>
                  </a:lnTo>
                  <a:lnTo>
                    <a:pt x="342" y="51"/>
                  </a:lnTo>
                  <a:lnTo>
                    <a:pt x="345" y="49"/>
                  </a:lnTo>
                  <a:lnTo>
                    <a:pt x="349" y="48"/>
                  </a:lnTo>
                  <a:lnTo>
                    <a:pt x="355" y="48"/>
                  </a:lnTo>
                  <a:lnTo>
                    <a:pt x="359" y="46"/>
                  </a:lnTo>
                  <a:lnTo>
                    <a:pt x="363" y="46"/>
                  </a:lnTo>
                  <a:lnTo>
                    <a:pt x="368" y="44"/>
                  </a:lnTo>
                  <a:lnTo>
                    <a:pt x="372" y="42"/>
                  </a:lnTo>
                  <a:lnTo>
                    <a:pt x="382" y="40"/>
                  </a:lnTo>
                  <a:lnTo>
                    <a:pt x="389" y="38"/>
                  </a:lnTo>
                  <a:lnTo>
                    <a:pt x="397" y="34"/>
                  </a:lnTo>
                  <a:lnTo>
                    <a:pt x="406" y="32"/>
                  </a:lnTo>
                  <a:lnTo>
                    <a:pt x="412" y="29"/>
                  </a:lnTo>
                  <a:lnTo>
                    <a:pt x="422" y="27"/>
                  </a:lnTo>
                  <a:lnTo>
                    <a:pt x="427" y="25"/>
                  </a:lnTo>
                  <a:lnTo>
                    <a:pt x="435" y="23"/>
                  </a:lnTo>
                  <a:lnTo>
                    <a:pt x="444" y="19"/>
                  </a:lnTo>
                  <a:lnTo>
                    <a:pt x="450" y="17"/>
                  </a:lnTo>
                  <a:lnTo>
                    <a:pt x="458" y="15"/>
                  </a:lnTo>
                  <a:lnTo>
                    <a:pt x="465" y="13"/>
                  </a:lnTo>
                  <a:lnTo>
                    <a:pt x="471" y="11"/>
                  </a:lnTo>
                  <a:lnTo>
                    <a:pt x="475" y="10"/>
                  </a:lnTo>
                  <a:lnTo>
                    <a:pt x="480" y="8"/>
                  </a:lnTo>
                  <a:lnTo>
                    <a:pt x="488" y="6"/>
                  </a:lnTo>
                  <a:lnTo>
                    <a:pt x="492" y="4"/>
                  </a:lnTo>
                  <a:lnTo>
                    <a:pt x="496" y="4"/>
                  </a:lnTo>
                  <a:lnTo>
                    <a:pt x="501" y="2"/>
                  </a:lnTo>
                  <a:lnTo>
                    <a:pt x="507" y="2"/>
                  </a:lnTo>
                  <a:lnTo>
                    <a:pt x="515" y="0"/>
                  </a:lnTo>
                  <a:lnTo>
                    <a:pt x="520" y="2"/>
                  </a:lnTo>
                  <a:lnTo>
                    <a:pt x="526" y="2"/>
                  </a:lnTo>
                  <a:lnTo>
                    <a:pt x="530" y="6"/>
                  </a:lnTo>
                  <a:lnTo>
                    <a:pt x="530"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4" name="Freeform 18">
              <a:extLst>
                <a:ext uri="{FF2B5EF4-FFF2-40B4-BE49-F238E27FC236}">
                  <a16:creationId xmlns:a16="http://schemas.microsoft.com/office/drawing/2014/main" id="{2DCB6BE8-1E76-004F-8FC1-9EAEF48FE204}"/>
                </a:ext>
              </a:extLst>
            </p:cNvPr>
            <p:cNvSpPr>
              <a:spLocks/>
            </p:cNvSpPr>
            <p:nvPr/>
          </p:nvSpPr>
          <p:spPr bwMode="auto">
            <a:xfrm>
              <a:off x="4422" y="2292"/>
              <a:ext cx="340" cy="184"/>
            </a:xfrm>
            <a:custGeom>
              <a:avLst/>
              <a:gdLst>
                <a:gd name="T0" fmla="*/ 677 w 681"/>
                <a:gd name="T1" fmla="*/ 266 h 369"/>
                <a:gd name="T2" fmla="*/ 669 w 681"/>
                <a:gd name="T3" fmla="*/ 249 h 369"/>
                <a:gd name="T4" fmla="*/ 654 w 681"/>
                <a:gd name="T5" fmla="*/ 226 h 369"/>
                <a:gd name="T6" fmla="*/ 637 w 681"/>
                <a:gd name="T7" fmla="*/ 201 h 369"/>
                <a:gd name="T8" fmla="*/ 618 w 681"/>
                <a:gd name="T9" fmla="*/ 175 h 369"/>
                <a:gd name="T10" fmla="*/ 601 w 681"/>
                <a:gd name="T11" fmla="*/ 152 h 369"/>
                <a:gd name="T12" fmla="*/ 578 w 681"/>
                <a:gd name="T13" fmla="*/ 131 h 369"/>
                <a:gd name="T14" fmla="*/ 561 w 681"/>
                <a:gd name="T15" fmla="*/ 120 h 369"/>
                <a:gd name="T16" fmla="*/ 540 w 681"/>
                <a:gd name="T17" fmla="*/ 110 h 369"/>
                <a:gd name="T18" fmla="*/ 513 w 681"/>
                <a:gd name="T19" fmla="*/ 103 h 369"/>
                <a:gd name="T20" fmla="*/ 477 w 681"/>
                <a:gd name="T21" fmla="*/ 91 h 369"/>
                <a:gd name="T22" fmla="*/ 435 w 681"/>
                <a:gd name="T23" fmla="*/ 78 h 369"/>
                <a:gd name="T24" fmla="*/ 388 w 681"/>
                <a:gd name="T25" fmla="*/ 66 h 369"/>
                <a:gd name="T26" fmla="*/ 340 w 681"/>
                <a:gd name="T27" fmla="*/ 53 h 369"/>
                <a:gd name="T28" fmla="*/ 289 w 681"/>
                <a:gd name="T29" fmla="*/ 42 h 369"/>
                <a:gd name="T30" fmla="*/ 240 w 681"/>
                <a:gd name="T31" fmla="*/ 30 h 369"/>
                <a:gd name="T32" fmla="*/ 190 w 681"/>
                <a:gd name="T33" fmla="*/ 19 h 369"/>
                <a:gd name="T34" fmla="*/ 143 w 681"/>
                <a:gd name="T35" fmla="*/ 11 h 369"/>
                <a:gd name="T36" fmla="*/ 101 w 681"/>
                <a:gd name="T37" fmla="*/ 4 h 369"/>
                <a:gd name="T38" fmla="*/ 65 w 681"/>
                <a:gd name="T39" fmla="*/ 0 h 369"/>
                <a:gd name="T40" fmla="*/ 34 w 681"/>
                <a:gd name="T41" fmla="*/ 0 h 369"/>
                <a:gd name="T42" fmla="*/ 13 w 681"/>
                <a:gd name="T43" fmla="*/ 2 h 369"/>
                <a:gd name="T44" fmla="*/ 0 w 681"/>
                <a:gd name="T45" fmla="*/ 15 h 369"/>
                <a:gd name="T46" fmla="*/ 4 w 681"/>
                <a:gd name="T47" fmla="*/ 34 h 369"/>
                <a:gd name="T48" fmla="*/ 11 w 681"/>
                <a:gd name="T49" fmla="*/ 55 h 369"/>
                <a:gd name="T50" fmla="*/ 25 w 681"/>
                <a:gd name="T51" fmla="*/ 80 h 369"/>
                <a:gd name="T52" fmla="*/ 40 w 681"/>
                <a:gd name="T53" fmla="*/ 106 h 369"/>
                <a:gd name="T54" fmla="*/ 61 w 681"/>
                <a:gd name="T55" fmla="*/ 135 h 369"/>
                <a:gd name="T56" fmla="*/ 82 w 681"/>
                <a:gd name="T57" fmla="*/ 165 h 369"/>
                <a:gd name="T58" fmla="*/ 105 w 681"/>
                <a:gd name="T59" fmla="*/ 198 h 369"/>
                <a:gd name="T60" fmla="*/ 127 w 681"/>
                <a:gd name="T61" fmla="*/ 226 h 369"/>
                <a:gd name="T62" fmla="*/ 152 w 681"/>
                <a:gd name="T63" fmla="*/ 257 h 369"/>
                <a:gd name="T64" fmla="*/ 175 w 681"/>
                <a:gd name="T65" fmla="*/ 285 h 369"/>
                <a:gd name="T66" fmla="*/ 196 w 681"/>
                <a:gd name="T67" fmla="*/ 310 h 369"/>
                <a:gd name="T68" fmla="*/ 217 w 681"/>
                <a:gd name="T69" fmla="*/ 331 h 369"/>
                <a:gd name="T70" fmla="*/ 234 w 681"/>
                <a:gd name="T71" fmla="*/ 348 h 369"/>
                <a:gd name="T72" fmla="*/ 253 w 681"/>
                <a:gd name="T73" fmla="*/ 365 h 369"/>
                <a:gd name="T74" fmla="*/ 270 w 681"/>
                <a:gd name="T75" fmla="*/ 367 h 369"/>
                <a:gd name="T76" fmla="*/ 291 w 681"/>
                <a:gd name="T77" fmla="*/ 363 h 369"/>
                <a:gd name="T78" fmla="*/ 317 w 681"/>
                <a:gd name="T79" fmla="*/ 357 h 369"/>
                <a:gd name="T80" fmla="*/ 352 w 681"/>
                <a:gd name="T81" fmla="*/ 352 h 369"/>
                <a:gd name="T82" fmla="*/ 373 w 681"/>
                <a:gd name="T83" fmla="*/ 346 h 369"/>
                <a:gd name="T84" fmla="*/ 392 w 681"/>
                <a:gd name="T85" fmla="*/ 342 h 369"/>
                <a:gd name="T86" fmla="*/ 411 w 681"/>
                <a:gd name="T87" fmla="*/ 336 h 369"/>
                <a:gd name="T88" fmla="*/ 432 w 681"/>
                <a:gd name="T89" fmla="*/ 333 h 369"/>
                <a:gd name="T90" fmla="*/ 451 w 681"/>
                <a:gd name="T91" fmla="*/ 329 h 369"/>
                <a:gd name="T92" fmla="*/ 471 w 681"/>
                <a:gd name="T93" fmla="*/ 325 h 369"/>
                <a:gd name="T94" fmla="*/ 492 w 681"/>
                <a:gd name="T95" fmla="*/ 321 h 369"/>
                <a:gd name="T96" fmla="*/ 513 w 681"/>
                <a:gd name="T97" fmla="*/ 317 h 369"/>
                <a:gd name="T98" fmla="*/ 532 w 681"/>
                <a:gd name="T99" fmla="*/ 314 h 369"/>
                <a:gd name="T100" fmla="*/ 549 w 681"/>
                <a:gd name="T101" fmla="*/ 312 h 369"/>
                <a:gd name="T102" fmla="*/ 566 w 681"/>
                <a:gd name="T103" fmla="*/ 308 h 369"/>
                <a:gd name="T104" fmla="*/ 595 w 681"/>
                <a:gd name="T105" fmla="*/ 304 h 369"/>
                <a:gd name="T106" fmla="*/ 622 w 681"/>
                <a:gd name="T107" fmla="*/ 300 h 369"/>
                <a:gd name="T108" fmla="*/ 644 w 681"/>
                <a:gd name="T109" fmla="*/ 296 h 369"/>
                <a:gd name="T110" fmla="*/ 660 w 681"/>
                <a:gd name="T111" fmla="*/ 293 h 369"/>
                <a:gd name="T112" fmla="*/ 677 w 681"/>
                <a:gd name="T113" fmla="*/ 28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1" h="369">
                  <a:moveTo>
                    <a:pt x="681" y="283"/>
                  </a:moveTo>
                  <a:lnTo>
                    <a:pt x="681" y="279"/>
                  </a:lnTo>
                  <a:lnTo>
                    <a:pt x="679" y="272"/>
                  </a:lnTo>
                  <a:lnTo>
                    <a:pt x="677" y="266"/>
                  </a:lnTo>
                  <a:lnTo>
                    <a:pt x="675" y="264"/>
                  </a:lnTo>
                  <a:lnTo>
                    <a:pt x="673" y="258"/>
                  </a:lnTo>
                  <a:lnTo>
                    <a:pt x="671" y="255"/>
                  </a:lnTo>
                  <a:lnTo>
                    <a:pt x="669" y="249"/>
                  </a:lnTo>
                  <a:lnTo>
                    <a:pt x="665" y="243"/>
                  </a:lnTo>
                  <a:lnTo>
                    <a:pt x="662" y="237"/>
                  </a:lnTo>
                  <a:lnTo>
                    <a:pt x="658" y="232"/>
                  </a:lnTo>
                  <a:lnTo>
                    <a:pt x="654" y="226"/>
                  </a:lnTo>
                  <a:lnTo>
                    <a:pt x="652" y="220"/>
                  </a:lnTo>
                  <a:lnTo>
                    <a:pt x="646" y="213"/>
                  </a:lnTo>
                  <a:lnTo>
                    <a:pt x="643" y="207"/>
                  </a:lnTo>
                  <a:lnTo>
                    <a:pt x="637" y="201"/>
                  </a:lnTo>
                  <a:lnTo>
                    <a:pt x="633" y="194"/>
                  </a:lnTo>
                  <a:lnTo>
                    <a:pt x="629" y="186"/>
                  </a:lnTo>
                  <a:lnTo>
                    <a:pt x="624" y="180"/>
                  </a:lnTo>
                  <a:lnTo>
                    <a:pt x="618" y="175"/>
                  </a:lnTo>
                  <a:lnTo>
                    <a:pt x="614" y="169"/>
                  </a:lnTo>
                  <a:lnTo>
                    <a:pt x="610" y="163"/>
                  </a:lnTo>
                  <a:lnTo>
                    <a:pt x="606" y="158"/>
                  </a:lnTo>
                  <a:lnTo>
                    <a:pt x="601" y="152"/>
                  </a:lnTo>
                  <a:lnTo>
                    <a:pt x="595" y="146"/>
                  </a:lnTo>
                  <a:lnTo>
                    <a:pt x="591" y="142"/>
                  </a:lnTo>
                  <a:lnTo>
                    <a:pt x="587" y="139"/>
                  </a:lnTo>
                  <a:lnTo>
                    <a:pt x="578" y="131"/>
                  </a:lnTo>
                  <a:lnTo>
                    <a:pt x="570" y="125"/>
                  </a:lnTo>
                  <a:lnTo>
                    <a:pt x="566" y="122"/>
                  </a:lnTo>
                  <a:lnTo>
                    <a:pt x="565" y="122"/>
                  </a:lnTo>
                  <a:lnTo>
                    <a:pt x="561" y="120"/>
                  </a:lnTo>
                  <a:lnTo>
                    <a:pt x="557" y="118"/>
                  </a:lnTo>
                  <a:lnTo>
                    <a:pt x="551" y="116"/>
                  </a:lnTo>
                  <a:lnTo>
                    <a:pt x="546" y="114"/>
                  </a:lnTo>
                  <a:lnTo>
                    <a:pt x="540" y="110"/>
                  </a:lnTo>
                  <a:lnTo>
                    <a:pt x="534" y="110"/>
                  </a:lnTo>
                  <a:lnTo>
                    <a:pt x="527" y="106"/>
                  </a:lnTo>
                  <a:lnTo>
                    <a:pt x="521" y="104"/>
                  </a:lnTo>
                  <a:lnTo>
                    <a:pt x="513" y="103"/>
                  </a:lnTo>
                  <a:lnTo>
                    <a:pt x="504" y="99"/>
                  </a:lnTo>
                  <a:lnTo>
                    <a:pt x="494" y="97"/>
                  </a:lnTo>
                  <a:lnTo>
                    <a:pt x="485" y="93"/>
                  </a:lnTo>
                  <a:lnTo>
                    <a:pt x="477" y="91"/>
                  </a:lnTo>
                  <a:lnTo>
                    <a:pt x="468" y="89"/>
                  </a:lnTo>
                  <a:lnTo>
                    <a:pt x="456" y="85"/>
                  </a:lnTo>
                  <a:lnTo>
                    <a:pt x="445" y="82"/>
                  </a:lnTo>
                  <a:lnTo>
                    <a:pt x="435" y="78"/>
                  </a:lnTo>
                  <a:lnTo>
                    <a:pt x="424" y="76"/>
                  </a:lnTo>
                  <a:lnTo>
                    <a:pt x="411" y="72"/>
                  </a:lnTo>
                  <a:lnTo>
                    <a:pt x="399" y="70"/>
                  </a:lnTo>
                  <a:lnTo>
                    <a:pt x="388" y="66"/>
                  </a:lnTo>
                  <a:lnTo>
                    <a:pt x="376" y="65"/>
                  </a:lnTo>
                  <a:lnTo>
                    <a:pt x="365" y="59"/>
                  </a:lnTo>
                  <a:lnTo>
                    <a:pt x="352" y="57"/>
                  </a:lnTo>
                  <a:lnTo>
                    <a:pt x="340" y="53"/>
                  </a:lnTo>
                  <a:lnTo>
                    <a:pt x="329" y="49"/>
                  </a:lnTo>
                  <a:lnTo>
                    <a:pt x="316" y="47"/>
                  </a:lnTo>
                  <a:lnTo>
                    <a:pt x="302" y="44"/>
                  </a:lnTo>
                  <a:lnTo>
                    <a:pt x="289" y="42"/>
                  </a:lnTo>
                  <a:lnTo>
                    <a:pt x="278" y="40"/>
                  </a:lnTo>
                  <a:lnTo>
                    <a:pt x="264" y="36"/>
                  </a:lnTo>
                  <a:lnTo>
                    <a:pt x="251" y="32"/>
                  </a:lnTo>
                  <a:lnTo>
                    <a:pt x="240" y="30"/>
                  </a:lnTo>
                  <a:lnTo>
                    <a:pt x="226" y="27"/>
                  </a:lnTo>
                  <a:lnTo>
                    <a:pt x="215" y="25"/>
                  </a:lnTo>
                  <a:lnTo>
                    <a:pt x="202" y="23"/>
                  </a:lnTo>
                  <a:lnTo>
                    <a:pt x="190" y="19"/>
                  </a:lnTo>
                  <a:lnTo>
                    <a:pt x="179" y="19"/>
                  </a:lnTo>
                  <a:lnTo>
                    <a:pt x="167" y="15"/>
                  </a:lnTo>
                  <a:lnTo>
                    <a:pt x="156" y="13"/>
                  </a:lnTo>
                  <a:lnTo>
                    <a:pt x="143" y="11"/>
                  </a:lnTo>
                  <a:lnTo>
                    <a:pt x="133" y="9"/>
                  </a:lnTo>
                  <a:lnTo>
                    <a:pt x="120" y="8"/>
                  </a:lnTo>
                  <a:lnTo>
                    <a:pt x="110" y="6"/>
                  </a:lnTo>
                  <a:lnTo>
                    <a:pt x="101" y="4"/>
                  </a:lnTo>
                  <a:lnTo>
                    <a:pt x="91" y="4"/>
                  </a:lnTo>
                  <a:lnTo>
                    <a:pt x="82" y="2"/>
                  </a:lnTo>
                  <a:lnTo>
                    <a:pt x="72" y="2"/>
                  </a:lnTo>
                  <a:lnTo>
                    <a:pt x="65" y="0"/>
                  </a:lnTo>
                  <a:lnTo>
                    <a:pt x="57" y="0"/>
                  </a:lnTo>
                  <a:lnTo>
                    <a:pt x="48" y="0"/>
                  </a:lnTo>
                  <a:lnTo>
                    <a:pt x="42" y="0"/>
                  </a:lnTo>
                  <a:lnTo>
                    <a:pt x="34" y="0"/>
                  </a:lnTo>
                  <a:lnTo>
                    <a:pt x="29" y="0"/>
                  </a:lnTo>
                  <a:lnTo>
                    <a:pt x="23" y="0"/>
                  </a:lnTo>
                  <a:lnTo>
                    <a:pt x="17" y="2"/>
                  </a:lnTo>
                  <a:lnTo>
                    <a:pt x="13" y="2"/>
                  </a:lnTo>
                  <a:lnTo>
                    <a:pt x="10" y="2"/>
                  </a:lnTo>
                  <a:lnTo>
                    <a:pt x="4" y="6"/>
                  </a:lnTo>
                  <a:lnTo>
                    <a:pt x="2" y="11"/>
                  </a:lnTo>
                  <a:lnTo>
                    <a:pt x="0" y="15"/>
                  </a:lnTo>
                  <a:lnTo>
                    <a:pt x="2" y="23"/>
                  </a:lnTo>
                  <a:lnTo>
                    <a:pt x="2" y="25"/>
                  </a:lnTo>
                  <a:lnTo>
                    <a:pt x="4" y="30"/>
                  </a:lnTo>
                  <a:lnTo>
                    <a:pt x="4" y="34"/>
                  </a:lnTo>
                  <a:lnTo>
                    <a:pt x="6" y="40"/>
                  </a:lnTo>
                  <a:lnTo>
                    <a:pt x="8" y="46"/>
                  </a:lnTo>
                  <a:lnTo>
                    <a:pt x="10" y="49"/>
                  </a:lnTo>
                  <a:lnTo>
                    <a:pt x="11" y="55"/>
                  </a:lnTo>
                  <a:lnTo>
                    <a:pt x="15" y="61"/>
                  </a:lnTo>
                  <a:lnTo>
                    <a:pt x="17" y="66"/>
                  </a:lnTo>
                  <a:lnTo>
                    <a:pt x="21" y="72"/>
                  </a:lnTo>
                  <a:lnTo>
                    <a:pt x="25" y="80"/>
                  </a:lnTo>
                  <a:lnTo>
                    <a:pt x="29" y="87"/>
                  </a:lnTo>
                  <a:lnTo>
                    <a:pt x="32" y="93"/>
                  </a:lnTo>
                  <a:lnTo>
                    <a:pt x="36" y="99"/>
                  </a:lnTo>
                  <a:lnTo>
                    <a:pt x="40" y="106"/>
                  </a:lnTo>
                  <a:lnTo>
                    <a:pt x="46" y="112"/>
                  </a:lnTo>
                  <a:lnTo>
                    <a:pt x="49" y="120"/>
                  </a:lnTo>
                  <a:lnTo>
                    <a:pt x="55" y="129"/>
                  </a:lnTo>
                  <a:lnTo>
                    <a:pt x="61" y="135"/>
                  </a:lnTo>
                  <a:lnTo>
                    <a:pt x="67" y="144"/>
                  </a:lnTo>
                  <a:lnTo>
                    <a:pt x="70" y="152"/>
                  </a:lnTo>
                  <a:lnTo>
                    <a:pt x="76" y="158"/>
                  </a:lnTo>
                  <a:lnTo>
                    <a:pt x="82" y="165"/>
                  </a:lnTo>
                  <a:lnTo>
                    <a:pt x="87" y="175"/>
                  </a:lnTo>
                  <a:lnTo>
                    <a:pt x="93" y="180"/>
                  </a:lnTo>
                  <a:lnTo>
                    <a:pt x="99" y="190"/>
                  </a:lnTo>
                  <a:lnTo>
                    <a:pt x="105" y="198"/>
                  </a:lnTo>
                  <a:lnTo>
                    <a:pt x="112" y="205"/>
                  </a:lnTo>
                  <a:lnTo>
                    <a:pt x="116" y="213"/>
                  </a:lnTo>
                  <a:lnTo>
                    <a:pt x="122" y="220"/>
                  </a:lnTo>
                  <a:lnTo>
                    <a:pt x="127" y="226"/>
                  </a:lnTo>
                  <a:lnTo>
                    <a:pt x="135" y="236"/>
                  </a:lnTo>
                  <a:lnTo>
                    <a:pt x="139" y="243"/>
                  </a:lnTo>
                  <a:lnTo>
                    <a:pt x="146" y="249"/>
                  </a:lnTo>
                  <a:lnTo>
                    <a:pt x="152" y="257"/>
                  </a:lnTo>
                  <a:lnTo>
                    <a:pt x="158" y="264"/>
                  </a:lnTo>
                  <a:lnTo>
                    <a:pt x="163" y="270"/>
                  </a:lnTo>
                  <a:lnTo>
                    <a:pt x="169" y="279"/>
                  </a:lnTo>
                  <a:lnTo>
                    <a:pt x="175" y="285"/>
                  </a:lnTo>
                  <a:lnTo>
                    <a:pt x="181" y="291"/>
                  </a:lnTo>
                  <a:lnTo>
                    <a:pt x="184" y="296"/>
                  </a:lnTo>
                  <a:lnTo>
                    <a:pt x="190" y="304"/>
                  </a:lnTo>
                  <a:lnTo>
                    <a:pt x="196" y="310"/>
                  </a:lnTo>
                  <a:lnTo>
                    <a:pt x="202" y="315"/>
                  </a:lnTo>
                  <a:lnTo>
                    <a:pt x="207" y="321"/>
                  </a:lnTo>
                  <a:lnTo>
                    <a:pt x="211" y="325"/>
                  </a:lnTo>
                  <a:lnTo>
                    <a:pt x="217" y="331"/>
                  </a:lnTo>
                  <a:lnTo>
                    <a:pt x="221" y="336"/>
                  </a:lnTo>
                  <a:lnTo>
                    <a:pt x="224" y="340"/>
                  </a:lnTo>
                  <a:lnTo>
                    <a:pt x="230" y="344"/>
                  </a:lnTo>
                  <a:lnTo>
                    <a:pt x="234" y="348"/>
                  </a:lnTo>
                  <a:lnTo>
                    <a:pt x="238" y="353"/>
                  </a:lnTo>
                  <a:lnTo>
                    <a:pt x="243" y="357"/>
                  </a:lnTo>
                  <a:lnTo>
                    <a:pt x="249" y="363"/>
                  </a:lnTo>
                  <a:lnTo>
                    <a:pt x="253" y="365"/>
                  </a:lnTo>
                  <a:lnTo>
                    <a:pt x="259" y="369"/>
                  </a:lnTo>
                  <a:lnTo>
                    <a:pt x="260" y="367"/>
                  </a:lnTo>
                  <a:lnTo>
                    <a:pt x="266" y="367"/>
                  </a:lnTo>
                  <a:lnTo>
                    <a:pt x="270" y="367"/>
                  </a:lnTo>
                  <a:lnTo>
                    <a:pt x="276" y="365"/>
                  </a:lnTo>
                  <a:lnTo>
                    <a:pt x="281" y="365"/>
                  </a:lnTo>
                  <a:lnTo>
                    <a:pt x="287" y="365"/>
                  </a:lnTo>
                  <a:lnTo>
                    <a:pt x="291" y="363"/>
                  </a:lnTo>
                  <a:lnTo>
                    <a:pt x="297" y="363"/>
                  </a:lnTo>
                  <a:lnTo>
                    <a:pt x="304" y="361"/>
                  </a:lnTo>
                  <a:lnTo>
                    <a:pt x="312" y="359"/>
                  </a:lnTo>
                  <a:lnTo>
                    <a:pt x="317" y="357"/>
                  </a:lnTo>
                  <a:lnTo>
                    <a:pt x="325" y="357"/>
                  </a:lnTo>
                  <a:lnTo>
                    <a:pt x="333" y="355"/>
                  </a:lnTo>
                  <a:lnTo>
                    <a:pt x="342" y="353"/>
                  </a:lnTo>
                  <a:lnTo>
                    <a:pt x="352" y="352"/>
                  </a:lnTo>
                  <a:lnTo>
                    <a:pt x="359" y="350"/>
                  </a:lnTo>
                  <a:lnTo>
                    <a:pt x="363" y="348"/>
                  </a:lnTo>
                  <a:lnTo>
                    <a:pt x="369" y="348"/>
                  </a:lnTo>
                  <a:lnTo>
                    <a:pt x="373" y="346"/>
                  </a:lnTo>
                  <a:lnTo>
                    <a:pt x="376" y="346"/>
                  </a:lnTo>
                  <a:lnTo>
                    <a:pt x="380" y="344"/>
                  </a:lnTo>
                  <a:lnTo>
                    <a:pt x="386" y="342"/>
                  </a:lnTo>
                  <a:lnTo>
                    <a:pt x="392" y="342"/>
                  </a:lnTo>
                  <a:lnTo>
                    <a:pt x="395" y="340"/>
                  </a:lnTo>
                  <a:lnTo>
                    <a:pt x="399" y="338"/>
                  </a:lnTo>
                  <a:lnTo>
                    <a:pt x="405" y="338"/>
                  </a:lnTo>
                  <a:lnTo>
                    <a:pt x="411" y="336"/>
                  </a:lnTo>
                  <a:lnTo>
                    <a:pt x="414" y="336"/>
                  </a:lnTo>
                  <a:lnTo>
                    <a:pt x="420" y="334"/>
                  </a:lnTo>
                  <a:lnTo>
                    <a:pt x="426" y="334"/>
                  </a:lnTo>
                  <a:lnTo>
                    <a:pt x="432" y="333"/>
                  </a:lnTo>
                  <a:lnTo>
                    <a:pt x="435" y="333"/>
                  </a:lnTo>
                  <a:lnTo>
                    <a:pt x="439" y="331"/>
                  </a:lnTo>
                  <a:lnTo>
                    <a:pt x="445" y="331"/>
                  </a:lnTo>
                  <a:lnTo>
                    <a:pt x="451" y="329"/>
                  </a:lnTo>
                  <a:lnTo>
                    <a:pt x="456" y="329"/>
                  </a:lnTo>
                  <a:lnTo>
                    <a:pt x="462" y="327"/>
                  </a:lnTo>
                  <a:lnTo>
                    <a:pt x="466" y="325"/>
                  </a:lnTo>
                  <a:lnTo>
                    <a:pt x="471" y="325"/>
                  </a:lnTo>
                  <a:lnTo>
                    <a:pt x="477" y="325"/>
                  </a:lnTo>
                  <a:lnTo>
                    <a:pt x="481" y="323"/>
                  </a:lnTo>
                  <a:lnTo>
                    <a:pt x="487" y="323"/>
                  </a:lnTo>
                  <a:lnTo>
                    <a:pt x="492" y="321"/>
                  </a:lnTo>
                  <a:lnTo>
                    <a:pt x="500" y="321"/>
                  </a:lnTo>
                  <a:lnTo>
                    <a:pt x="504" y="319"/>
                  </a:lnTo>
                  <a:lnTo>
                    <a:pt x="508" y="319"/>
                  </a:lnTo>
                  <a:lnTo>
                    <a:pt x="513" y="317"/>
                  </a:lnTo>
                  <a:lnTo>
                    <a:pt x="519" y="315"/>
                  </a:lnTo>
                  <a:lnTo>
                    <a:pt x="523" y="314"/>
                  </a:lnTo>
                  <a:lnTo>
                    <a:pt x="528" y="314"/>
                  </a:lnTo>
                  <a:lnTo>
                    <a:pt x="532" y="314"/>
                  </a:lnTo>
                  <a:lnTo>
                    <a:pt x="538" y="314"/>
                  </a:lnTo>
                  <a:lnTo>
                    <a:pt x="542" y="314"/>
                  </a:lnTo>
                  <a:lnTo>
                    <a:pt x="546" y="312"/>
                  </a:lnTo>
                  <a:lnTo>
                    <a:pt x="549" y="312"/>
                  </a:lnTo>
                  <a:lnTo>
                    <a:pt x="555" y="312"/>
                  </a:lnTo>
                  <a:lnTo>
                    <a:pt x="559" y="310"/>
                  </a:lnTo>
                  <a:lnTo>
                    <a:pt x="565" y="310"/>
                  </a:lnTo>
                  <a:lnTo>
                    <a:pt x="566" y="308"/>
                  </a:lnTo>
                  <a:lnTo>
                    <a:pt x="572" y="308"/>
                  </a:lnTo>
                  <a:lnTo>
                    <a:pt x="580" y="308"/>
                  </a:lnTo>
                  <a:lnTo>
                    <a:pt x="587" y="306"/>
                  </a:lnTo>
                  <a:lnTo>
                    <a:pt x="595" y="304"/>
                  </a:lnTo>
                  <a:lnTo>
                    <a:pt x="603" y="304"/>
                  </a:lnTo>
                  <a:lnTo>
                    <a:pt x="610" y="302"/>
                  </a:lnTo>
                  <a:lnTo>
                    <a:pt x="616" y="302"/>
                  </a:lnTo>
                  <a:lnTo>
                    <a:pt x="622" y="300"/>
                  </a:lnTo>
                  <a:lnTo>
                    <a:pt x="629" y="300"/>
                  </a:lnTo>
                  <a:lnTo>
                    <a:pt x="633" y="298"/>
                  </a:lnTo>
                  <a:lnTo>
                    <a:pt x="639" y="298"/>
                  </a:lnTo>
                  <a:lnTo>
                    <a:pt x="644" y="296"/>
                  </a:lnTo>
                  <a:lnTo>
                    <a:pt x="648" y="296"/>
                  </a:lnTo>
                  <a:lnTo>
                    <a:pt x="652" y="295"/>
                  </a:lnTo>
                  <a:lnTo>
                    <a:pt x="656" y="295"/>
                  </a:lnTo>
                  <a:lnTo>
                    <a:pt x="660" y="293"/>
                  </a:lnTo>
                  <a:lnTo>
                    <a:pt x="663" y="293"/>
                  </a:lnTo>
                  <a:lnTo>
                    <a:pt x="669" y="291"/>
                  </a:lnTo>
                  <a:lnTo>
                    <a:pt x="675" y="289"/>
                  </a:lnTo>
                  <a:lnTo>
                    <a:pt x="677" y="285"/>
                  </a:lnTo>
                  <a:lnTo>
                    <a:pt x="681" y="283"/>
                  </a:lnTo>
                  <a:lnTo>
                    <a:pt x="681" y="2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5" name="Freeform 19">
              <a:extLst>
                <a:ext uri="{FF2B5EF4-FFF2-40B4-BE49-F238E27FC236}">
                  <a16:creationId xmlns:a16="http://schemas.microsoft.com/office/drawing/2014/main" id="{F94F8FD7-E453-794A-8E27-3A7F468756C1}"/>
                </a:ext>
              </a:extLst>
            </p:cNvPr>
            <p:cNvSpPr>
              <a:spLocks/>
            </p:cNvSpPr>
            <p:nvPr/>
          </p:nvSpPr>
          <p:spPr bwMode="auto">
            <a:xfrm>
              <a:off x="5100" y="2344"/>
              <a:ext cx="179" cy="126"/>
            </a:xfrm>
            <a:custGeom>
              <a:avLst/>
              <a:gdLst>
                <a:gd name="T0" fmla="*/ 109 w 360"/>
                <a:gd name="T1" fmla="*/ 84 h 251"/>
                <a:gd name="T2" fmla="*/ 92 w 360"/>
                <a:gd name="T3" fmla="*/ 73 h 251"/>
                <a:gd name="T4" fmla="*/ 76 w 360"/>
                <a:gd name="T5" fmla="*/ 65 h 251"/>
                <a:gd name="T6" fmla="*/ 61 w 360"/>
                <a:gd name="T7" fmla="*/ 54 h 251"/>
                <a:gd name="T8" fmla="*/ 46 w 360"/>
                <a:gd name="T9" fmla="*/ 44 h 251"/>
                <a:gd name="T10" fmla="*/ 31 w 360"/>
                <a:gd name="T11" fmla="*/ 33 h 251"/>
                <a:gd name="T12" fmla="*/ 19 w 360"/>
                <a:gd name="T13" fmla="*/ 25 h 251"/>
                <a:gd name="T14" fmla="*/ 2 w 360"/>
                <a:gd name="T15" fmla="*/ 6 h 251"/>
                <a:gd name="T16" fmla="*/ 4 w 360"/>
                <a:gd name="T17" fmla="*/ 0 h 251"/>
                <a:gd name="T18" fmla="*/ 19 w 360"/>
                <a:gd name="T19" fmla="*/ 0 h 251"/>
                <a:gd name="T20" fmla="*/ 33 w 360"/>
                <a:gd name="T21" fmla="*/ 0 h 251"/>
                <a:gd name="T22" fmla="*/ 50 w 360"/>
                <a:gd name="T23" fmla="*/ 2 h 251"/>
                <a:gd name="T24" fmla="*/ 69 w 360"/>
                <a:gd name="T25" fmla="*/ 2 h 251"/>
                <a:gd name="T26" fmla="*/ 92 w 360"/>
                <a:gd name="T27" fmla="*/ 6 h 251"/>
                <a:gd name="T28" fmla="*/ 114 w 360"/>
                <a:gd name="T29" fmla="*/ 8 h 251"/>
                <a:gd name="T30" fmla="*/ 139 w 360"/>
                <a:gd name="T31" fmla="*/ 10 h 251"/>
                <a:gd name="T32" fmla="*/ 164 w 360"/>
                <a:gd name="T33" fmla="*/ 14 h 251"/>
                <a:gd name="T34" fmla="*/ 189 w 360"/>
                <a:gd name="T35" fmla="*/ 16 h 251"/>
                <a:gd name="T36" fmla="*/ 213 w 360"/>
                <a:gd name="T37" fmla="*/ 19 h 251"/>
                <a:gd name="T38" fmla="*/ 240 w 360"/>
                <a:gd name="T39" fmla="*/ 25 h 251"/>
                <a:gd name="T40" fmla="*/ 263 w 360"/>
                <a:gd name="T41" fmla="*/ 29 h 251"/>
                <a:gd name="T42" fmla="*/ 284 w 360"/>
                <a:gd name="T43" fmla="*/ 31 h 251"/>
                <a:gd name="T44" fmla="*/ 305 w 360"/>
                <a:gd name="T45" fmla="*/ 35 h 251"/>
                <a:gd name="T46" fmla="*/ 322 w 360"/>
                <a:gd name="T47" fmla="*/ 37 h 251"/>
                <a:gd name="T48" fmla="*/ 337 w 360"/>
                <a:gd name="T49" fmla="*/ 40 h 251"/>
                <a:gd name="T50" fmla="*/ 350 w 360"/>
                <a:gd name="T51" fmla="*/ 44 h 251"/>
                <a:gd name="T52" fmla="*/ 360 w 360"/>
                <a:gd name="T53" fmla="*/ 48 h 251"/>
                <a:gd name="T54" fmla="*/ 354 w 360"/>
                <a:gd name="T55" fmla="*/ 54 h 251"/>
                <a:gd name="T56" fmla="*/ 341 w 360"/>
                <a:gd name="T57" fmla="*/ 71 h 251"/>
                <a:gd name="T58" fmla="*/ 324 w 360"/>
                <a:gd name="T59" fmla="*/ 92 h 251"/>
                <a:gd name="T60" fmla="*/ 308 w 360"/>
                <a:gd name="T61" fmla="*/ 109 h 251"/>
                <a:gd name="T62" fmla="*/ 295 w 360"/>
                <a:gd name="T63" fmla="*/ 122 h 251"/>
                <a:gd name="T64" fmla="*/ 284 w 360"/>
                <a:gd name="T65" fmla="*/ 137 h 251"/>
                <a:gd name="T66" fmla="*/ 270 w 360"/>
                <a:gd name="T67" fmla="*/ 151 h 251"/>
                <a:gd name="T68" fmla="*/ 257 w 360"/>
                <a:gd name="T69" fmla="*/ 164 h 251"/>
                <a:gd name="T70" fmla="*/ 244 w 360"/>
                <a:gd name="T71" fmla="*/ 179 h 251"/>
                <a:gd name="T72" fmla="*/ 230 w 360"/>
                <a:gd name="T73" fmla="*/ 192 h 251"/>
                <a:gd name="T74" fmla="*/ 206 w 360"/>
                <a:gd name="T75" fmla="*/ 215 h 251"/>
                <a:gd name="T76" fmla="*/ 187 w 360"/>
                <a:gd name="T77" fmla="*/ 234 h 251"/>
                <a:gd name="T78" fmla="*/ 170 w 360"/>
                <a:gd name="T79" fmla="*/ 248 h 251"/>
                <a:gd name="T80" fmla="*/ 162 w 360"/>
                <a:gd name="T81" fmla="*/ 251 h 251"/>
                <a:gd name="T82" fmla="*/ 152 w 360"/>
                <a:gd name="T83" fmla="*/ 236 h 251"/>
                <a:gd name="T84" fmla="*/ 152 w 360"/>
                <a:gd name="T85" fmla="*/ 221 h 251"/>
                <a:gd name="T86" fmla="*/ 152 w 360"/>
                <a:gd name="T87" fmla="*/ 210 h 251"/>
                <a:gd name="T88" fmla="*/ 152 w 360"/>
                <a:gd name="T89" fmla="*/ 194 h 251"/>
                <a:gd name="T90" fmla="*/ 154 w 360"/>
                <a:gd name="T91" fmla="*/ 179 h 251"/>
                <a:gd name="T92" fmla="*/ 156 w 360"/>
                <a:gd name="T93" fmla="*/ 162 h 251"/>
                <a:gd name="T94" fmla="*/ 158 w 360"/>
                <a:gd name="T95" fmla="*/ 147 h 251"/>
                <a:gd name="T96" fmla="*/ 162 w 360"/>
                <a:gd name="T97" fmla="*/ 132 h 251"/>
                <a:gd name="T98" fmla="*/ 164 w 360"/>
                <a:gd name="T99" fmla="*/ 114 h 251"/>
                <a:gd name="T100" fmla="*/ 160 w 360"/>
                <a:gd name="T101" fmla="*/ 99 h 251"/>
                <a:gd name="T102" fmla="*/ 145 w 360"/>
                <a:gd name="T103" fmla="*/ 90 h 251"/>
                <a:gd name="T104" fmla="*/ 126 w 360"/>
                <a:gd name="T105" fmla="*/ 88 h 251"/>
                <a:gd name="T106" fmla="*/ 114 w 360"/>
                <a:gd name="T107"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251">
                  <a:moveTo>
                    <a:pt x="114" y="88"/>
                  </a:moveTo>
                  <a:lnTo>
                    <a:pt x="113" y="86"/>
                  </a:lnTo>
                  <a:lnTo>
                    <a:pt x="109" y="84"/>
                  </a:lnTo>
                  <a:lnTo>
                    <a:pt x="103" y="80"/>
                  </a:lnTo>
                  <a:lnTo>
                    <a:pt x="95" y="76"/>
                  </a:lnTo>
                  <a:lnTo>
                    <a:pt x="92" y="73"/>
                  </a:lnTo>
                  <a:lnTo>
                    <a:pt x="86" y="71"/>
                  </a:lnTo>
                  <a:lnTo>
                    <a:pt x="80" y="67"/>
                  </a:lnTo>
                  <a:lnTo>
                    <a:pt x="76" y="65"/>
                  </a:lnTo>
                  <a:lnTo>
                    <a:pt x="71" y="61"/>
                  </a:lnTo>
                  <a:lnTo>
                    <a:pt x="67" y="57"/>
                  </a:lnTo>
                  <a:lnTo>
                    <a:pt x="61" y="54"/>
                  </a:lnTo>
                  <a:lnTo>
                    <a:pt x="57" y="52"/>
                  </a:lnTo>
                  <a:lnTo>
                    <a:pt x="52" y="48"/>
                  </a:lnTo>
                  <a:lnTo>
                    <a:pt x="46" y="44"/>
                  </a:lnTo>
                  <a:lnTo>
                    <a:pt x="40" y="40"/>
                  </a:lnTo>
                  <a:lnTo>
                    <a:pt x="37" y="37"/>
                  </a:lnTo>
                  <a:lnTo>
                    <a:pt x="31" y="33"/>
                  </a:lnTo>
                  <a:lnTo>
                    <a:pt x="27" y="31"/>
                  </a:lnTo>
                  <a:lnTo>
                    <a:pt x="21" y="27"/>
                  </a:lnTo>
                  <a:lnTo>
                    <a:pt x="19" y="25"/>
                  </a:lnTo>
                  <a:lnTo>
                    <a:pt x="10" y="18"/>
                  </a:lnTo>
                  <a:lnTo>
                    <a:pt x="4" y="12"/>
                  </a:lnTo>
                  <a:lnTo>
                    <a:pt x="2" y="6"/>
                  </a:lnTo>
                  <a:lnTo>
                    <a:pt x="0" y="4"/>
                  </a:lnTo>
                  <a:lnTo>
                    <a:pt x="2" y="2"/>
                  </a:lnTo>
                  <a:lnTo>
                    <a:pt x="4" y="0"/>
                  </a:lnTo>
                  <a:lnTo>
                    <a:pt x="8" y="0"/>
                  </a:lnTo>
                  <a:lnTo>
                    <a:pt x="16" y="0"/>
                  </a:lnTo>
                  <a:lnTo>
                    <a:pt x="19" y="0"/>
                  </a:lnTo>
                  <a:lnTo>
                    <a:pt x="23" y="0"/>
                  </a:lnTo>
                  <a:lnTo>
                    <a:pt x="29" y="0"/>
                  </a:lnTo>
                  <a:lnTo>
                    <a:pt x="33" y="0"/>
                  </a:lnTo>
                  <a:lnTo>
                    <a:pt x="38" y="0"/>
                  </a:lnTo>
                  <a:lnTo>
                    <a:pt x="44" y="0"/>
                  </a:lnTo>
                  <a:lnTo>
                    <a:pt x="50" y="2"/>
                  </a:lnTo>
                  <a:lnTo>
                    <a:pt x="57" y="2"/>
                  </a:lnTo>
                  <a:lnTo>
                    <a:pt x="63" y="2"/>
                  </a:lnTo>
                  <a:lnTo>
                    <a:pt x="69" y="2"/>
                  </a:lnTo>
                  <a:lnTo>
                    <a:pt x="76" y="4"/>
                  </a:lnTo>
                  <a:lnTo>
                    <a:pt x="82" y="4"/>
                  </a:lnTo>
                  <a:lnTo>
                    <a:pt x="92" y="6"/>
                  </a:lnTo>
                  <a:lnTo>
                    <a:pt x="97" y="6"/>
                  </a:lnTo>
                  <a:lnTo>
                    <a:pt x="107" y="6"/>
                  </a:lnTo>
                  <a:lnTo>
                    <a:pt x="114" y="8"/>
                  </a:lnTo>
                  <a:lnTo>
                    <a:pt x="122" y="8"/>
                  </a:lnTo>
                  <a:lnTo>
                    <a:pt x="130" y="10"/>
                  </a:lnTo>
                  <a:lnTo>
                    <a:pt x="139" y="10"/>
                  </a:lnTo>
                  <a:lnTo>
                    <a:pt x="147" y="12"/>
                  </a:lnTo>
                  <a:lnTo>
                    <a:pt x="154" y="12"/>
                  </a:lnTo>
                  <a:lnTo>
                    <a:pt x="164" y="14"/>
                  </a:lnTo>
                  <a:lnTo>
                    <a:pt x="171" y="14"/>
                  </a:lnTo>
                  <a:lnTo>
                    <a:pt x="181" y="16"/>
                  </a:lnTo>
                  <a:lnTo>
                    <a:pt x="189" y="16"/>
                  </a:lnTo>
                  <a:lnTo>
                    <a:pt x="198" y="18"/>
                  </a:lnTo>
                  <a:lnTo>
                    <a:pt x="204" y="18"/>
                  </a:lnTo>
                  <a:lnTo>
                    <a:pt x="213" y="19"/>
                  </a:lnTo>
                  <a:lnTo>
                    <a:pt x="221" y="21"/>
                  </a:lnTo>
                  <a:lnTo>
                    <a:pt x="230" y="23"/>
                  </a:lnTo>
                  <a:lnTo>
                    <a:pt x="240" y="25"/>
                  </a:lnTo>
                  <a:lnTo>
                    <a:pt x="248" y="25"/>
                  </a:lnTo>
                  <a:lnTo>
                    <a:pt x="255" y="27"/>
                  </a:lnTo>
                  <a:lnTo>
                    <a:pt x="263" y="29"/>
                  </a:lnTo>
                  <a:lnTo>
                    <a:pt x="268" y="29"/>
                  </a:lnTo>
                  <a:lnTo>
                    <a:pt x="278" y="31"/>
                  </a:lnTo>
                  <a:lnTo>
                    <a:pt x="284" y="31"/>
                  </a:lnTo>
                  <a:lnTo>
                    <a:pt x="291" y="33"/>
                  </a:lnTo>
                  <a:lnTo>
                    <a:pt x="297" y="33"/>
                  </a:lnTo>
                  <a:lnTo>
                    <a:pt x="305" y="35"/>
                  </a:lnTo>
                  <a:lnTo>
                    <a:pt x="310" y="35"/>
                  </a:lnTo>
                  <a:lnTo>
                    <a:pt x="316" y="37"/>
                  </a:lnTo>
                  <a:lnTo>
                    <a:pt x="322" y="37"/>
                  </a:lnTo>
                  <a:lnTo>
                    <a:pt x="327" y="38"/>
                  </a:lnTo>
                  <a:lnTo>
                    <a:pt x="331" y="38"/>
                  </a:lnTo>
                  <a:lnTo>
                    <a:pt x="337" y="40"/>
                  </a:lnTo>
                  <a:lnTo>
                    <a:pt x="341" y="42"/>
                  </a:lnTo>
                  <a:lnTo>
                    <a:pt x="344" y="42"/>
                  </a:lnTo>
                  <a:lnTo>
                    <a:pt x="350" y="44"/>
                  </a:lnTo>
                  <a:lnTo>
                    <a:pt x="356" y="46"/>
                  </a:lnTo>
                  <a:lnTo>
                    <a:pt x="358" y="48"/>
                  </a:lnTo>
                  <a:lnTo>
                    <a:pt x="360" y="48"/>
                  </a:lnTo>
                  <a:lnTo>
                    <a:pt x="358" y="50"/>
                  </a:lnTo>
                  <a:lnTo>
                    <a:pt x="356" y="52"/>
                  </a:lnTo>
                  <a:lnTo>
                    <a:pt x="354" y="54"/>
                  </a:lnTo>
                  <a:lnTo>
                    <a:pt x="350" y="59"/>
                  </a:lnTo>
                  <a:lnTo>
                    <a:pt x="346" y="65"/>
                  </a:lnTo>
                  <a:lnTo>
                    <a:pt x="341" y="71"/>
                  </a:lnTo>
                  <a:lnTo>
                    <a:pt x="335" y="76"/>
                  </a:lnTo>
                  <a:lnTo>
                    <a:pt x="331" y="84"/>
                  </a:lnTo>
                  <a:lnTo>
                    <a:pt x="324" y="92"/>
                  </a:lnTo>
                  <a:lnTo>
                    <a:pt x="316" y="101"/>
                  </a:lnTo>
                  <a:lnTo>
                    <a:pt x="310" y="105"/>
                  </a:lnTo>
                  <a:lnTo>
                    <a:pt x="308" y="109"/>
                  </a:lnTo>
                  <a:lnTo>
                    <a:pt x="303" y="114"/>
                  </a:lnTo>
                  <a:lnTo>
                    <a:pt x="299" y="118"/>
                  </a:lnTo>
                  <a:lnTo>
                    <a:pt x="295" y="122"/>
                  </a:lnTo>
                  <a:lnTo>
                    <a:pt x="291" y="128"/>
                  </a:lnTo>
                  <a:lnTo>
                    <a:pt x="287" y="133"/>
                  </a:lnTo>
                  <a:lnTo>
                    <a:pt x="284" y="137"/>
                  </a:lnTo>
                  <a:lnTo>
                    <a:pt x="278" y="143"/>
                  </a:lnTo>
                  <a:lnTo>
                    <a:pt x="274" y="147"/>
                  </a:lnTo>
                  <a:lnTo>
                    <a:pt x="270" y="151"/>
                  </a:lnTo>
                  <a:lnTo>
                    <a:pt x="267" y="156"/>
                  </a:lnTo>
                  <a:lnTo>
                    <a:pt x="263" y="160"/>
                  </a:lnTo>
                  <a:lnTo>
                    <a:pt x="257" y="164"/>
                  </a:lnTo>
                  <a:lnTo>
                    <a:pt x="251" y="170"/>
                  </a:lnTo>
                  <a:lnTo>
                    <a:pt x="248" y="175"/>
                  </a:lnTo>
                  <a:lnTo>
                    <a:pt x="244" y="179"/>
                  </a:lnTo>
                  <a:lnTo>
                    <a:pt x="240" y="185"/>
                  </a:lnTo>
                  <a:lnTo>
                    <a:pt x="234" y="189"/>
                  </a:lnTo>
                  <a:lnTo>
                    <a:pt x="230" y="192"/>
                  </a:lnTo>
                  <a:lnTo>
                    <a:pt x="221" y="202"/>
                  </a:lnTo>
                  <a:lnTo>
                    <a:pt x="213" y="210"/>
                  </a:lnTo>
                  <a:lnTo>
                    <a:pt x="206" y="215"/>
                  </a:lnTo>
                  <a:lnTo>
                    <a:pt x="200" y="225"/>
                  </a:lnTo>
                  <a:lnTo>
                    <a:pt x="192" y="230"/>
                  </a:lnTo>
                  <a:lnTo>
                    <a:pt x="187" y="234"/>
                  </a:lnTo>
                  <a:lnTo>
                    <a:pt x="181" y="240"/>
                  </a:lnTo>
                  <a:lnTo>
                    <a:pt x="175" y="246"/>
                  </a:lnTo>
                  <a:lnTo>
                    <a:pt x="170" y="248"/>
                  </a:lnTo>
                  <a:lnTo>
                    <a:pt x="166" y="249"/>
                  </a:lnTo>
                  <a:lnTo>
                    <a:pt x="164" y="251"/>
                  </a:lnTo>
                  <a:lnTo>
                    <a:pt x="162" y="251"/>
                  </a:lnTo>
                  <a:lnTo>
                    <a:pt x="158" y="249"/>
                  </a:lnTo>
                  <a:lnTo>
                    <a:pt x="156" y="244"/>
                  </a:lnTo>
                  <a:lnTo>
                    <a:pt x="152" y="236"/>
                  </a:lnTo>
                  <a:lnTo>
                    <a:pt x="152" y="230"/>
                  </a:lnTo>
                  <a:lnTo>
                    <a:pt x="152" y="227"/>
                  </a:lnTo>
                  <a:lnTo>
                    <a:pt x="152" y="221"/>
                  </a:lnTo>
                  <a:lnTo>
                    <a:pt x="152" y="217"/>
                  </a:lnTo>
                  <a:lnTo>
                    <a:pt x="152" y="213"/>
                  </a:lnTo>
                  <a:lnTo>
                    <a:pt x="152" y="210"/>
                  </a:lnTo>
                  <a:lnTo>
                    <a:pt x="152" y="204"/>
                  </a:lnTo>
                  <a:lnTo>
                    <a:pt x="152" y="198"/>
                  </a:lnTo>
                  <a:lnTo>
                    <a:pt x="152" y="194"/>
                  </a:lnTo>
                  <a:lnTo>
                    <a:pt x="152" y="189"/>
                  </a:lnTo>
                  <a:lnTo>
                    <a:pt x="152" y="185"/>
                  </a:lnTo>
                  <a:lnTo>
                    <a:pt x="154" y="179"/>
                  </a:lnTo>
                  <a:lnTo>
                    <a:pt x="154" y="173"/>
                  </a:lnTo>
                  <a:lnTo>
                    <a:pt x="154" y="168"/>
                  </a:lnTo>
                  <a:lnTo>
                    <a:pt x="156" y="162"/>
                  </a:lnTo>
                  <a:lnTo>
                    <a:pt x="156" y="160"/>
                  </a:lnTo>
                  <a:lnTo>
                    <a:pt x="158" y="156"/>
                  </a:lnTo>
                  <a:lnTo>
                    <a:pt x="158" y="147"/>
                  </a:lnTo>
                  <a:lnTo>
                    <a:pt x="158" y="141"/>
                  </a:lnTo>
                  <a:lnTo>
                    <a:pt x="160" y="135"/>
                  </a:lnTo>
                  <a:lnTo>
                    <a:pt x="162" y="132"/>
                  </a:lnTo>
                  <a:lnTo>
                    <a:pt x="164" y="126"/>
                  </a:lnTo>
                  <a:lnTo>
                    <a:pt x="164" y="118"/>
                  </a:lnTo>
                  <a:lnTo>
                    <a:pt x="164" y="114"/>
                  </a:lnTo>
                  <a:lnTo>
                    <a:pt x="164" y="109"/>
                  </a:lnTo>
                  <a:lnTo>
                    <a:pt x="164" y="103"/>
                  </a:lnTo>
                  <a:lnTo>
                    <a:pt x="160" y="99"/>
                  </a:lnTo>
                  <a:lnTo>
                    <a:pt x="156" y="95"/>
                  </a:lnTo>
                  <a:lnTo>
                    <a:pt x="152" y="94"/>
                  </a:lnTo>
                  <a:lnTo>
                    <a:pt x="145" y="90"/>
                  </a:lnTo>
                  <a:lnTo>
                    <a:pt x="137" y="88"/>
                  </a:lnTo>
                  <a:lnTo>
                    <a:pt x="130" y="88"/>
                  </a:lnTo>
                  <a:lnTo>
                    <a:pt x="126" y="88"/>
                  </a:lnTo>
                  <a:lnTo>
                    <a:pt x="120" y="88"/>
                  </a:lnTo>
                  <a:lnTo>
                    <a:pt x="116" y="88"/>
                  </a:lnTo>
                  <a:lnTo>
                    <a:pt x="114" y="88"/>
                  </a:lnTo>
                  <a:lnTo>
                    <a:pt x="114" y="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6" name="Freeform 20">
              <a:extLst>
                <a:ext uri="{FF2B5EF4-FFF2-40B4-BE49-F238E27FC236}">
                  <a16:creationId xmlns:a16="http://schemas.microsoft.com/office/drawing/2014/main" id="{D562D57C-3A0F-064E-9767-6299482C5B6A}"/>
                </a:ext>
              </a:extLst>
            </p:cNvPr>
            <p:cNvSpPr>
              <a:spLocks/>
            </p:cNvSpPr>
            <p:nvPr/>
          </p:nvSpPr>
          <p:spPr bwMode="auto">
            <a:xfrm>
              <a:off x="5195" y="2338"/>
              <a:ext cx="64" cy="25"/>
            </a:xfrm>
            <a:custGeom>
              <a:avLst/>
              <a:gdLst>
                <a:gd name="T0" fmla="*/ 125 w 129"/>
                <a:gd name="T1" fmla="*/ 51 h 51"/>
                <a:gd name="T2" fmla="*/ 0 w 129"/>
                <a:gd name="T3" fmla="*/ 31 h 51"/>
                <a:gd name="T4" fmla="*/ 0 w 129"/>
                <a:gd name="T5" fmla="*/ 0 h 51"/>
                <a:gd name="T6" fmla="*/ 129 w 129"/>
                <a:gd name="T7" fmla="*/ 23 h 51"/>
                <a:gd name="T8" fmla="*/ 125 w 129"/>
                <a:gd name="T9" fmla="*/ 51 h 51"/>
                <a:gd name="T10" fmla="*/ 125 w 129"/>
                <a:gd name="T11" fmla="*/ 51 h 51"/>
              </a:gdLst>
              <a:ahLst/>
              <a:cxnLst>
                <a:cxn ang="0">
                  <a:pos x="T0" y="T1"/>
                </a:cxn>
                <a:cxn ang="0">
                  <a:pos x="T2" y="T3"/>
                </a:cxn>
                <a:cxn ang="0">
                  <a:pos x="T4" y="T5"/>
                </a:cxn>
                <a:cxn ang="0">
                  <a:pos x="T6" y="T7"/>
                </a:cxn>
                <a:cxn ang="0">
                  <a:pos x="T8" y="T9"/>
                </a:cxn>
                <a:cxn ang="0">
                  <a:pos x="T10" y="T11"/>
                </a:cxn>
              </a:cxnLst>
              <a:rect l="0" t="0" r="r" b="b"/>
              <a:pathLst>
                <a:path w="129" h="51">
                  <a:moveTo>
                    <a:pt x="125" y="51"/>
                  </a:moveTo>
                  <a:lnTo>
                    <a:pt x="0" y="31"/>
                  </a:lnTo>
                  <a:lnTo>
                    <a:pt x="0" y="0"/>
                  </a:lnTo>
                  <a:lnTo>
                    <a:pt x="129" y="23"/>
                  </a:lnTo>
                  <a:lnTo>
                    <a:pt x="125" y="51"/>
                  </a:lnTo>
                  <a:lnTo>
                    <a:pt x="125"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7" name="Freeform 21">
              <a:extLst>
                <a:ext uri="{FF2B5EF4-FFF2-40B4-BE49-F238E27FC236}">
                  <a16:creationId xmlns:a16="http://schemas.microsoft.com/office/drawing/2014/main" id="{8E5617C3-DBB7-D34B-A8C4-F9F6B957DEFB}"/>
                </a:ext>
              </a:extLst>
            </p:cNvPr>
            <p:cNvSpPr>
              <a:spLocks/>
            </p:cNvSpPr>
            <p:nvPr/>
          </p:nvSpPr>
          <p:spPr bwMode="auto">
            <a:xfrm>
              <a:off x="5205" y="2396"/>
              <a:ext cx="60" cy="70"/>
            </a:xfrm>
            <a:custGeom>
              <a:avLst/>
              <a:gdLst>
                <a:gd name="T0" fmla="*/ 107 w 120"/>
                <a:gd name="T1" fmla="*/ 0 h 139"/>
                <a:gd name="T2" fmla="*/ 0 w 120"/>
                <a:gd name="T3" fmla="*/ 110 h 139"/>
                <a:gd name="T4" fmla="*/ 16 w 120"/>
                <a:gd name="T5" fmla="*/ 139 h 139"/>
                <a:gd name="T6" fmla="*/ 120 w 120"/>
                <a:gd name="T7" fmla="*/ 36 h 139"/>
                <a:gd name="T8" fmla="*/ 107 w 120"/>
                <a:gd name="T9" fmla="*/ 0 h 139"/>
                <a:gd name="T10" fmla="*/ 107 w 120"/>
                <a:gd name="T11" fmla="*/ 0 h 139"/>
              </a:gdLst>
              <a:ahLst/>
              <a:cxnLst>
                <a:cxn ang="0">
                  <a:pos x="T0" y="T1"/>
                </a:cxn>
                <a:cxn ang="0">
                  <a:pos x="T2" y="T3"/>
                </a:cxn>
                <a:cxn ang="0">
                  <a:pos x="T4" y="T5"/>
                </a:cxn>
                <a:cxn ang="0">
                  <a:pos x="T6" y="T7"/>
                </a:cxn>
                <a:cxn ang="0">
                  <a:pos x="T8" y="T9"/>
                </a:cxn>
                <a:cxn ang="0">
                  <a:pos x="T10" y="T11"/>
                </a:cxn>
              </a:cxnLst>
              <a:rect l="0" t="0" r="r" b="b"/>
              <a:pathLst>
                <a:path w="120" h="139">
                  <a:moveTo>
                    <a:pt x="107" y="0"/>
                  </a:moveTo>
                  <a:lnTo>
                    <a:pt x="0" y="110"/>
                  </a:lnTo>
                  <a:lnTo>
                    <a:pt x="16" y="139"/>
                  </a:lnTo>
                  <a:lnTo>
                    <a:pt x="120" y="36"/>
                  </a:lnTo>
                  <a:lnTo>
                    <a:pt x="107" y="0"/>
                  </a:lnTo>
                  <a:lnTo>
                    <a:pt x="1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8" name="Freeform 22">
              <a:extLst>
                <a:ext uri="{FF2B5EF4-FFF2-40B4-BE49-F238E27FC236}">
                  <a16:creationId xmlns:a16="http://schemas.microsoft.com/office/drawing/2014/main" id="{6061F96F-8230-7642-A69D-D692262F67B0}"/>
                </a:ext>
              </a:extLst>
            </p:cNvPr>
            <p:cNvSpPr>
              <a:spLocks/>
            </p:cNvSpPr>
            <p:nvPr/>
          </p:nvSpPr>
          <p:spPr bwMode="auto">
            <a:xfrm>
              <a:off x="5082" y="2329"/>
              <a:ext cx="88" cy="60"/>
            </a:xfrm>
            <a:custGeom>
              <a:avLst/>
              <a:gdLst>
                <a:gd name="T0" fmla="*/ 150 w 177"/>
                <a:gd name="T1" fmla="*/ 38 h 120"/>
                <a:gd name="T2" fmla="*/ 143 w 177"/>
                <a:gd name="T3" fmla="*/ 36 h 120"/>
                <a:gd name="T4" fmla="*/ 128 w 177"/>
                <a:gd name="T5" fmla="*/ 36 h 120"/>
                <a:gd name="T6" fmla="*/ 114 w 177"/>
                <a:gd name="T7" fmla="*/ 34 h 120"/>
                <a:gd name="T8" fmla="*/ 105 w 177"/>
                <a:gd name="T9" fmla="*/ 32 h 120"/>
                <a:gd name="T10" fmla="*/ 95 w 177"/>
                <a:gd name="T11" fmla="*/ 32 h 120"/>
                <a:gd name="T12" fmla="*/ 86 w 177"/>
                <a:gd name="T13" fmla="*/ 30 h 120"/>
                <a:gd name="T14" fmla="*/ 76 w 177"/>
                <a:gd name="T15" fmla="*/ 30 h 120"/>
                <a:gd name="T16" fmla="*/ 67 w 177"/>
                <a:gd name="T17" fmla="*/ 30 h 120"/>
                <a:gd name="T18" fmla="*/ 55 w 177"/>
                <a:gd name="T19" fmla="*/ 29 h 120"/>
                <a:gd name="T20" fmla="*/ 44 w 177"/>
                <a:gd name="T21" fmla="*/ 30 h 120"/>
                <a:gd name="T22" fmla="*/ 36 w 177"/>
                <a:gd name="T23" fmla="*/ 34 h 120"/>
                <a:gd name="T24" fmla="*/ 40 w 177"/>
                <a:gd name="T25" fmla="*/ 42 h 120"/>
                <a:gd name="T26" fmla="*/ 52 w 177"/>
                <a:gd name="T27" fmla="*/ 55 h 120"/>
                <a:gd name="T28" fmla="*/ 67 w 177"/>
                <a:gd name="T29" fmla="*/ 65 h 120"/>
                <a:gd name="T30" fmla="*/ 76 w 177"/>
                <a:gd name="T31" fmla="*/ 70 h 120"/>
                <a:gd name="T32" fmla="*/ 88 w 177"/>
                <a:gd name="T33" fmla="*/ 76 h 120"/>
                <a:gd name="T34" fmla="*/ 99 w 177"/>
                <a:gd name="T35" fmla="*/ 84 h 120"/>
                <a:gd name="T36" fmla="*/ 107 w 177"/>
                <a:gd name="T37" fmla="*/ 86 h 120"/>
                <a:gd name="T38" fmla="*/ 116 w 177"/>
                <a:gd name="T39" fmla="*/ 89 h 120"/>
                <a:gd name="T40" fmla="*/ 126 w 177"/>
                <a:gd name="T41" fmla="*/ 95 h 120"/>
                <a:gd name="T42" fmla="*/ 135 w 177"/>
                <a:gd name="T43" fmla="*/ 99 h 120"/>
                <a:gd name="T44" fmla="*/ 143 w 177"/>
                <a:gd name="T45" fmla="*/ 103 h 120"/>
                <a:gd name="T46" fmla="*/ 154 w 177"/>
                <a:gd name="T47" fmla="*/ 108 h 120"/>
                <a:gd name="T48" fmla="*/ 169 w 177"/>
                <a:gd name="T49" fmla="*/ 114 h 120"/>
                <a:gd name="T50" fmla="*/ 177 w 177"/>
                <a:gd name="T51" fmla="*/ 118 h 120"/>
                <a:gd name="T52" fmla="*/ 101 w 177"/>
                <a:gd name="T53" fmla="*/ 118 h 120"/>
                <a:gd name="T54" fmla="*/ 97 w 177"/>
                <a:gd name="T55" fmla="*/ 116 h 120"/>
                <a:gd name="T56" fmla="*/ 90 w 177"/>
                <a:gd name="T57" fmla="*/ 110 h 120"/>
                <a:gd name="T58" fmla="*/ 76 w 177"/>
                <a:gd name="T59" fmla="*/ 105 h 120"/>
                <a:gd name="T60" fmla="*/ 63 w 177"/>
                <a:gd name="T61" fmla="*/ 95 h 120"/>
                <a:gd name="T62" fmla="*/ 46 w 177"/>
                <a:gd name="T63" fmla="*/ 84 h 120"/>
                <a:gd name="T64" fmla="*/ 33 w 177"/>
                <a:gd name="T65" fmla="*/ 74 h 120"/>
                <a:gd name="T66" fmla="*/ 19 w 177"/>
                <a:gd name="T67" fmla="*/ 65 h 120"/>
                <a:gd name="T68" fmla="*/ 10 w 177"/>
                <a:gd name="T69" fmla="*/ 55 h 120"/>
                <a:gd name="T70" fmla="*/ 4 w 177"/>
                <a:gd name="T71" fmla="*/ 46 h 120"/>
                <a:gd name="T72" fmla="*/ 2 w 177"/>
                <a:gd name="T73" fmla="*/ 36 h 120"/>
                <a:gd name="T74" fmla="*/ 2 w 177"/>
                <a:gd name="T75" fmla="*/ 21 h 120"/>
                <a:gd name="T76" fmla="*/ 10 w 177"/>
                <a:gd name="T77" fmla="*/ 8 h 120"/>
                <a:gd name="T78" fmla="*/ 25 w 177"/>
                <a:gd name="T79" fmla="*/ 2 h 120"/>
                <a:gd name="T80" fmla="*/ 36 w 177"/>
                <a:gd name="T81" fmla="*/ 0 h 120"/>
                <a:gd name="T82" fmla="*/ 44 w 177"/>
                <a:gd name="T83" fmla="*/ 0 h 120"/>
                <a:gd name="T84" fmla="*/ 55 w 177"/>
                <a:gd name="T85" fmla="*/ 0 h 120"/>
                <a:gd name="T86" fmla="*/ 65 w 177"/>
                <a:gd name="T87" fmla="*/ 0 h 120"/>
                <a:gd name="T88" fmla="*/ 74 w 177"/>
                <a:gd name="T89" fmla="*/ 2 h 120"/>
                <a:gd name="T90" fmla="*/ 86 w 177"/>
                <a:gd name="T91" fmla="*/ 2 h 120"/>
                <a:gd name="T92" fmla="*/ 95 w 177"/>
                <a:gd name="T93" fmla="*/ 4 h 120"/>
                <a:gd name="T94" fmla="*/ 107 w 177"/>
                <a:gd name="T95" fmla="*/ 4 h 120"/>
                <a:gd name="T96" fmla="*/ 116 w 177"/>
                <a:gd name="T97" fmla="*/ 4 h 120"/>
                <a:gd name="T98" fmla="*/ 126 w 177"/>
                <a:gd name="T99" fmla="*/ 6 h 120"/>
                <a:gd name="T100" fmla="*/ 135 w 177"/>
                <a:gd name="T101" fmla="*/ 6 h 120"/>
                <a:gd name="T102" fmla="*/ 147 w 177"/>
                <a:gd name="T103" fmla="*/ 8 h 120"/>
                <a:gd name="T104" fmla="*/ 152 w 177"/>
                <a:gd name="T105" fmla="*/ 8 h 120"/>
                <a:gd name="T106" fmla="*/ 152 w 177"/>
                <a:gd name="T107"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20">
                  <a:moveTo>
                    <a:pt x="152" y="40"/>
                  </a:moveTo>
                  <a:lnTo>
                    <a:pt x="150" y="38"/>
                  </a:lnTo>
                  <a:lnTo>
                    <a:pt x="147" y="38"/>
                  </a:lnTo>
                  <a:lnTo>
                    <a:pt x="143" y="36"/>
                  </a:lnTo>
                  <a:lnTo>
                    <a:pt x="135" y="36"/>
                  </a:lnTo>
                  <a:lnTo>
                    <a:pt x="128" y="36"/>
                  </a:lnTo>
                  <a:lnTo>
                    <a:pt x="118" y="36"/>
                  </a:lnTo>
                  <a:lnTo>
                    <a:pt x="114" y="34"/>
                  </a:lnTo>
                  <a:lnTo>
                    <a:pt x="109" y="34"/>
                  </a:lnTo>
                  <a:lnTo>
                    <a:pt x="105" y="32"/>
                  </a:lnTo>
                  <a:lnTo>
                    <a:pt x="101" y="32"/>
                  </a:lnTo>
                  <a:lnTo>
                    <a:pt x="95" y="32"/>
                  </a:lnTo>
                  <a:lnTo>
                    <a:pt x="90" y="30"/>
                  </a:lnTo>
                  <a:lnTo>
                    <a:pt x="86" y="30"/>
                  </a:lnTo>
                  <a:lnTo>
                    <a:pt x="82" y="30"/>
                  </a:lnTo>
                  <a:lnTo>
                    <a:pt x="76" y="30"/>
                  </a:lnTo>
                  <a:lnTo>
                    <a:pt x="73" y="30"/>
                  </a:lnTo>
                  <a:lnTo>
                    <a:pt x="67" y="30"/>
                  </a:lnTo>
                  <a:lnTo>
                    <a:pt x="65" y="30"/>
                  </a:lnTo>
                  <a:lnTo>
                    <a:pt x="55" y="29"/>
                  </a:lnTo>
                  <a:lnTo>
                    <a:pt x="48" y="29"/>
                  </a:lnTo>
                  <a:lnTo>
                    <a:pt x="44" y="30"/>
                  </a:lnTo>
                  <a:lnTo>
                    <a:pt x="40" y="30"/>
                  </a:lnTo>
                  <a:lnTo>
                    <a:pt x="36" y="34"/>
                  </a:lnTo>
                  <a:lnTo>
                    <a:pt x="36" y="38"/>
                  </a:lnTo>
                  <a:lnTo>
                    <a:pt x="40" y="42"/>
                  </a:lnTo>
                  <a:lnTo>
                    <a:pt x="46" y="48"/>
                  </a:lnTo>
                  <a:lnTo>
                    <a:pt x="52" y="55"/>
                  </a:lnTo>
                  <a:lnTo>
                    <a:pt x="61" y="61"/>
                  </a:lnTo>
                  <a:lnTo>
                    <a:pt x="67" y="65"/>
                  </a:lnTo>
                  <a:lnTo>
                    <a:pt x="74" y="68"/>
                  </a:lnTo>
                  <a:lnTo>
                    <a:pt x="76" y="70"/>
                  </a:lnTo>
                  <a:lnTo>
                    <a:pt x="82" y="74"/>
                  </a:lnTo>
                  <a:lnTo>
                    <a:pt x="88" y="76"/>
                  </a:lnTo>
                  <a:lnTo>
                    <a:pt x="95" y="82"/>
                  </a:lnTo>
                  <a:lnTo>
                    <a:pt x="99" y="84"/>
                  </a:lnTo>
                  <a:lnTo>
                    <a:pt x="103" y="84"/>
                  </a:lnTo>
                  <a:lnTo>
                    <a:pt x="107" y="86"/>
                  </a:lnTo>
                  <a:lnTo>
                    <a:pt x="112" y="89"/>
                  </a:lnTo>
                  <a:lnTo>
                    <a:pt x="116" y="89"/>
                  </a:lnTo>
                  <a:lnTo>
                    <a:pt x="120" y="93"/>
                  </a:lnTo>
                  <a:lnTo>
                    <a:pt x="126" y="95"/>
                  </a:lnTo>
                  <a:lnTo>
                    <a:pt x="131" y="97"/>
                  </a:lnTo>
                  <a:lnTo>
                    <a:pt x="135" y="99"/>
                  </a:lnTo>
                  <a:lnTo>
                    <a:pt x="139" y="101"/>
                  </a:lnTo>
                  <a:lnTo>
                    <a:pt x="143" y="103"/>
                  </a:lnTo>
                  <a:lnTo>
                    <a:pt x="149" y="105"/>
                  </a:lnTo>
                  <a:lnTo>
                    <a:pt x="154" y="108"/>
                  </a:lnTo>
                  <a:lnTo>
                    <a:pt x="164" y="112"/>
                  </a:lnTo>
                  <a:lnTo>
                    <a:pt x="169" y="114"/>
                  </a:lnTo>
                  <a:lnTo>
                    <a:pt x="173" y="118"/>
                  </a:lnTo>
                  <a:lnTo>
                    <a:pt x="177" y="118"/>
                  </a:lnTo>
                  <a:lnTo>
                    <a:pt x="177" y="120"/>
                  </a:lnTo>
                  <a:lnTo>
                    <a:pt x="101" y="118"/>
                  </a:lnTo>
                  <a:lnTo>
                    <a:pt x="99" y="118"/>
                  </a:lnTo>
                  <a:lnTo>
                    <a:pt x="97" y="116"/>
                  </a:lnTo>
                  <a:lnTo>
                    <a:pt x="93" y="112"/>
                  </a:lnTo>
                  <a:lnTo>
                    <a:pt x="90" y="110"/>
                  </a:lnTo>
                  <a:lnTo>
                    <a:pt x="84" y="106"/>
                  </a:lnTo>
                  <a:lnTo>
                    <a:pt x="76" y="105"/>
                  </a:lnTo>
                  <a:lnTo>
                    <a:pt x="69" y="99"/>
                  </a:lnTo>
                  <a:lnTo>
                    <a:pt x="63" y="95"/>
                  </a:lnTo>
                  <a:lnTo>
                    <a:pt x="55" y="89"/>
                  </a:lnTo>
                  <a:lnTo>
                    <a:pt x="46" y="84"/>
                  </a:lnTo>
                  <a:lnTo>
                    <a:pt x="38" y="78"/>
                  </a:lnTo>
                  <a:lnTo>
                    <a:pt x="33" y="74"/>
                  </a:lnTo>
                  <a:lnTo>
                    <a:pt x="25" y="68"/>
                  </a:lnTo>
                  <a:lnTo>
                    <a:pt x="19" y="65"/>
                  </a:lnTo>
                  <a:lnTo>
                    <a:pt x="14" y="61"/>
                  </a:lnTo>
                  <a:lnTo>
                    <a:pt x="10" y="55"/>
                  </a:lnTo>
                  <a:lnTo>
                    <a:pt x="6" y="49"/>
                  </a:lnTo>
                  <a:lnTo>
                    <a:pt x="4" y="46"/>
                  </a:lnTo>
                  <a:lnTo>
                    <a:pt x="2" y="42"/>
                  </a:lnTo>
                  <a:lnTo>
                    <a:pt x="2" y="36"/>
                  </a:lnTo>
                  <a:lnTo>
                    <a:pt x="0" y="29"/>
                  </a:lnTo>
                  <a:lnTo>
                    <a:pt x="2" y="21"/>
                  </a:lnTo>
                  <a:lnTo>
                    <a:pt x="4" y="13"/>
                  </a:lnTo>
                  <a:lnTo>
                    <a:pt x="10" y="8"/>
                  </a:lnTo>
                  <a:lnTo>
                    <a:pt x="17" y="4"/>
                  </a:lnTo>
                  <a:lnTo>
                    <a:pt x="25" y="2"/>
                  </a:lnTo>
                  <a:lnTo>
                    <a:pt x="29" y="0"/>
                  </a:lnTo>
                  <a:lnTo>
                    <a:pt x="36" y="0"/>
                  </a:lnTo>
                  <a:lnTo>
                    <a:pt x="40" y="0"/>
                  </a:lnTo>
                  <a:lnTo>
                    <a:pt x="44" y="0"/>
                  </a:lnTo>
                  <a:lnTo>
                    <a:pt x="50" y="0"/>
                  </a:lnTo>
                  <a:lnTo>
                    <a:pt x="55" y="0"/>
                  </a:lnTo>
                  <a:lnTo>
                    <a:pt x="59" y="0"/>
                  </a:lnTo>
                  <a:lnTo>
                    <a:pt x="65" y="0"/>
                  </a:lnTo>
                  <a:lnTo>
                    <a:pt x="69" y="0"/>
                  </a:lnTo>
                  <a:lnTo>
                    <a:pt x="74" y="2"/>
                  </a:lnTo>
                  <a:lnTo>
                    <a:pt x="78" y="2"/>
                  </a:lnTo>
                  <a:lnTo>
                    <a:pt x="86" y="2"/>
                  </a:lnTo>
                  <a:lnTo>
                    <a:pt x="90" y="2"/>
                  </a:lnTo>
                  <a:lnTo>
                    <a:pt x="95" y="4"/>
                  </a:lnTo>
                  <a:lnTo>
                    <a:pt x="101" y="4"/>
                  </a:lnTo>
                  <a:lnTo>
                    <a:pt x="107" y="4"/>
                  </a:lnTo>
                  <a:lnTo>
                    <a:pt x="111" y="4"/>
                  </a:lnTo>
                  <a:lnTo>
                    <a:pt x="116" y="4"/>
                  </a:lnTo>
                  <a:lnTo>
                    <a:pt x="120" y="4"/>
                  </a:lnTo>
                  <a:lnTo>
                    <a:pt x="126" y="6"/>
                  </a:lnTo>
                  <a:lnTo>
                    <a:pt x="131" y="6"/>
                  </a:lnTo>
                  <a:lnTo>
                    <a:pt x="135" y="6"/>
                  </a:lnTo>
                  <a:lnTo>
                    <a:pt x="141" y="8"/>
                  </a:lnTo>
                  <a:lnTo>
                    <a:pt x="147" y="8"/>
                  </a:lnTo>
                  <a:lnTo>
                    <a:pt x="150" y="8"/>
                  </a:lnTo>
                  <a:lnTo>
                    <a:pt x="152" y="8"/>
                  </a:lnTo>
                  <a:lnTo>
                    <a:pt x="152" y="40"/>
                  </a:lnTo>
                  <a:lnTo>
                    <a:pt x="15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79" name="Freeform 23">
              <a:extLst>
                <a:ext uri="{FF2B5EF4-FFF2-40B4-BE49-F238E27FC236}">
                  <a16:creationId xmlns:a16="http://schemas.microsoft.com/office/drawing/2014/main" id="{DBBE8AC9-F440-094C-B917-DAA6C04ED7B3}"/>
                </a:ext>
              </a:extLst>
            </p:cNvPr>
            <p:cNvSpPr>
              <a:spLocks/>
            </p:cNvSpPr>
            <p:nvPr/>
          </p:nvSpPr>
          <p:spPr bwMode="auto">
            <a:xfrm>
              <a:off x="5074" y="2422"/>
              <a:ext cx="91" cy="39"/>
            </a:xfrm>
            <a:custGeom>
              <a:avLst/>
              <a:gdLst>
                <a:gd name="T0" fmla="*/ 175 w 183"/>
                <a:gd name="T1" fmla="*/ 0 h 78"/>
                <a:gd name="T2" fmla="*/ 0 w 183"/>
                <a:gd name="T3" fmla="*/ 46 h 78"/>
                <a:gd name="T4" fmla="*/ 10 w 183"/>
                <a:gd name="T5" fmla="*/ 78 h 78"/>
                <a:gd name="T6" fmla="*/ 183 w 183"/>
                <a:gd name="T7" fmla="*/ 33 h 78"/>
                <a:gd name="T8" fmla="*/ 175 w 183"/>
                <a:gd name="T9" fmla="*/ 0 h 78"/>
                <a:gd name="T10" fmla="*/ 175 w 183"/>
                <a:gd name="T11" fmla="*/ 0 h 78"/>
              </a:gdLst>
              <a:ahLst/>
              <a:cxnLst>
                <a:cxn ang="0">
                  <a:pos x="T0" y="T1"/>
                </a:cxn>
                <a:cxn ang="0">
                  <a:pos x="T2" y="T3"/>
                </a:cxn>
                <a:cxn ang="0">
                  <a:pos x="T4" y="T5"/>
                </a:cxn>
                <a:cxn ang="0">
                  <a:pos x="T6" y="T7"/>
                </a:cxn>
                <a:cxn ang="0">
                  <a:pos x="T8" y="T9"/>
                </a:cxn>
                <a:cxn ang="0">
                  <a:pos x="T10" y="T11"/>
                </a:cxn>
              </a:cxnLst>
              <a:rect l="0" t="0" r="r" b="b"/>
              <a:pathLst>
                <a:path w="183" h="78">
                  <a:moveTo>
                    <a:pt x="175" y="0"/>
                  </a:moveTo>
                  <a:lnTo>
                    <a:pt x="0" y="46"/>
                  </a:lnTo>
                  <a:lnTo>
                    <a:pt x="10" y="78"/>
                  </a:lnTo>
                  <a:lnTo>
                    <a:pt x="183" y="33"/>
                  </a:lnTo>
                  <a:lnTo>
                    <a:pt x="175" y="0"/>
                  </a:lnTo>
                  <a:lnTo>
                    <a:pt x="1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80" name="Freeform 24">
              <a:extLst>
                <a:ext uri="{FF2B5EF4-FFF2-40B4-BE49-F238E27FC236}">
                  <a16:creationId xmlns:a16="http://schemas.microsoft.com/office/drawing/2014/main" id="{8BF570D3-A303-AD44-A6A8-F61EFEBD6A52}"/>
                </a:ext>
              </a:extLst>
            </p:cNvPr>
            <p:cNvSpPr>
              <a:spLocks/>
            </p:cNvSpPr>
            <p:nvPr/>
          </p:nvSpPr>
          <p:spPr bwMode="auto">
            <a:xfrm>
              <a:off x="5072" y="2374"/>
              <a:ext cx="86" cy="27"/>
            </a:xfrm>
            <a:custGeom>
              <a:avLst/>
              <a:gdLst>
                <a:gd name="T0" fmla="*/ 171 w 171"/>
                <a:gd name="T1" fmla="*/ 29 h 55"/>
                <a:gd name="T2" fmla="*/ 0 w 171"/>
                <a:gd name="T3" fmla="*/ 55 h 55"/>
                <a:gd name="T4" fmla="*/ 0 w 171"/>
                <a:gd name="T5" fmla="*/ 17 h 55"/>
                <a:gd name="T6" fmla="*/ 116 w 171"/>
                <a:gd name="T7" fmla="*/ 0 h 55"/>
                <a:gd name="T8" fmla="*/ 171 w 171"/>
                <a:gd name="T9" fmla="*/ 29 h 55"/>
                <a:gd name="T10" fmla="*/ 171 w 171"/>
                <a:gd name="T11" fmla="*/ 29 h 55"/>
              </a:gdLst>
              <a:ahLst/>
              <a:cxnLst>
                <a:cxn ang="0">
                  <a:pos x="T0" y="T1"/>
                </a:cxn>
                <a:cxn ang="0">
                  <a:pos x="T2" y="T3"/>
                </a:cxn>
                <a:cxn ang="0">
                  <a:pos x="T4" y="T5"/>
                </a:cxn>
                <a:cxn ang="0">
                  <a:pos x="T6" y="T7"/>
                </a:cxn>
                <a:cxn ang="0">
                  <a:pos x="T8" y="T9"/>
                </a:cxn>
                <a:cxn ang="0">
                  <a:pos x="T10" y="T11"/>
                </a:cxn>
              </a:cxnLst>
              <a:rect l="0" t="0" r="r" b="b"/>
              <a:pathLst>
                <a:path w="171" h="55">
                  <a:moveTo>
                    <a:pt x="171" y="29"/>
                  </a:moveTo>
                  <a:lnTo>
                    <a:pt x="0" y="55"/>
                  </a:lnTo>
                  <a:lnTo>
                    <a:pt x="0" y="17"/>
                  </a:lnTo>
                  <a:lnTo>
                    <a:pt x="116" y="0"/>
                  </a:lnTo>
                  <a:lnTo>
                    <a:pt x="171" y="29"/>
                  </a:lnTo>
                  <a:lnTo>
                    <a:pt x="17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81" name="Freeform 25">
              <a:extLst>
                <a:ext uri="{FF2B5EF4-FFF2-40B4-BE49-F238E27FC236}">
                  <a16:creationId xmlns:a16="http://schemas.microsoft.com/office/drawing/2014/main" id="{0E45F91C-DE8E-7748-A999-D3B11C2DBEBC}"/>
                </a:ext>
              </a:extLst>
            </p:cNvPr>
            <p:cNvSpPr>
              <a:spLocks/>
            </p:cNvSpPr>
            <p:nvPr/>
          </p:nvSpPr>
          <p:spPr bwMode="auto">
            <a:xfrm>
              <a:off x="4588" y="2589"/>
              <a:ext cx="53" cy="128"/>
            </a:xfrm>
            <a:custGeom>
              <a:avLst/>
              <a:gdLst>
                <a:gd name="T0" fmla="*/ 80 w 104"/>
                <a:gd name="T1" fmla="*/ 9 h 254"/>
                <a:gd name="T2" fmla="*/ 76 w 104"/>
                <a:gd name="T3" fmla="*/ 15 h 254"/>
                <a:gd name="T4" fmla="*/ 74 w 104"/>
                <a:gd name="T5" fmla="*/ 23 h 254"/>
                <a:gd name="T6" fmla="*/ 70 w 104"/>
                <a:gd name="T7" fmla="*/ 30 h 254"/>
                <a:gd name="T8" fmla="*/ 66 w 104"/>
                <a:gd name="T9" fmla="*/ 42 h 254"/>
                <a:gd name="T10" fmla="*/ 62 w 104"/>
                <a:gd name="T11" fmla="*/ 55 h 254"/>
                <a:gd name="T12" fmla="*/ 59 w 104"/>
                <a:gd name="T13" fmla="*/ 68 h 254"/>
                <a:gd name="T14" fmla="*/ 53 w 104"/>
                <a:gd name="T15" fmla="*/ 83 h 254"/>
                <a:gd name="T16" fmla="*/ 45 w 104"/>
                <a:gd name="T17" fmla="*/ 97 h 254"/>
                <a:gd name="T18" fmla="*/ 40 w 104"/>
                <a:gd name="T19" fmla="*/ 114 h 254"/>
                <a:gd name="T20" fmla="*/ 36 w 104"/>
                <a:gd name="T21" fmla="*/ 129 h 254"/>
                <a:gd name="T22" fmla="*/ 30 w 104"/>
                <a:gd name="T23" fmla="*/ 146 h 254"/>
                <a:gd name="T24" fmla="*/ 24 w 104"/>
                <a:gd name="T25" fmla="*/ 163 h 254"/>
                <a:gd name="T26" fmla="*/ 19 w 104"/>
                <a:gd name="T27" fmla="*/ 178 h 254"/>
                <a:gd name="T28" fmla="*/ 13 w 104"/>
                <a:gd name="T29" fmla="*/ 194 h 254"/>
                <a:gd name="T30" fmla="*/ 9 w 104"/>
                <a:gd name="T31" fmla="*/ 207 h 254"/>
                <a:gd name="T32" fmla="*/ 5 w 104"/>
                <a:gd name="T33" fmla="*/ 216 h 254"/>
                <a:gd name="T34" fmla="*/ 2 w 104"/>
                <a:gd name="T35" fmla="*/ 226 h 254"/>
                <a:gd name="T36" fmla="*/ 2 w 104"/>
                <a:gd name="T37" fmla="*/ 232 h 254"/>
                <a:gd name="T38" fmla="*/ 0 w 104"/>
                <a:gd name="T39" fmla="*/ 243 h 254"/>
                <a:gd name="T40" fmla="*/ 2 w 104"/>
                <a:gd name="T41" fmla="*/ 251 h 254"/>
                <a:gd name="T42" fmla="*/ 9 w 104"/>
                <a:gd name="T43" fmla="*/ 254 h 254"/>
                <a:gd name="T44" fmla="*/ 21 w 104"/>
                <a:gd name="T45" fmla="*/ 245 h 254"/>
                <a:gd name="T46" fmla="*/ 28 w 104"/>
                <a:gd name="T47" fmla="*/ 232 h 254"/>
                <a:gd name="T48" fmla="*/ 36 w 104"/>
                <a:gd name="T49" fmla="*/ 220 h 254"/>
                <a:gd name="T50" fmla="*/ 40 w 104"/>
                <a:gd name="T51" fmla="*/ 213 h 254"/>
                <a:gd name="T52" fmla="*/ 43 w 104"/>
                <a:gd name="T53" fmla="*/ 203 h 254"/>
                <a:gd name="T54" fmla="*/ 47 w 104"/>
                <a:gd name="T55" fmla="*/ 192 h 254"/>
                <a:gd name="T56" fmla="*/ 53 w 104"/>
                <a:gd name="T57" fmla="*/ 182 h 254"/>
                <a:gd name="T58" fmla="*/ 57 w 104"/>
                <a:gd name="T59" fmla="*/ 171 h 254"/>
                <a:gd name="T60" fmla="*/ 61 w 104"/>
                <a:gd name="T61" fmla="*/ 159 h 254"/>
                <a:gd name="T62" fmla="*/ 64 w 104"/>
                <a:gd name="T63" fmla="*/ 148 h 254"/>
                <a:gd name="T64" fmla="*/ 70 w 104"/>
                <a:gd name="T65" fmla="*/ 137 h 254"/>
                <a:gd name="T66" fmla="*/ 72 w 104"/>
                <a:gd name="T67" fmla="*/ 123 h 254"/>
                <a:gd name="T68" fmla="*/ 76 w 104"/>
                <a:gd name="T69" fmla="*/ 112 h 254"/>
                <a:gd name="T70" fmla="*/ 81 w 104"/>
                <a:gd name="T71" fmla="*/ 99 h 254"/>
                <a:gd name="T72" fmla="*/ 83 w 104"/>
                <a:gd name="T73" fmla="*/ 89 h 254"/>
                <a:gd name="T74" fmla="*/ 87 w 104"/>
                <a:gd name="T75" fmla="*/ 76 h 254"/>
                <a:gd name="T76" fmla="*/ 91 w 104"/>
                <a:gd name="T77" fmla="*/ 66 h 254"/>
                <a:gd name="T78" fmla="*/ 95 w 104"/>
                <a:gd name="T79" fmla="*/ 57 h 254"/>
                <a:gd name="T80" fmla="*/ 97 w 104"/>
                <a:gd name="T81" fmla="*/ 47 h 254"/>
                <a:gd name="T82" fmla="*/ 99 w 104"/>
                <a:gd name="T83" fmla="*/ 38 h 254"/>
                <a:gd name="T84" fmla="*/ 100 w 104"/>
                <a:gd name="T85" fmla="*/ 26 h 254"/>
                <a:gd name="T86" fmla="*/ 102 w 104"/>
                <a:gd name="T87" fmla="*/ 13 h 254"/>
                <a:gd name="T88" fmla="*/ 104 w 104"/>
                <a:gd name="T89" fmla="*/ 7 h 254"/>
                <a:gd name="T90" fmla="*/ 100 w 104"/>
                <a:gd name="T91" fmla="*/ 2 h 254"/>
                <a:gd name="T92" fmla="*/ 91 w 104"/>
                <a:gd name="T93" fmla="*/ 0 h 254"/>
                <a:gd name="T94" fmla="*/ 81 w 104"/>
                <a:gd name="T95" fmla="*/ 7 h 254"/>
                <a:gd name="T96" fmla="*/ 81 w 104"/>
                <a:gd name="T97" fmla="*/ 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254">
                  <a:moveTo>
                    <a:pt x="81" y="7"/>
                  </a:moveTo>
                  <a:lnTo>
                    <a:pt x="80" y="9"/>
                  </a:lnTo>
                  <a:lnTo>
                    <a:pt x="78" y="13"/>
                  </a:lnTo>
                  <a:lnTo>
                    <a:pt x="76" y="15"/>
                  </a:lnTo>
                  <a:lnTo>
                    <a:pt x="76" y="19"/>
                  </a:lnTo>
                  <a:lnTo>
                    <a:pt x="74" y="23"/>
                  </a:lnTo>
                  <a:lnTo>
                    <a:pt x="72" y="28"/>
                  </a:lnTo>
                  <a:lnTo>
                    <a:pt x="70" y="30"/>
                  </a:lnTo>
                  <a:lnTo>
                    <a:pt x="68" y="36"/>
                  </a:lnTo>
                  <a:lnTo>
                    <a:pt x="66" y="42"/>
                  </a:lnTo>
                  <a:lnTo>
                    <a:pt x="64" y="49"/>
                  </a:lnTo>
                  <a:lnTo>
                    <a:pt x="62" y="55"/>
                  </a:lnTo>
                  <a:lnTo>
                    <a:pt x="59" y="61"/>
                  </a:lnTo>
                  <a:lnTo>
                    <a:pt x="59" y="68"/>
                  </a:lnTo>
                  <a:lnTo>
                    <a:pt x="55" y="76"/>
                  </a:lnTo>
                  <a:lnTo>
                    <a:pt x="53" y="83"/>
                  </a:lnTo>
                  <a:lnTo>
                    <a:pt x="49" y="91"/>
                  </a:lnTo>
                  <a:lnTo>
                    <a:pt x="45" y="97"/>
                  </a:lnTo>
                  <a:lnTo>
                    <a:pt x="43" y="104"/>
                  </a:lnTo>
                  <a:lnTo>
                    <a:pt x="40" y="114"/>
                  </a:lnTo>
                  <a:lnTo>
                    <a:pt x="38" y="121"/>
                  </a:lnTo>
                  <a:lnTo>
                    <a:pt x="36" y="129"/>
                  </a:lnTo>
                  <a:lnTo>
                    <a:pt x="32" y="139"/>
                  </a:lnTo>
                  <a:lnTo>
                    <a:pt x="30" y="146"/>
                  </a:lnTo>
                  <a:lnTo>
                    <a:pt x="26" y="154"/>
                  </a:lnTo>
                  <a:lnTo>
                    <a:pt x="24" y="163"/>
                  </a:lnTo>
                  <a:lnTo>
                    <a:pt x="21" y="171"/>
                  </a:lnTo>
                  <a:lnTo>
                    <a:pt x="19" y="178"/>
                  </a:lnTo>
                  <a:lnTo>
                    <a:pt x="17" y="186"/>
                  </a:lnTo>
                  <a:lnTo>
                    <a:pt x="13" y="194"/>
                  </a:lnTo>
                  <a:lnTo>
                    <a:pt x="11" y="201"/>
                  </a:lnTo>
                  <a:lnTo>
                    <a:pt x="9" y="207"/>
                  </a:lnTo>
                  <a:lnTo>
                    <a:pt x="7" y="211"/>
                  </a:lnTo>
                  <a:lnTo>
                    <a:pt x="5" y="216"/>
                  </a:lnTo>
                  <a:lnTo>
                    <a:pt x="5" y="220"/>
                  </a:lnTo>
                  <a:lnTo>
                    <a:pt x="2" y="226"/>
                  </a:lnTo>
                  <a:lnTo>
                    <a:pt x="2" y="230"/>
                  </a:lnTo>
                  <a:lnTo>
                    <a:pt x="2" y="232"/>
                  </a:lnTo>
                  <a:lnTo>
                    <a:pt x="2" y="237"/>
                  </a:lnTo>
                  <a:lnTo>
                    <a:pt x="0" y="243"/>
                  </a:lnTo>
                  <a:lnTo>
                    <a:pt x="0" y="247"/>
                  </a:lnTo>
                  <a:lnTo>
                    <a:pt x="2" y="251"/>
                  </a:lnTo>
                  <a:lnTo>
                    <a:pt x="5" y="254"/>
                  </a:lnTo>
                  <a:lnTo>
                    <a:pt x="9" y="254"/>
                  </a:lnTo>
                  <a:lnTo>
                    <a:pt x="19" y="249"/>
                  </a:lnTo>
                  <a:lnTo>
                    <a:pt x="21" y="245"/>
                  </a:lnTo>
                  <a:lnTo>
                    <a:pt x="24" y="239"/>
                  </a:lnTo>
                  <a:lnTo>
                    <a:pt x="28" y="232"/>
                  </a:lnTo>
                  <a:lnTo>
                    <a:pt x="34" y="226"/>
                  </a:lnTo>
                  <a:lnTo>
                    <a:pt x="36" y="220"/>
                  </a:lnTo>
                  <a:lnTo>
                    <a:pt x="38" y="216"/>
                  </a:lnTo>
                  <a:lnTo>
                    <a:pt x="40" y="213"/>
                  </a:lnTo>
                  <a:lnTo>
                    <a:pt x="41" y="209"/>
                  </a:lnTo>
                  <a:lnTo>
                    <a:pt x="43" y="203"/>
                  </a:lnTo>
                  <a:lnTo>
                    <a:pt x="45" y="197"/>
                  </a:lnTo>
                  <a:lnTo>
                    <a:pt x="47" y="192"/>
                  </a:lnTo>
                  <a:lnTo>
                    <a:pt x="51" y="186"/>
                  </a:lnTo>
                  <a:lnTo>
                    <a:pt x="53" y="182"/>
                  </a:lnTo>
                  <a:lnTo>
                    <a:pt x="55" y="177"/>
                  </a:lnTo>
                  <a:lnTo>
                    <a:pt x="57" y="171"/>
                  </a:lnTo>
                  <a:lnTo>
                    <a:pt x="59" y="165"/>
                  </a:lnTo>
                  <a:lnTo>
                    <a:pt x="61" y="159"/>
                  </a:lnTo>
                  <a:lnTo>
                    <a:pt x="62" y="154"/>
                  </a:lnTo>
                  <a:lnTo>
                    <a:pt x="64" y="148"/>
                  </a:lnTo>
                  <a:lnTo>
                    <a:pt x="68" y="142"/>
                  </a:lnTo>
                  <a:lnTo>
                    <a:pt x="70" y="137"/>
                  </a:lnTo>
                  <a:lnTo>
                    <a:pt x="70" y="131"/>
                  </a:lnTo>
                  <a:lnTo>
                    <a:pt x="72" y="123"/>
                  </a:lnTo>
                  <a:lnTo>
                    <a:pt x="76" y="120"/>
                  </a:lnTo>
                  <a:lnTo>
                    <a:pt x="76" y="112"/>
                  </a:lnTo>
                  <a:lnTo>
                    <a:pt x="80" y="106"/>
                  </a:lnTo>
                  <a:lnTo>
                    <a:pt x="81" y="99"/>
                  </a:lnTo>
                  <a:lnTo>
                    <a:pt x="81" y="95"/>
                  </a:lnTo>
                  <a:lnTo>
                    <a:pt x="83" y="89"/>
                  </a:lnTo>
                  <a:lnTo>
                    <a:pt x="85" y="83"/>
                  </a:lnTo>
                  <a:lnTo>
                    <a:pt x="87" y="76"/>
                  </a:lnTo>
                  <a:lnTo>
                    <a:pt x="89" y="72"/>
                  </a:lnTo>
                  <a:lnTo>
                    <a:pt x="91" y="66"/>
                  </a:lnTo>
                  <a:lnTo>
                    <a:pt x="93" y="63"/>
                  </a:lnTo>
                  <a:lnTo>
                    <a:pt x="95" y="57"/>
                  </a:lnTo>
                  <a:lnTo>
                    <a:pt x="95" y="53"/>
                  </a:lnTo>
                  <a:lnTo>
                    <a:pt x="97" y="47"/>
                  </a:lnTo>
                  <a:lnTo>
                    <a:pt x="97" y="42"/>
                  </a:lnTo>
                  <a:lnTo>
                    <a:pt x="99" y="38"/>
                  </a:lnTo>
                  <a:lnTo>
                    <a:pt x="100" y="34"/>
                  </a:lnTo>
                  <a:lnTo>
                    <a:pt x="100" y="26"/>
                  </a:lnTo>
                  <a:lnTo>
                    <a:pt x="102" y="21"/>
                  </a:lnTo>
                  <a:lnTo>
                    <a:pt x="102" y="13"/>
                  </a:lnTo>
                  <a:lnTo>
                    <a:pt x="104" y="9"/>
                  </a:lnTo>
                  <a:lnTo>
                    <a:pt x="104" y="7"/>
                  </a:lnTo>
                  <a:lnTo>
                    <a:pt x="104" y="5"/>
                  </a:lnTo>
                  <a:lnTo>
                    <a:pt x="100" y="2"/>
                  </a:lnTo>
                  <a:lnTo>
                    <a:pt x="95" y="0"/>
                  </a:lnTo>
                  <a:lnTo>
                    <a:pt x="91" y="0"/>
                  </a:lnTo>
                  <a:lnTo>
                    <a:pt x="87" y="2"/>
                  </a:lnTo>
                  <a:lnTo>
                    <a:pt x="81" y="7"/>
                  </a:lnTo>
                  <a:lnTo>
                    <a:pt x="81" y="7"/>
                  </a:lnTo>
                  <a:lnTo>
                    <a:pt x="8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82" name="Freeform 26">
              <a:extLst>
                <a:ext uri="{FF2B5EF4-FFF2-40B4-BE49-F238E27FC236}">
                  <a16:creationId xmlns:a16="http://schemas.microsoft.com/office/drawing/2014/main" id="{CA33F274-B440-2E45-98EF-56478C24C057}"/>
                </a:ext>
              </a:extLst>
            </p:cNvPr>
            <p:cNvSpPr>
              <a:spLocks/>
            </p:cNvSpPr>
            <p:nvPr/>
          </p:nvSpPr>
          <p:spPr bwMode="auto">
            <a:xfrm>
              <a:off x="4646" y="2581"/>
              <a:ext cx="45" cy="110"/>
            </a:xfrm>
            <a:custGeom>
              <a:avLst/>
              <a:gdLst>
                <a:gd name="T0" fmla="*/ 70 w 89"/>
                <a:gd name="T1" fmla="*/ 7 h 220"/>
                <a:gd name="T2" fmla="*/ 66 w 89"/>
                <a:gd name="T3" fmla="*/ 15 h 220"/>
                <a:gd name="T4" fmla="*/ 60 w 89"/>
                <a:gd name="T5" fmla="*/ 26 h 220"/>
                <a:gd name="T6" fmla="*/ 59 w 89"/>
                <a:gd name="T7" fmla="*/ 36 h 220"/>
                <a:gd name="T8" fmla="*/ 53 w 89"/>
                <a:gd name="T9" fmla="*/ 47 h 220"/>
                <a:gd name="T10" fmla="*/ 51 w 89"/>
                <a:gd name="T11" fmla="*/ 59 h 220"/>
                <a:gd name="T12" fmla="*/ 45 w 89"/>
                <a:gd name="T13" fmla="*/ 70 h 220"/>
                <a:gd name="T14" fmla="*/ 40 w 89"/>
                <a:gd name="T15" fmla="*/ 83 h 220"/>
                <a:gd name="T16" fmla="*/ 34 w 89"/>
                <a:gd name="T17" fmla="*/ 99 h 220"/>
                <a:gd name="T18" fmla="*/ 30 w 89"/>
                <a:gd name="T19" fmla="*/ 112 h 220"/>
                <a:gd name="T20" fmla="*/ 24 w 89"/>
                <a:gd name="T21" fmla="*/ 125 h 220"/>
                <a:gd name="T22" fmla="*/ 21 w 89"/>
                <a:gd name="T23" fmla="*/ 140 h 220"/>
                <a:gd name="T24" fmla="*/ 15 w 89"/>
                <a:gd name="T25" fmla="*/ 154 h 220"/>
                <a:gd name="T26" fmla="*/ 11 w 89"/>
                <a:gd name="T27" fmla="*/ 167 h 220"/>
                <a:gd name="T28" fmla="*/ 7 w 89"/>
                <a:gd name="T29" fmla="*/ 178 h 220"/>
                <a:gd name="T30" fmla="*/ 3 w 89"/>
                <a:gd name="T31" fmla="*/ 186 h 220"/>
                <a:gd name="T32" fmla="*/ 2 w 89"/>
                <a:gd name="T33" fmla="*/ 197 h 220"/>
                <a:gd name="T34" fmla="*/ 0 w 89"/>
                <a:gd name="T35" fmla="*/ 209 h 220"/>
                <a:gd name="T36" fmla="*/ 2 w 89"/>
                <a:gd name="T37" fmla="*/ 218 h 220"/>
                <a:gd name="T38" fmla="*/ 9 w 89"/>
                <a:gd name="T39" fmla="*/ 220 h 220"/>
                <a:gd name="T40" fmla="*/ 17 w 89"/>
                <a:gd name="T41" fmla="*/ 213 h 220"/>
                <a:gd name="T42" fmla="*/ 24 w 89"/>
                <a:gd name="T43" fmla="*/ 201 h 220"/>
                <a:gd name="T44" fmla="*/ 30 w 89"/>
                <a:gd name="T45" fmla="*/ 188 h 220"/>
                <a:gd name="T46" fmla="*/ 36 w 89"/>
                <a:gd name="T47" fmla="*/ 175 h 220"/>
                <a:gd name="T48" fmla="*/ 41 w 89"/>
                <a:gd name="T49" fmla="*/ 167 h 220"/>
                <a:gd name="T50" fmla="*/ 45 w 89"/>
                <a:gd name="T51" fmla="*/ 157 h 220"/>
                <a:gd name="T52" fmla="*/ 49 w 89"/>
                <a:gd name="T53" fmla="*/ 148 h 220"/>
                <a:gd name="T54" fmla="*/ 53 w 89"/>
                <a:gd name="T55" fmla="*/ 138 h 220"/>
                <a:gd name="T56" fmla="*/ 57 w 89"/>
                <a:gd name="T57" fmla="*/ 127 h 220"/>
                <a:gd name="T58" fmla="*/ 59 w 89"/>
                <a:gd name="T59" fmla="*/ 118 h 220"/>
                <a:gd name="T60" fmla="*/ 62 w 89"/>
                <a:gd name="T61" fmla="*/ 106 h 220"/>
                <a:gd name="T62" fmla="*/ 66 w 89"/>
                <a:gd name="T63" fmla="*/ 97 h 220"/>
                <a:gd name="T64" fmla="*/ 70 w 89"/>
                <a:gd name="T65" fmla="*/ 87 h 220"/>
                <a:gd name="T66" fmla="*/ 72 w 89"/>
                <a:gd name="T67" fmla="*/ 76 h 220"/>
                <a:gd name="T68" fmla="*/ 74 w 89"/>
                <a:gd name="T69" fmla="*/ 66 h 220"/>
                <a:gd name="T70" fmla="*/ 76 w 89"/>
                <a:gd name="T71" fmla="*/ 57 h 220"/>
                <a:gd name="T72" fmla="*/ 79 w 89"/>
                <a:gd name="T73" fmla="*/ 47 h 220"/>
                <a:gd name="T74" fmla="*/ 83 w 89"/>
                <a:gd name="T75" fmla="*/ 36 h 220"/>
                <a:gd name="T76" fmla="*/ 87 w 89"/>
                <a:gd name="T77" fmla="*/ 21 h 220"/>
                <a:gd name="T78" fmla="*/ 87 w 89"/>
                <a:gd name="T79" fmla="*/ 11 h 220"/>
                <a:gd name="T80" fmla="*/ 89 w 89"/>
                <a:gd name="T81" fmla="*/ 3 h 220"/>
                <a:gd name="T82" fmla="*/ 81 w 89"/>
                <a:gd name="T83" fmla="*/ 0 h 220"/>
                <a:gd name="T84" fmla="*/ 72 w 89"/>
                <a:gd name="T85" fmla="*/ 3 h 220"/>
                <a:gd name="T86" fmla="*/ 70 w 89"/>
                <a:gd name="T87"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220">
                  <a:moveTo>
                    <a:pt x="70" y="7"/>
                  </a:moveTo>
                  <a:lnTo>
                    <a:pt x="70" y="7"/>
                  </a:lnTo>
                  <a:lnTo>
                    <a:pt x="68" y="11"/>
                  </a:lnTo>
                  <a:lnTo>
                    <a:pt x="66" y="15"/>
                  </a:lnTo>
                  <a:lnTo>
                    <a:pt x="64" y="24"/>
                  </a:lnTo>
                  <a:lnTo>
                    <a:pt x="60" y="26"/>
                  </a:lnTo>
                  <a:lnTo>
                    <a:pt x="59" y="30"/>
                  </a:lnTo>
                  <a:lnTo>
                    <a:pt x="59" y="36"/>
                  </a:lnTo>
                  <a:lnTo>
                    <a:pt x="57" y="41"/>
                  </a:lnTo>
                  <a:lnTo>
                    <a:pt x="53" y="47"/>
                  </a:lnTo>
                  <a:lnTo>
                    <a:pt x="53" y="53"/>
                  </a:lnTo>
                  <a:lnTo>
                    <a:pt x="51" y="59"/>
                  </a:lnTo>
                  <a:lnTo>
                    <a:pt x="49" y="66"/>
                  </a:lnTo>
                  <a:lnTo>
                    <a:pt x="45" y="70"/>
                  </a:lnTo>
                  <a:lnTo>
                    <a:pt x="41" y="78"/>
                  </a:lnTo>
                  <a:lnTo>
                    <a:pt x="40" y="83"/>
                  </a:lnTo>
                  <a:lnTo>
                    <a:pt x="38" y="91"/>
                  </a:lnTo>
                  <a:lnTo>
                    <a:pt x="34" y="99"/>
                  </a:lnTo>
                  <a:lnTo>
                    <a:pt x="32" y="104"/>
                  </a:lnTo>
                  <a:lnTo>
                    <a:pt x="30" y="112"/>
                  </a:lnTo>
                  <a:lnTo>
                    <a:pt x="28" y="119"/>
                  </a:lnTo>
                  <a:lnTo>
                    <a:pt x="24" y="125"/>
                  </a:lnTo>
                  <a:lnTo>
                    <a:pt x="22" y="135"/>
                  </a:lnTo>
                  <a:lnTo>
                    <a:pt x="21" y="140"/>
                  </a:lnTo>
                  <a:lnTo>
                    <a:pt x="19" y="148"/>
                  </a:lnTo>
                  <a:lnTo>
                    <a:pt x="15" y="154"/>
                  </a:lnTo>
                  <a:lnTo>
                    <a:pt x="13" y="161"/>
                  </a:lnTo>
                  <a:lnTo>
                    <a:pt x="11" y="167"/>
                  </a:lnTo>
                  <a:lnTo>
                    <a:pt x="9" y="175"/>
                  </a:lnTo>
                  <a:lnTo>
                    <a:pt x="7" y="178"/>
                  </a:lnTo>
                  <a:lnTo>
                    <a:pt x="5" y="182"/>
                  </a:lnTo>
                  <a:lnTo>
                    <a:pt x="3" y="186"/>
                  </a:lnTo>
                  <a:lnTo>
                    <a:pt x="3" y="192"/>
                  </a:lnTo>
                  <a:lnTo>
                    <a:pt x="2" y="197"/>
                  </a:lnTo>
                  <a:lnTo>
                    <a:pt x="2" y="205"/>
                  </a:lnTo>
                  <a:lnTo>
                    <a:pt x="0" y="209"/>
                  </a:lnTo>
                  <a:lnTo>
                    <a:pt x="0" y="214"/>
                  </a:lnTo>
                  <a:lnTo>
                    <a:pt x="2" y="218"/>
                  </a:lnTo>
                  <a:lnTo>
                    <a:pt x="5" y="220"/>
                  </a:lnTo>
                  <a:lnTo>
                    <a:pt x="9" y="220"/>
                  </a:lnTo>
                  <a:lnTo>
                    <a:pt x="15" y="216"/>
                  </a:lnTo>
                  <a:lnTo>
                    <a:pt x="17" y="213"/>
                  </a:lnTo>
                  <a:lnTo>
                    <a:pt x="21" y="207"/>
                  </a:lnTo>
                  <a:lnTo>
                    <a:pt x="24" y="201"/>
                  </a:lnTo>
                  <a:lnTo>
                    <a:pt x="28" y="195"/>
                  </a:lnTo>
                  <a:lnTo>
                    <a:pt x="30" y="188"/>
                  </a:lnTo>
                  <a:lnTo>
                    <a:pt x="36" y="180"/>
                  </a:lnTo>
                  <a:lnTo>
                    <a:pt x="36" y="175"/>
                  </a:lnTo>
                  <a:lnTo>
                    <a:pt x="38" y="171"/>
                  </a:lnTo>
                  <a:lnTo>
                    <a:pt x="41" y="167"/>
                  </a:lnTo>
                  <a:lnTo>
                    <a:pt x="43" y="163"/>
                  </a:lnTo>
                  <a:lnTo>
                    <a:pt x="45" y="157"/>
                  </a:lnTo>
                  <a:lnTo>
                    <a:pt x="47" y="154"/>
                  </a:lnTo>
                  <a:lnTo>
                    <a:pt x="49" y="148"/>
                  </a:lnTo>
                  <a:lnTo>
                    <a:pt x="51" y="144"/>
                  </a:lnTo>
                  <a:lnTo>
                    <a:pt x="53" y="138"/>
                  </a:lnTo>
                  <a:lnTo>
                    <a:pt x="55" y="135"/>
                  </a:lnTo>
                  <a:lnTo>
                    <a:pt x="57" y="127"/>
                  </a:lnTo>
                  <a:lnTo>
                    <a:pt x="59" y="123"/>
                  </a:lnTo>
                  <a:lnTo>
                    <a:pt x="59" y="118"/>
                  </a:lnTo>
                  <a:lnTo>
                    <a:pt x="62" y="112"/>
                  </a:lnTo>
                  <a:lnTo>
                    <a:pt x="62" y="106"/>
                  </a:lnTo>
                  <a:lnTo>
                    <a:pt x="64" y="102"/>
                  </a:lnTo>
                  <a:lnTo>
                    <a:pt x="66" y="97"/>
                  </a:lnTo>
                  <a:lnTo>
                    <a:pt x="68" y="91"/>
                  </a:lnTo>
                  <a:lnTo>
                    <a:pt x="70" y="87"/>
                  </a:lnTo>
                  <a:lnTo>
                    <a:pt x="72" y="81"/>
                  </a:lnTo>
                  <a:lnTo>
                    <a:pt x="72" y="76"/>
                  </a:lnTo>
                  <a:lnTo>
                    <a:pt x="74" y="70"/>
                  </a:lnTo>
                  <a:lnTo>
                    <a:pt x="74" y="66"/>
                  </a:lnTo>
                  <a:lnTo>
                    <a:pt x="76" y="62"/>
                  </a:lnTo>
                  <a:lnTo>
                    <a:pt x="76" y="57"/>
                  </a:lnTo>
                  <a:lnTo>
                    <a:pt x="78" y="51"/>
                  </a:lnTo>
                  <a:lnTo>
                    <a:pt x="79" y="47"/>
                  </a:lnTo>
                  <a:lnTo>
                    <a:pt x="81" y="43"/>
                  </a:lnTo>
                  <a:lnTo>
                    <a:pt x="83" y="36"/>
                  </a:lnTo>
                  <a:lnTo>
                    <a:pt x="85" y="28"/>
                  </a:lnTo>
                  <a:lnTo>
                    <a:pt x="87" y="21"/>
                  </a:lnTo>
                  <a:lnTo>
                    <a:pt x="87" y="17"/>
                  </a:lnTo>
                  <a:lnTo>
                    <a:pt x="87" y="11"/>
                  </a:lnTo>
                  <a:lnTo>
                    <a:pt x="89" y="7"/>
                  </a:lnTo>
                  <a:lnTo>
                    <a:pt x="89" y="3"/>
                  </a:lnTo>
                  <a:lnTo>
                    <a:pt x="89" y="3"/>
                  </a:lnTo>
                  <a:lnTo>
                    <a:pt x="81" y="0"/>
                  </a:lnTo>
                  <a:lnTo>
                    <a:pt x="76" y="2"/>
                  </a:lnTo>
                  <a:lnTo>
                    <a:pt x="72" y="3"/>
                  </a:lnTo>
                  <a:lnTo>
                    <a:pt x="70" y="7"/>
                  </a:lnTo>
                  <a:lnTo>
                    <a:pt x="7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83" name="Freeform 27">
              <a:extLst>
                <a:ext uri="{FF2B5EF4-FFF2-40B4-BE49-F238E27FC236}">
                  <a16:creationId xmlns:a16="http://schemas.microsoft.com/office/drawing/2014/main" id="{FAFE89B6-07F0-8F41-A4BB-738C36F93BE1}"/>
                </a:ext>
              </a:extLst>
            </p:cNvPr>
            <p:cNvSpPr>
              <a:spLocks/>
            </p:cNvSpPr>
            <p:nvPr/>
          </p:nvSpPr>
          <p:spPr bwMode="auto">
            <a:xfrm>
              <a:off x="4704" y="2567"/>
              <a:ext cx="36" cy="90"/>
            </a:xfrm>
            <a:custGeom>
              <a:avLst/>
              <a:gdLst>
                <a:gd name="T0" fmla="*/ 55 w 72"/>
                <a:gd name="T1" fmla="*/ 6 h 181"/>
                <a:gd name="T2" fmla="*/ 53 w 72"/>
                <a:gd name="T3" fmla="*/ 12 h 181"/>
                <a:gd name="T4" fmla="*/ 47 w 72"/>
                <a:gd name="T5" fmla="*/ 27 h 181"/>
                <a:gd name="T6" fmla="*/ 43 w 72"/>
                <a:gd name="T7" fmla="*/ 38 h 181"/>
                <a:gd name="T8" fmla="*/ 40 w 72"/>
                <a:gd name="T9" fmla="*/ 48 h 181"/>
                <a:gd name="T10" fmla="*/ 36 w 72"/>
                <a:gd name="T11" fmla="*/ 59 h 181"/>
                <a:gd name="T12" fmla="*/ 32 w 72"/>
                <a:gd name="T13" fmla="*/ 69 h 181"/>
                <a:gd name="T14" fmla="*/ 28 w 72"/>
                <a:gd name="T15" fmla="*/ 80 h 181"/>
                <a:gd name="T16" fmla="*/ 24 w 72"/>
                <a:gd name="T17" fmla="*/ 93 h 181"/>
                <a:gd name="T18" fmla="*/ 21 w 72"/>
                <a:gd name="T19" fmla="*/ 103 h 181"/>
                <a:gd name="T20" fmla="*/ 17 w 72"/>
                <a:gd name="T21" fmla="*/ 114 h 181"/>
                <a:gd name="T22" fmla="*/ 13 w 72"/>
                <a:gd name="T23" fmla="*/ 126 h 181"/>
                <a:gd name="T24" fmla="*/ 9 w 72"/>
                <a:gd name="T25" fmla="*/ 137 h 181"/>
                <a:gd name="T26" fmla="*/ 5 w 72"/>
                <a:gd name="T27" fmla="*/ 148 h 181"/>
                <a:gd name="T28" fmla="*/ 0 w 72"/>
                <a:gd name="T29" fmla="*/ 164 h 181"/>
                <a:gd name="T30" fmla="*/ 0 w 72"/>
                <a:gd name="T31" fmla="*/ 171 h 181"/>
                <a:gd name="T32" fmla="*/ 0 w 72"/>
                <a:gd name="T33" fmla="*/ 179 h 181"/>
                <a:gd name="T34" fmla="*/ 7 w 72"/>
                <a:gd name="T35" fmla="*/ 181 h 181"/>
                <a:gd name="T36" fmla="*/ 15 w 72"/>
                <a:gd name="T37" fmla="*/ 175 h 181"/>
                <a:gd name="T38" fmla="*/ 21 w 72"/>
                <a:gd name="T39" fmla="*/ 166 h 181"/>
                <a:gd name="T40" fmla="*/ 26 w 72"/>
                <a:gd name="T41" fmla="*/ 154 h 181"/>
                <a:gd name="T42" fmla="*/ 32 w 72"/>
                <a:gd name="T43" fmla="*/ 141 h 181"/>
                <a:gd name="T44" fmla="*/ 38 w 72"/>
                <a:gd name="T45" fmla="*/ 126 h 181"/>
                <a:gd name="T46" fmla="*/ 45 w 72"/>
                <a:gd name="T47" fmla="*/ 110 h 181"/>
                <a:gd name="T48" fmla="*/ 49 w 72"/>
                <a:gd name="T49" fmla="*/ 97 h 181"/>
                <a:gd name="T50" fmla="*/ 51 w 72"/>
                <a:gd name="T51" fmla="*/ 88 h 181"/>
                <a:gd name="T52" fmla="*/ 55 w 72"/>
                <a:gd name="T53" fmla="*/ 76 h 181"/>
                <a:gd name="T54" fmla="*/ 60 w 72"/>
                <a:gd name="T55" fmla="*/ 59 h 181"/>
                <a:gd name="T56" fmla="*/ 64 w 72"/>
                <a:gd name="T57" fmla="*/ 44 h 181"/>
                <a:gd name="T58" fmla="*/ 66 w 72"/>
                <a:gd name="T59" fmla="*/ 31 h 181"/>
                <a:gd name="T60" fmla="*/ 70 w 72"/>
                <a:gd name="T61" fmla="*/ 19 h 181"/>
                <a:gd name="T62" fmla="*/ 72 w 72"/>
                <a:gd name="T63" fmla="*/ 6 h 181"/>
                <a:gd name="T64" fmla="*/ 66 w 72"/>
                <a:gd name="T65" fmla="*/ 0 h 181"/>
                <a:gd name="T66" fmla="*/ 59 w 72"/>
                <a:gd name="T67" fmla="*/ 4 h 181"/>
                <a:gd name="T68" fmla="*/ 57 w 72"/>
                <a:gd name="T69"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81">
                  <a:moveTo>
                    <a:pt x="57" y="6"/>
                  </a:moveTo>
                  <a:lnTo>
                    <a:pt x="55" y="6"/>
                  </a:lnTo>
                  <a:lnTo>
                    <a:pt x="55" y="8"/>
                  </a:lnTo>
                  <a:lnTo>
                    <a:pt x="53" y="12"/>
                  </a:lnTo>
                  <a:lnTo>
                    <a:pt x="51" y="19"/>
                  </a:lnTo>
                  <a:lnTo>
                    <a:pt x="47" y="27"/>
                  </a:lnTo>
                  <a:lnTo>
                    <a:pt x="45" y="34"/>
                  </a:lnTo>
                  <a:lnTo>
                    <a:pt x="43" y="38"/>
                  </a:lnTo>
                  <a:lnTo>
                    <a:pt x="41" y="44"/>
                  </a:lnTo>
                  <a:lnTo>
                    <a:pt x="40" y="48"/>
                  </a:lnTo>
                  <a:lnTo>
                    <a:pt x="38" y="53"/>
                  </a:lnTo>
                  <a:lnTo>
                    <a:pt x="36" y="59"/>
                  </a:lnTo>
                  <a:lnTo>
                    <a:pt x="34" y="63"/>
                  </a:lnTo>
                  <a:lnTo>
                    <a:pt x="32" y="69"/>
                  </a:lnTo>
                  <a:lnTo>
                    <a:pt x="30" y="76"/>
                  </a:lnTo>
                  <a:lnTo>
                    <a:pt x="28" y="80"/>
                  </a:lnTo>
                  <a:lnTo>
                    <a:pt x="26" y="86"/>
                  </a:lnTo>
                  <a:lnTo>
                    <a:pt x="24" y="93"/>
                  </a:lnTo>
                  <a:lnTo>
                    <a:pt x="22" y="99"/>
                  </a:lnTo>
                  <a:lnTo>
                    <a:pt x="21" y="103"/>
                  </a:lnTo>
                  <a:lnTo>
                    <a:pt x="19" y="110"/>
                  </a:lnTo>
                  <a:lnTo>
                    <a:pt x="17" y="114"/>
                  </a:lnTo>
                  <a:lnTo>
                    <a:pt x="15" y="122"/>
                  </a:lnTo>
                  <a:lnTo>
                    <a:pt x="13" y="126"/>
                  </a:lnTo>
                  <a:lnTo>
                    <a:pt x="11" y="131"/>
                  </a:lnTo>
                  <a:lnTo>
                    <a:pt x="9" y="137"/>
                  </a:lnTo>
                  <a:lnTo>
                    <a:pt x="7" y="143"/>
                  </a:lnTo>
                  <a:lnTo>
                    <a:pt x="5" y="148"/>
                  </a:lnTo>
                  <a:lnTo>
                    <a:pt x="1" y="156"/>
                  </a:lnTo>
                  <a:lnTo>
                    <a:pt x="0" y="164"/>
                  </a:lnTo>
                  <a:lnTo>
                    <a:pt x="0" y="167"/>
                  </a:lnTo>
                  <a:lnTo>
                    <a:pt x="0" y="171"/>
                  </a:lnTo>
                  <a:lnTo>
                    <a:pt x="0" y="175"/>
                  </a:lnTo>
                  <a:lnTo>
                    <a:pt x="0" y="179"/>
                  </a:lnTo>
                  <a:lnTo>
                    <a:pt x="1" y="181"/>
                  </a:lnTo>
                  <a:lnTo>
                    <a:pt x="7" y="181"/>
                  </a:lnTo>
                  <a:lnTo>
                    <a:pt x="13" y="177"/>
                  </a:lnTo>
                  <a:lnTo>
                    <a:pt x="15" y="175"/>
                  </a:lnTo>
                  <a:lnTo>
                    <a:pt x="19" y="169"/>
                  </a:lnTo>
                  <a:lnTo>
                    <a:pt x="21" y="166"/>
                  </a:lnTo>
                  <a:lnTo>
                    <a:pt x="24" y="160"/>
                  </a:lnTo>
                  <a:lnTo>
                    <a:pt x="26" y="154"/>
                  </a:lnTo>
                  <a:lnTo>
                    <a:pt x="30" y="147"/>
                  </a:lnTo>
                  <a:lnTo>
                    <a:pt x="32" y="141"/>
                  </a:lnTo>
                  <a:lnTo>
                    <a:pt x="36" y="133"/>
                  </a:lnTo>
                  <a:lnTo>
                    <a:pt x="38" y="126"/>
                  </a:lnTo>
                  <a:lnTo>
                    <a:pt x="41" y="118"/>
                  </a:lnTo>
                  <a:lnTo>
                    <a:pt x="45" y="110"/>
                  </a:lnTo>
                  <a:lnTo>
                    <a:pt x="47" y="101"/>
                  </a:lnTo>
                  <a:lnTo>
                    <a:pt x="49" y="97"/>
                  </a:lnTo>
                  <a:lnTo>
                    <a:pt x="51" y="93"/>
                  </a:lnTo>
                  <a:lnTo>
                    <a:pt x="51" y="88"/>
                  </a:lnTo>
                  <a:lnTo>
                    <a:pt x="53" y="84"/>
                  </a:lnTo>
                  <a:lnTo>
                    <a:pt x="55" y="76"/>
                  </a:lnTo>
                  <a:lnTo>
                    <a:pt x="59" y="67"/>
                  </a:lnTo>
                  <a:lnTo>
                    <a:pt x="60" y="59"/>
                  </a:lnTo>
                  <a:lnTo>
                    <a:pt x="62" y="51"/>
                  </a:lnTo>
                  <a:lnTo>
                    <a:pt x="64" y="44"/>
                  </a:lnTo>
                  <a:lnTo>
                    <a:pt x="66" y="36"/>
                  </a:lnTo>
                  <a:lnTo>
                    <a:pt x="66" y="31"/>
                  </a:lnTo>
                  <a:lnTo>
                    <a:pt x="68" y="25"/>
                  </a:lnTo>
                  <a:lnTo>
                    <a:pt x="70" y="19"/>
                  </a:lnTo>
                  <a:lnTo>
                    <a:pt x="70" y="13"/>
                  </a:lnTo>
                  <a:lnTo>
                    <a:pt x="72" y="6"/>
                  </a:lnTo>
                  <a:lnTo>
                    <a:pt x="72" y="4"/>
                  </a:lnTo>
                  <a:lnTo>
                    <a:pt x="66" y="0"/>
                  </a:lnTo>
                  <a:lnTo>
                    <a:pt x="62" y="0"/>
                  </a:lnTo>
                  <a:lnTo>
                    <a:pt x="59" y="4"/>
                  </a:lnTo>
                  <a:lnTo>
                    <a:pt x="57" y="6"/>
                  </a:lnTo>
                  <a:lnTo>
                    <a:pt x="5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84" name="Freeform 28">
              <a:extLst>
                <a:ext uri="{FF2B5EF4-FFF2-40B4-BE49-F238E27FC236}">
                  <a16:creationId xmlns:a16="http://schemas.microsoft.com/office/drawing/2014/main" id="{9D8C6B4F-8842-B741-9A41-375C1625A78C}"/>
                </a:ext>
              </a:extLst>
            </p:cNvPr>
            <p:cNvSpPr>
              <a:spLocks/>
            </p:cNvSpPr>
            <p:nvPr/>
          </p:nvSpPr>
          <p:spPr bwMode="auto">
            <a:xfrm>
              <a:off x="5426" y="2102"/>
              <a:ext cx="50" cy="73"/>
            </a:xfrm>
            <a:custGeom>
              <a:avLst/>
              <a:gdLst>
                <a:gd name="T0" fmla="*/ 2 w 101"/>
                <a:gd name="T1" fmla="*/ 0 h 146"/>
                <a:gd name="T2" fmla="*/ 6 w 101"/>
                <a:gd name="T3" fmla="*/ 0 h 146"/>
                <a:gd name="T4" fmla="*/ 8 w 101"/>
                <a:gd name="T5" fmla="*/ 0 h 146"/>
                <a:gd name="T6" fmla="*/ 14 w 101"/>
                <a:gd name="T7" fmla="*/ 2 h 146"/>
                <a:gd name="T8" fmla="*/ 18 w 101"/>
                <a:gd name="T9" fmla="*/ 6 h 146"/>
                <a:gd name="T10" fmla="*/ 23 w 101"/>
                <a:gd name="T11" fmla="*/ 7 h 146"/>
                <a:gd name="T12" fmla="*/ 29 w 101"/>
                <a:gd name="T13" fmla="*/ 11 h 146"/>
                <a:gd name="T14" fmla="*/ 35 w 101"/>
                <a:gd name="T15" fmla="*/ 15 h 146"/>
                <a:gd name="T16" fmla="*/ 42 w 101"/>
                <a:gd name="T17" fmla="*/ 19 h 146"/>
                <a:gd name="T18" fmla="*/ 48 w 101"/>
                <a:gd name="T19" fmla="*/ 23 h 146"/>
                <a:gd name="T20" fmla="*/ 54 w 101"/>
                <a:gd name="T21" fmla="*/ 28 h 146"/>
                <a:gd name="T22" fmla="*/ 59 w 101"/>
                <a:gd name="T23" fmla="*/ 36 h 146"/>
                <a:gd name="T24" fmla="*/ 65 w 101"/>
                <a:gd name="T25" fmla="*/ 44 h 146"/>
                <a:gd name="T26" fmla="*/ 71 w 101"/>
                <a:gd name="T27" fmla="*/ 49 h 146"/>
                <a:gd name="T28" fmla="*/ 76 w 101"/>
                <a:gd name="T29" fmla="*/ 57 h 146"/>
                <a:gd name="T30" fmla="*/ 78 w 101"/>
                <a:gd name="T31" fmla="*/ 63 h 146"/>
                <a:gd name="T32" fmla="*/ 82 w 101"/>
                <a:gd name="T33" fmla="*/ 66 h 146"/>
                <a:gd name="T34" fmla="*/ 84 w 101"/>
                <a:gd name="T35" fmla="*/ 72 h 146"/>
                <a:gd name="T36" fmla="*/ 88 w 101"/>
                <a:gd name="T37" fmla="*/ 76 h 146"/>
                <a:gd name="T38" fmla="*/ 92 w 101"/>
                <a:gd name="T39" fmla="*/ 85 h 146"/>
                <a:gd name="T40" fmla="*/ 95 w 101"/>
                <a:gd name="T41" fmla="*/ 93 h 146"/>
                <a:gd name="T42" fmla="*/ 97 w 101"/>
                <a:gd name="T43" fmla="*/ 101 h 146"/>
                <a:gd name="T44" fmla="*/ 101 w 101"/>
                <a:gd name="T45" fmla="*/ 108 h 146"/>
                <a:gd name="T46" fmla="*/ 101 w 101"/>
                <a:gd name="T47" fmla="*/ 114 h 146"/>
                <a:gd name="T48" fmla="*/ 101 w 101"/>
                <a:gd name="T49" fmla="*/ 121 h 146"/>
                <a:gd name="T50" fmla="*/ 99 w 101"/>
                <a:gd name="T51" fmla="*/ 127 h 146"/>
                <a:gd name="T52" fmla="*/ 99 w 101"/>
                <a:gd name="T53" fmla="*/ 133 h 146"/>
                <a:gd name="T54" fmla="*/ 94 w 101"/>
                <a:gd name="T55" fmla="*/ 139 h 146"/>
                <a:gd name="T56" fmla="*/ 88 w 101"/>
                <a:gd name="T57" fmla="*/ 144 h 146"/>
                <a:gd name="T58" fmla="*/ 82 w 101"/>
                <a:gd name="T59" fmla="*/ 146 h 146"/>
                <a:gd name="T60" fmla="*/ 75 w 101"/>
                <a:gd name="T61" fmla="*/ 144 h 146"/>
                <a:gd name="T62" fmla="*/ 71 w 101"/>
                <a:gd name="T63" fmla="*/ 139 h 146"/>
                <a:gd name="T64" fmla="*/ 67 w 101"/>
                <a:gd name="T65" fmla="*/ 135 h 146"/>
                <a:gd name="T66" fmla="*/ 67 w 101"/>
                <a:gd name="T67" fmla="*/ 131 h 146"/>
                <a:gd name="T68" fmla="*/ 63 w 101"/>
                <a:gd name="T69" fmla="*/ 127 h 146"/>
                <a:gd name="T70" fmla="*/ 61 w 101"/>
                <a:gd name="T71" fmla="*/ 121 h 146"/>
                <a:gd name="T72" fmla="*/ 59 w 101"/>
                <a:gd name="T73" fmla="*/ 116 h 146"/>
                <a:gd name="T74" fmla="*/ 56 w 101"/>
                <a:gd name="T75" fmla="*/ 112 h 146"/>
                <a:gd name="T76" fmla="*/ 56 w 101"/>
                <a:gd name="T77" fmla="*/ 106 h 146"/>
                <a:gd name="T78" fmla="*/ 52 w 101"/>
                <a:gd name="T79" fmla="*/ 99 h 146"/>
                <a:gd name="T80" fmla="*/ 50 w 101"/>
                <a:gd name="T81" fmla="*/ 93 h 146"/>
                <a:gd name="T82" fmla="*/ 48 w 101"/>
                <a:gd name="T83" fmla="*/ 89 h 146"/>
                <a:gd name="T84" fmla="*/ 46 w 101"/>
                <a:gd name="T85" fmla="*/ 83 h 146"/>
                <a:gd name="T86" fmla="*/ 44 w 101"/>
                <a:gd name="T87" fmla="*/ 80 h 146"/>
                <a:gd name="T88" fmla="*/ 40 w 101"/>
                <a:gd name="T89" fmla="*/ 74 h 146"/>
                <a:gd name="T90" fmla="*/ 38 w 101"/>
                <a:gd name="T91" fmla="*/ 68 h 146"/>
                <a:gd name="T92" fmla="*/ 37 w 101"/>
                <a:gd name="T93" fmla="*/ 66 h 146"/>
                <a:gd name="T94" fmla="*/ 33 w 101"/>
                <a:gd name="T95" fmla="*/ 63 h 146"/>
                <a:gd name="T96" fmla="*/ 27 w 101"/>
                <a:gd name="T97" fmla="*/ 57 h 146"/>
                <a:gd name="T98" fmla="*/ 25 w 101"/>
                <a:gd name="T99" fmla="*/ 51 h 146"/>
                <a:gd name="T100" fmla="*/ 19 w 101"/>
                <a:gd name="T101" fmla="*/ 47 h 146"/>
                <a:gd name="T102" fmla="*/ 16 w 101"/>
                <a:gd name="T103" fmla="*/ 42 h 146"/>
                <a:gd name="T104" fmla="*/ 14 w 101"/>
                <a:gd name="T105" fmla="*/ 36 h 146"/>
                <a:gd name="T106" fmla="*/ 8 w 101"/>
                <a:gd name="T107" fmla="*/ 30 h 146"/>
                <a:gd name="T108" fmla="*/ 6 w 101"/>
                <a:gd name="T109" fmla="*/ 26 h 146"/>
                <a:gd name="T110" fmla="*/ 2 w 101"/>
                <a:gd name="T111" fmla="*/ 21 h 146"/>
                <a:gd name="T112" fmla="*/ 2 w 101"/>
                <a:gd name="T113" fmla="*/ 15 h 146"/>
                <a:gd name="T114" fmla="*/ 0 w 101"/>
                <a:gd name="T115" fmla="*/ 11 h 146"/>
                <a:gd name="T116" fmla="*/ 0 w 101"/>
                <a:gd name="T117" fmla="*/ 7 h 146"/>
                <a:gd name="T118" fmla="*/ 0 w 101"/>
                <a:gd name="T119" fmla="*/ 2 h 146"/>
                <a:gd name="T120" fmla="*/ 2 w 101"/>
                <a:gd name="T121" fmla="*/ 0 h 146"/>
                <a:gd name="T122" fmla="*/ 2 w 101"/>
                <a:gd name="T1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46">
                  <a:moveTo>
                    <a:pt x="2" y="0"/>
                  </a:moveTo>
                  <a:lnTo>
                    <a:pt x="6" y="0"/>
                  </a:lnTo>
                  <a:lnTo>
                    <a:pt x="8" y="0"/>
                  </a:lnTo>
                  <a:lnTo>
                    <a:pt x="14" y="2"/>
                  </a:lnTo>
                  <a:lnTo>
                    <a:pt x="18" y="6"/>
                  </a:lnTo>
                  <a:lnTo>
                    <a:pt x="23" y="7"/>
                  </a:lnTo>
                  <a:lnTo>
                    <a:pt x="29" y="11"/>
                  </a:lnTo>
                  <a:lnTo>
                    <a:pt x="35" y="15"/>
                  </a:lnTo>
                  <a:lnTo>
                    <a:pt x="42" y="19"/>
                  </a:lnTo>
                  <a:lnTo>
                    <a:pt x="48" y="23"/>
                  </a:lnTo>
                  <a:lnTo>
                    <a:pt x="54" y="28"/>
                  </a:lnTo>
                  <a:lnTo>
                    <a:pt x="59" y="36"/>
                  </a:lnTo>
                  <a:lnTo>
                    <a:pt x="65" y="44"/>
                  </a:lnTo>
                  <a:lnTo>
                    <a:pt x="71" y="49"/>
                  </a:lnTo>
                  <a:lnTo>
                    <a:pt x="76" y="57"/>
                  </a:lnTo>
                  <a:lnTo>
                    <a:pt x="78" y="63"/>
                  </a:lnTo>
                  <a:lnTo>
                    <a:pt x="82" y="66"/>
                  </a:lnTo>
                  <a:lnTo>
                    <a:pt x="84" y="72"/>
                  </a:lnTo>
                  <a:lnTo>
                    <a:pt x="88" y="76"/>
                  </a:lnTo>
                  <a:lnTo>
                    <a:pt x="92" y="85"/>
                  </a:lnTo>
                  <a:lnTo>
                    <a:pt x="95" y="93"/>
                  </a:lnTo>
                  <a:lnTo>
                    <a:pt x="97" y="101"/>
                  </a:lnTo>
                  <a:lnTo>
                    <a:pt x="101" y="108"/>
                  </a:lnTo>
                  <a:lnTo>
                    <a:pt x="101" y="114"/>
                  </a:lnTo>
                  <a:lnTo>
                    <a:pt x="101" y="121"/>
                  </a:lnTo>
                  <a:lnTo>
                    <a:pt x="99" y="127"/>
                  </a:lnTo>
                  <a:lnTo>
                    <a:pt x="99" y="133"/>
                  </a:lnTo>
                  <a:lnTo>
                    <a:pt x="94" y="139"/>
                  </a:lnTo>
                  <a:lnTo>
                    <a:pt x="88" y="144"/>
                  </a:lnTo>
                  <a:lnTo>
                    <a:pt x="82" y="146"/>
                  </a:lnTo>
                  <a:lnTo>
                    <a:pt x="75" y="144"/>
                  </a:lnTo>
                  <a:lnTo>
                    <a:pt x="71" y="139"/>
                  </a:lnTo>
                  <a:lnTo>
                    <a:pt x="67" y="135"/>
                  </a:lnTo>
                  <a:lnTo>
                    <a:pt x="67" y="131"/>
                  </a:lnTo>
                  <a:lnTo>
                    <a:pt x="63" y="127"/>
                  </a:lnTo>
                  <a:lnTo>
                    <a:pt x="61" y="121"/>
                  </a:lnTo>
                  <a:lnTo>
                    <a:pt x="59" y="116"/>
                  </a:lnTo>
                  <a:lnTo>
                    <a:pt x="56" y="112"/>
                  </a:lnTo>
                  <a:lnTo>
                    <a:pt x="56" y="106"/>
                  </a:lnTo>
                  <a:lnTo>
                    <a:pt x="52" y="99"/>
                  </a:lnTo>
                  <a:lnTo>
                    <a:pt x="50" y="93"/>
                  </a:lnTo>
                  <a:lnTo>
                    <a:pt x="48" y="89"/>
                  </a:lnTo>
                  <a:lnTo>
                    <a:pt x="46" y="83"/>
                  </a:lnTo>
                  <a:lnTo>
                    <a:pt x="44" y="80"/>
                  </a:lnTo>
                  <a:lnTo>
                    <a:pt x="40" y="74"/>
                  </a:lnTo>
                  <a:lnTo>
                    <a:pt x="38" y="68"/>
                  </a:lnTo>
                  <a:lnTo>
                    <a:pt x="37" y="66"/>
                  </a:lnTo>
                  <a:lnTo>
                    <a:pt x="33" y="63"/>
                  </a:lnTo>
                  <a:lnTo>
                    <a:pt x="27" y="57"/>
                  </a:lnTo>
                  <a:lnTo>
                    <a:pt x="25" y="51"/>
                  </a:lnTo>
                  <a:lnTo>
                    <a:pt x="19" y="47"/>
                  </a:lnTo>
                  <a:lnTo>
                    <a:pt x="16" y="42"/>
                  </a:lnTo>
                  <a:lnTo>
                    <a:pt x="14" y="36"/>
                  </a:lnTo>
                  <a:lnTo>
                    <a:pt x="8" y="30"/>
                  </a:lnTo>
                  <a:lnTo>
                    <a:pt x="6" y="26"/>
                  </a:lnTo>
                  <a:lnTo>
                    <a:pt x="2" y="21"/>
                  </a:lnTo>
                  <a:lnTo>
                    <a:pt x="2" y="15"/>
                  </a:lnTo>
                  <a:lnTo>
                    <a:pt x="0" y="11"/>
                  </a:lnTo>
                  <a:lnTo>
                    <a:pt x="0" y="7"/>
                  </a:lnTo>
                  <a:lnTo>
                    <a:pt x="0"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85" name="Freeform 29">
              <a:extLst>
                <a:ext uri="{FF2B5EF4-FFF2-40B4-BE49-F238E27FC236}">
                  <a16:creationId xmlns:a16="http://schemas.microsoft.com/office/drawing/2014/main" id="{6F5D1BE4-AA61-9541-9520-7F5C2478F41B}"/>
                </a:ext>
              </a:extLst>
            </p:cNvPr>
            <p:cNvSpPr>
              <a:spLocks/>
            </p:cNvSpPr>
            <p:nvPr/>
          </p:nvSpPr>
          <p:spPr bwMode="auto">
            <a:xfrm>
              <a:off x="4492" y="2325"/>
              <a:ext cx="74" cy="39"/>
            </a:xfrm>
            <a:custGeom>
              <a:avLst/>
              <a:gdLst>
                <a:gd name="T0" fmla="*/ 0 w 146"/>
                <a:gd name="T1" fmla="*/ 10 h 78"/>
                <a:gd name="T2" fmla="*/ 0 w 146"/>
                <a:gd name="T3" fmla="*/ 6 h 78"/>
                <a:gd name="T4" fmla="*/ 5 w 146"/>
                <a:gd name="T5" fmla="*/ 4 h 78"/>
                <a:gd name="T6" fmla="*/ 7 w 146"/>
                <a:gd name="T7" fmla="*/ 2 h 78"/>
                <a:gd name="T8" fmla="*/ 13 w 146"/>
                <a:gd name="T9" fmla="*/ 2 h 78"/>
                <a:gd name="T10" fmla="*/ 17 w 146"/>
                <a:gd name="T11" fmla="*/ 2 h 78"/>
                <a:gd name="T12" fmla="*/ 22 w 146"/>
                <a:gd name="T13" fmla="*/ 2 h 78"/>
                <a:gd name="T14" fmla="*/ 28 w 146"/>
                <a:gd name="T15" fmla="*/ 0 h 78"/>
                <a:gd name="T16" fmla="*/ 36 w 146"/>
                <a:gd name="T17" fmla="*/ 0 h 78"/>
                <a:gd name="T18" fmla="*/ 43 w 146"/>
                <a:gd name="T19" fmla="*/ 0 h 78"/>
                <a:gd name="T20" fmla="*/ 51 w 146"/>
                <a:gd name="T21" fmla="*/ 2 h 78"/>
                <a:gd name="T22" fmla="*/ 55 w 146"/>
                <a:gd name="T23" fmla="*/ 2 h 78"/>
                <a:gd name="T24" fmla="*/ 61 w 146"/>
                <a:gd name="T25" fmla="*/ 2 h 78"/>
                <a:gd name="T26" fmla="*/ 66 w 146"/>
                <a:gd name="T27" fmla="*/ 2 h 78"/>
                <a:gd name="T28" fmla="*/ 70 w 146"/>
                <a:gd name="T29" fmla="*/ 2 h 78"/>
                <a:gd name="T30" fmla="*/ 76 w 146"/>
                <a:gd name="T31" fmla="*/ 2 h 78"/>
                <a:gd name="T32" fmla="*/ 80 w 146"/>
                <a:gd name="T33" fmla="*/ 4 h 78"/>
                <a:gd name="T34" fmla="*/ 85 w 146"/>
                <a:gd name="T35" fmla="*/ 4 h 78"/>
                <a:gd name="T36" fmla="*/ 91 w 146"/>
                <a:gd name="T37" fmla="*/ 6 h 78"/>
                <a:gd name="T38" fmla="*/ 97 w 146"/>
                <a:gd name="T39" fmla="*/ 6 h 78"/>
                <a:gd name="T40" fmla="*/ 100 w 146"/>
                <a:gd name="T41" fmla="*/ 8 h 78"/>
                <a:gd name="T42" fmla="*/ 106 w 146"/>
                <a:gd name="T43" fmla="*/ 8 h 78"/>
                <a:gd name="T44" fmla="*/ 110 w 146"/>
                <a:gd name="T45" fmla="*/ 10 h 78"/>
                <a:gd name="T46" fmla="*/ 118 w 146"/>
                <a:gd name="T47" fmla="*/ 16 h 78"/>
                <a:gd name="T48" fmla="*/ 123 w 146"/>
                <a:gd name="T49" fmla="*/ 19 h 78"/>
                <a:gd name="T50" fmla="*/ 129 w 146"/>
                <a:gd name="T51" fmla="*/ 25 h 78"/>
                <a:gd name="T52" fmla="*/ 135 w 146"/>
                <a:gd name="T53" fmla="*/ 31 h 78"/>
                <a:gd name="T54" fmla="*/ 140 w 146"/>
                <a:gd name="T55" fmla="*/ 37 h 78"/>
                <a:gd name="T56" fmla="*/ 142 w 146"/>
                <a:gd name="T57" fmla="*/ 42 h 78"/>
                <a:gd name="T58" fmla="*/ 144 w 146"/>
                <a:gd name="T59" fmla="*/ 48 h 78"/>
                <a:gd name="T60" fmla="*/ 146 w 146"/>
                <a:gd name="T61" fmla="*/ 54 h 78"/>
                <a:gd name="T62" fmla="*/ 146 w 146"/>
                <a:gd name="T63" fmla="*/ 59 h 78"/>
                <a:gd name="T64" fmla="*/ 146 w 146"/>
                <a:gd name="T65" fmla="*/ 65 h 78"/>
                <a:gd name="T66" fmla="*/ 142 w 146"/>
                <a:gd name="T67" fmla="*/ 69 h 78"/>
                <a:gd name="T68" fmla="*/ 140 w 146"/>
                <a:gd name="T69" fmla="*/ 73 h 78"/>
                <a:gd name="T70" fmla="*/ 137 w 146"/>
                <a:gd name="T71" fmla="*/ 75 h 78"/>
                <a:gd name="T72" fmla="*/ 133 w 146"/>
                <a:gd name="T73" fmla="*/ 78 h 78"/>
                <a:gd name="T74" fmla="*/ 123 w 146"/>
                <a:gd name="T75" fmla="*/ 78 h 78"/>
                <a:gd name="T76" fmla="*/ 118 w 146"/>
                <a:gd name="T77" fmla="*/ 75 h 78"/>
                <a:gd name="T78" fmla="*/ 110 w 146"/>
                <a:gd name="T79" fmla="*/ 71 h 78"/>
                <a:gd name="T80" fmla="*/ 102 w 146"/>
                <a:gd name="T81" fmla="*/ 65 h 78"/>
                <a:gd name="T82" fmla="*/ 99 w 146"/>
                <a:gd name="T83" fmla="*/ 61 h 78"/>
                <a:gd name="T84" fmla="*/ 95 w 146"/>
                <a:gd name="T85" fmla="*/ 57 h 78"/>
                <a:gd name="T86" fmla="*/ 89 w 146"/>
                <a:gd name="T87" fmla="*/ 54 h 78"/>
                <a:gd name="T88" fmla="*/ 85 w 146"/>
                <a:gd name="T89" fmla="*/ 50 h 78"/>
                <a:gd name="T90" fmla="*/ 80 w 146"/>
                <a:gd name="T91" fmla="*/ 48 h 78"/>
                <a:gd name="T92" fmla="*/ 76 w 146"/>
                <a:gd name="T93" fmla="*/ 44 h 78"/>
                <a:gd name="T94" fmla="*/ 68 w 146"/>
                <a:gd name="T95" fmla="*/ 42 h 78"/>
                <a:gd name="T96" fmla="*/ 62 w 146"/>
                <a:gd name="T97" fmla="*/ 42 h 78"/>
                <a:gd name="T98" fmla="*/ 55 w 146"/>
                <a:gd name="T99" fmla="*/ 38 h 78"/>
                <a:gd name="T100" fmla="*/ 49 w 146"/>
                <a:gd name="T101" fmla="*/ 37 h 78"/>
                <a:gd name="T102" fmla="*/ 43 w 146"/>
                <a:gd name="T103" fmla="*/ 35 h 78"/>
                <a:gd name="T104" fmla="*/ 38 w 146"/>
                <a:gd name="T105" fmla="*/ 33 h 78"/>
                <a:gd name="T106" fmla="*/ 32 w 146"/>
                <a:gd name="T107" fmla="*/ 31 h 78"/>
                <a:gd name="T108" fmla="*/ 26 w 146"/>
                <a:gd name="T109" fmla="*/ 29 h 78"/>
                <a:gd name="T110" fmla="*/ 22 w 146"/>
                <a:gd name="T111" fmla="*/ 27 h 78"/>
                <a:gd name="T112" fmla="*/ 19 w 146"/>
                <a:gd name="T113" fmla="*/ 25 h 78"/>
                <a:gd name="T114" fmla="*/ 11 w 146"/>
                <a:gd name="T115" fmla="*/ 21 h 78"/>
                <a:gd name="T116" fmla="*/ 5 w 146"/>
                <a:gd name="T117" fmla="*/ 16 h 78"/>
                <a:gd name="T118" fmla="*/ 2 w 146"/>
                <a:gd name="T119" fmla="*/ 12 h 78"/>
                <a:gd name="T120" fmla="*/ 0 w 146"/>
                <a:gd name="T121" fmla="*/ 10 h 78"/>
                <a:gd name="T122" fmla="*/ 0 w 146"/>
                <a:gd name="T123"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78">
                  <a:moveTo>
                    <a:pt x="0" y="10"/>
                  </a:moveTo>
                  <a:lnTo>
                    <a:pt x="0" y="6"/>
                  </a:lnTo>
                  <a:lnTo>
                    <a:pt x="5" y="4"/>
                  </a:lnTo>
                  <a:lnTo>
                    <a:pt x="7" y="2"/>
                  </a:lnTo>
                  <a:lnTo>
                    <a:pt x="13" y="2"/>
                  </a:lnTo>
                  <a:lnTo>
                    <a:pt x="17" y="2"/>
                  </a:lnTo>
                  <a:lnTo>
                    <a:pt x="22" y="2"/>
                  </a:lnTo>
                  <a:lnTo>
                    <a:pt x="28" y="0"/>
                  </a:lnTo>
                  <a:lnTo>
                    <a:pt x="36" y="0"/>
                  </a:lnTo>
                  <a:lnTo>
                    <a:pt x="43" y="0"/>
                  </a:lnTo>
                  <a:lnTo>
                    <a:pt x="51" y="2"/>
                  </a:lnTo>
                  <a:lnTo>
                    <a:pt x="55" y="2"/>
                  </a:lnTo>
                  <a:lnTo>
                    <a:pt x="61" y="2"/>
                  </a:lnTo>
                  <a:lnTo>
                    <a:pt x="66" y="2"/>
                  </a:lnTo>
                  <a:lnTo>
                    <a:pt x="70" y="2"/>
                  </a:lnTo>
                  <a:lnTo>
                    <a:pt x="76" y="2"/>
                  </a:lnTo>
                  <a:lnTo>
                    <a:pt x="80" y="4"/>
                  </a:lnTo>
                  <a:lnTo>
                    <a:pt x="85" y="4"/>
                  </a:lnTo>
                  <a:lnTo>
                    <a:pt x="91" y="6"/>
                  </a:lnTo>
                  <a:lnTo>
                    <a:pt x="97" y="6"/>
                  </a:lnTo>
                  <a:lnTo>
                    <a:pt x="100" y="8"/>
                  </a:lnTo>
                  <a:lnTo>
                    <a:pt x="106" y="8"/>
                  </a:lnTo>
                  <a:lnTo>
                    <a:pt x="110" y="10"/>
                  </a:lnTo>
                  <a:lnTo>
                    <a:pt x="118" y="16"/>
                  </a:lnTo>
                  <a:lnTo>
                    <a:pt x="123" y="19"/>
                  </a:lnTo>
                  <a:lnTo>
                    <a:pt x="129" y="25"/>
                  </a:lnTo>
                  <a:lnTo>
                    <a:pt x="135" y="31"/>
                  </a:lnTo>
                  <a:lnTo>
                    <a:pt x="140" y="37"/>
                  </a:lnTo>
                  <a:lnTo>
                    <a:pt x="142" y="42"/>
                  </a:lnTo>
                  <a:lnTo>
                    <a:pt x="144" y="48"/>
                  </a:lnTo>
                  <a:lnTo>
                    <a:pt x="146" y="54"/>
                  </a:lnTo>
                  <a:lnTo>
                    <a:pt x="146" y="59"/>
                  </a:lnTo>
                  <a:lnTo>
                    <a:pt x="146" y="65"/>
                  </a:lnTo>
                  <a:lnTo>
                    <a:pt x="142" y="69"/>
                  </a:lnTo>
                  <a:lnTo>
                    <a:pt x="140" y="73"/>
                  </a:lnTo>
                  <a:lnTo>
                    <a:pt x="137" y="75"/>
                  </a:lnTo>
                  <a:lnTo>
                    <a:pt x="133" y="78"/>
                  </a:lnTo>
                  <a:lnTo>
                    <a:pt x="123" y="78"/>
                  </a:lnTo>
                  <a:lnTo>
                    <a:pt x="118" y="75"/>
                  </a:lnTo>
                  <a:lnTo>
                    <a:pt x="110" y="71"/>
                  </a:lnTo>
                  <a:lnTo>
                    <a:pt x="102" y="65"/>
                  </a:lnTo>
                  <a:lnTo>
                    <a:pt x="99" y="61"/>
                  </a:lnTo>
                  <a:lnTo>
                    <a:pt x="95" y="57"/>
                  </a:lnTo>
                  <a:lnTo>
                    <a:pt x="89" y="54"/>
                  </a:lnTo>
                  <a:lnTo>
                    <a:pt x="85" y="50"/>
                  </a:lnTo>
                  <a:lnTo>
                    <a:pt x="80" y="48"/>
                  </a:lnTo>
                  <a:lnTo>
                    <a:pt x="76" y="44"/>
                  </a:lnTo>
                  <a:lnTo>
                    <a:pt x="68" y="42"/>
                  </a:lnTo>
                  <a:lnTo>
                    <a:pt x="62" y="42"/>
                  </a:lnTo>
                  <a:lnTo>
                    <a:pt x="55" y="38"/>
                  </a:lnTo>
                  <a:lnTo>
                    <a:pt x="49" y="37"/>
                  </a:lnTo>
                  <a:lnTo>
                    <a:pt x="43" y="35"/>
                  </a:lnTo>
                  <a:lnTo>
                    <a:pt x="38" y="33"/>
                  </a:lnTo>
                  <a:lnTo>
                    <a:pt x="32" y="31"/>
                  </a:lnTo>
                  <a:lnTo>
                    <a:pt x="26" y="29"/>
                  </a:lnTo>
                  <a:lnTo>
                    <a:pt x="22" y="27"/>
                  </a:lnTo>
                  <a:lnTo>
                    <a:pt x="19" y="25"/>
                  </a:lnTo>
                  <a:lnTo>
                    <a:pt x="11" y="21"/>
                  </a:lnTo>
                  <a:lnTo>
                    <a:pt x="5" y="16"/>
                  </a:lnTo>
                  <a:lnTo>
                    <a:pt x="2" y="12"/>
                  </a:lnTo>
                  <a:lnTo>
                    <a:pt x="0"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286" name="Freeform 30">
              <a:extLst>
                <a:ext uri="{FF2B5EF4-FFF2-40B4-BE49-F238E27FC236}">
                  <a16:creationId xmlns:a16="http://schemas.microsoft.com/office/drawing/2014/main" id="{44B03ECF-0984-974D-AEBF-CFC3784ACB13}"/>
                </a:ext>
              </a:extLst>
            </p:cNvPr>
            <p:cNvSpPr>
              <a:spLocks/>
            </p:cNvSpPr>
            <p:nvPr/>
          </p:nvSpPr>
          <p:spPr bwMode="auto">
            <a:xfrm>
              <a:off x="5163" y="2576"/>
              <a:ext cx="88" cy="84"/>
            </a:xfrm>
            <a:custGeom>
              <a:avLst/>
              <a:gdLst>
                <a:gd name="T0" fmla="*/ 169 w 175"/>
                <a:gd name="T1" fmla="*/ 166 h 167"/>
                <a:gd name="T2" fmla="*/ 158 w 175"/>
                <a:gd name="T3" fmla="*/ 167 h 167"/>
                <a:gd name="T4" fmla="*/ 144 w 175"/>
                <a:gd name="T5" fmla="*/ 167 h 167"/>
                <a:gd name="T6" fmla="*/ 135 w 175"/>
                <a:gd name="T7" fmla="*/ 167 h 167"/>
                <a:gd name="T8" fmla="*/ 123 w 175"/>
                <a:gd name="T9" fmla="*/ 164 h 167"/>
                <a:gd name="T10" fmla="*/ 114 w 175"/>
                <a:gd name="T11" fmla="*/ 162 h 167"/>
                <a:gd name="T12" fmla="*/ 101 w 175"/>
                <a:gd name="T13" fmla="*/ 156 h 167"/>
                <a:gd name="T14" fmla="*/ 89 w 175"/>
                <a:gd name="T15" fmla="*/ 150 h 167"/>
                <a:gd name="T16" fmla="*/ 76 w 175"/>
                <a:gd name="T17" fmla="*/ 145 h 167"/>
                <a:gd name="T18" fmla="*/ 64 w 175"/>
                <a:gd name="T19" fmla="*/ 137 h 167"/>
                <a:gd name="T20" fmla="*/ 55 w 175"/>
                <a:gd name="T21" fmla="*/ 129 h 167"/>
                <a:gd name="T22" fmla="*/ 43 w 175"/>
                <a:gd name="T23" fmla="*/ 120 h 167"/>
                <a:gd name="T24" fmla="*/ 32 w 175"/>
                <a:gd name="T25" fmla="*/ 110 h 167"/>
                <a:gd name="T26" fmla="*/ 24 w 175"/>
                <a:gd name="T27" fmla="*/ 103 h 167"/>
                <a:gd name="T28" fmla="*/ 15 w 175"/>
                <a:gd name="T29" fmla="*/ 91 h 167"/>
                <a:gd name="T30" fmla="*/ 9 w 175"/>
                <a:gd name="T31" fmla="*/ 80 h 167"/>
                <a:gd name="T32" fmla="*/ 5 w 175"/>
                <a:gd name="T33" fmla="*/ 69 h 167"/>
                <a:gd name="T34" fmla="*/ 2 w 175"/>
                <a:gd name="T35" fmla="*/ 57 h 167"/>
                <a:gd name="T36" fmla="*/ 0 w 175"/>
                <a:gd name="T37" fmla="*/ 50 h 167"/>
                <a:gd name="T38" fmla="*/ 0 w 175"/>
                <a:gd name="T39" fmla="*/ 40 h 167"/>
                <a:gd name="T40" fmla="*/ 2 w 175"/>
                <a:gd name="T41" fmla="*/ 29 h 167"/>
                <a:gd name="T42" fmla="*/ 7 w 175"/>
                <a:gd name="T43" fmla="*/ 13 h 167"/>
                <a:gd name="T44" fmla="*/ 13 w 175"/>
                <a:gd name="T45" fmla="*/ 6 h 167"/>
                <a:gd name="T46" fmla="*/ 24 w 175"/>
                <a:gd name="T47" fmla="*/ 0 h 167"/>
                <a:gd name="T48" fmla="*/ 32 w 175"/>
                <a:gd name="T49" fmla="*/ 0 h 167"/>
                <a:gd name="T50" fmla="*/ 43 w 175"/>
                <a:gd name="T51" fmla="*/ 6 h 167"/>
                <a:gd name="T52" fmla="*/ 51 w 175"/>
                <a:gd name="T53" fmla="*/ 13 h 167"/>
                <a:gd name="T54" fmla="*/ 55 w 175"/>
                <a:gd name="T55" fmla="*/ 23 h 167"/>
                <a:gd name="T56" fmla="*/ 61 w 175"/>
                <a:gd name="T57" fmla="*/ 34 h 167"/>
                <a:gd name="T58" fmla="*/ 66 w 175"/>
                <a:gd name="T59" fmla="*/ 46 h 167"/>
                <a:gd name="T60" fmla="*/ 70 w 175"/>
                <a:gd name="T61" fmla="*/ 59 h 167"/>
                <a:gd name="T62" fmla="*/ 76 w 175"/>
                <a:gd name="T63" fmla="*/ 74 h 167"/>
                <a:gd name="T64" fmla="*/ 87 w 175"/>
                <a:gd name="T65" fmla="*/ 90 h 167"/>
                <a:gd name="T66" fmla="*/ 99 w 175"/>
                <a:gd name="T67" fmla="*/ 103 h 167"/>
                <a:gd name="T68" fmla="*/ 114 w 175"/>
                <a:gd name="T69" fmla="*/ 114 h 167"/>
                <a:gd name="T70" fmla="*/ 127 w 175"/>
                <a:gd name="T71" fmla="*/ 126 h 167"/>
                <a:gd name="T72" fmla="*/ 142 w 175"/>
                <a:gd name="T73" fmla="*/ 133 h 167"/>
                <a:gd name="T74" fmla="*/ 156 w 175"/>
                <a:gd name="T75" fmla="*/ 141 h 167"/>
                <a:gd name="T76" fmla="*/ 165 w 175"/>
                <a:gd name="T77" fmla="*/ 148 h 167"/>
                <a:gd name="T78" fmla="*/ 175 w 175"/>
                <a:gd name="T79" fmla="*/ 156 h 167"/>
                <a:gd name="T80" fmla="*/ 173 w 175"/>
                <a:gd name="T81" fmla="*/ 1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67">
                  <a:moveTo>
                    <a:pt x="173" y="164"/>
                  </a:moveTo>
                  <a:lnTo>
                    <a:pt x="169" y="166"/>
                  </a:lnTo>
                  <a:lnTo>
                    <a:pt x="163" y="167"/>
                  </a:lnTo>
                  <a:lnTo>
                    <a:pt x="158" y="167"/>
                  </a:lnTo>
                  <a:lnTo>
                    <a:pt x="150" y="167"/>
                  </a:lnTo>
                  <a:lnTo>
                    <a:pt x="144" y="167"/>
                  </a:lnTo>
                  <a:lnTo>
                    <a:pt x="139" y="167"/>
                  </a:lnTo>
                  <a:lnTo>
                    <a:pt x="135" y="167"/>
                  </a:lnTo>
                  <a:lnTo>
                    <a:pt x="129" y="166"/>
                  </a:lnTo>
                  <a:lnTo>
                    <a:pt x="123" y="164"/>
                  </a:lnTo>
                  <a:lnTo>
                    <a:pt x="118" y="162"/>
                  </a:lnTo>
                  <a:lnTo>
                    <a:pt x="114" y="162"/>
                  </a:lnTo>
                  <a:lnTo>
                    <a:pt x="106" y="160"/>
                  </a:lnTo>
                  <a:lnTo>
                    <a:pt x="101" y="156"/>
                  </a:lnTo>
                  <a:lnTo>
                    <a:pt x="95" y="154"/>
                  </a:lnTo>
                  <a:lnTo>
                    <a:pt x="89" y="150"/>
                  </a:lnTo>
                  <a:lnTo>
                    <a:pt x="83" y="148"/>
                  </a:lnTo>
                  <a:lnTo>
                    <a:pt x="76" y="145"/>
                  </a:lnTo>
                  <a:lnTo>
                    <a:pt x="72" y="141"/>
                  </a:lnTo>
                  <a:lnTo>
                    <a:pt x="64" y="137"/>
                  </a:lnTo>
                  <a:lnTo>
                    <a:pt x="61" y="133"/>
                  </a:lnTo>
                  <a:lnTo>
                    <a:pt x="55" y="129"/>
                  </a:lnTo>
                  <a:lnTo>
                    <a:pt x="49" y="126"/>
                  </a:lnTo>
                  <a:lnTo>
                    <a:pt x="43" y="120"/>
                  </a:lnTo>
                  <a:lnTo>
                    <a:pt x="38" y="116"/>
                  </a:lnTo>
                  <a:lnTo>
                    <a:pt x="32" y="110"/>
                  </a:lnTo>
                  <a:lnTo>
                    <a:pt x="28" y="107"/>
                  </a:lnTo>
                  <a:lnTo>
                    <a:pt x="24" y="103"/>
                  </a:lnTo>
                  <a:lnTo>
                    <a:pt x="21" y="97"/>
                  </a:lnTo>
                  <a:lnTo>
                    <a:pt x="15" y="91"/>
                  </a:lnTo>
                  <a:lnTo>
                    <a:pt x="13" y="86"/>
                  </a:lnTo>
                  <a:lnTo>
                    <a:pt x="9" y="80"/>
                  </a:lnTo>
                  <a:lnTo>
                    <a:pt x="7" y="74"/>
                  </a:lnTo>
                  <a:lnTo>
                    <a:pt x="5" y="69"/>
                  </a:lnTo>
                  <a:lnTo>
                    <a:pt x="4" y="63"/>
                  </a:lnTo>
                  <a:lnTo>
                    <a:pt x="2" y="57"/>
                  </a:lnTo>
                  <a:lnTo>
                    <a:pt x="2" y="53"/>
                  </a:lnTo>
                  <a:lnTo>
                    <a:pt x="0" y="50"/>
                  </a:lnTo>
                  <a:lnTo>
                    <a:pt x="0" y="44"/>
                  </a:lnTo>
                  <a:lnTo>
                    <a:pt x="0" y="40"/>
                  </a:lnTo>
                  <a:lnTo>
                    <a:pt x="0" y="34"/>
                  </a:lnTo>
                  <a:lnTo>
                    <a:pt x="2" y="29"/>
                  </a:lnTo>
                  <a:lnTo>
                    <a:pt x="4" y="21"/>
                  </a:lnTo>
                  <a:lnTo>
                    <a:pt x="7" y="13"/>
                  </a:lnTo>
                  <a:lnTo>
                    <a:pt x="11" y="10"/>
                  </a:lnTo>
                  <a:lnTo>
                    <a:pt x="13" y="6"/>
                  </a:lnTo>
                  <a:lnTo>
                    <a:pt x="19" y="4"/>
                  </a:lnTo>
                  <a:lnTo>
                    <a:pt x="24" y="0"/>
                  </a:lnTo>
                  <a:lnTo>
                    <a:pt x="28" y="0"/>
                  </a:lnTo>
                  <a:lnTo>
                    <a:pt x="32" y="0"/>
                  </a:lnTo>
                  <a:lnTo>
                    <a:pt x="40" y="4"/>
                  </a:lnTo>
                  <a:lnTo>
                    <a:pt x="43" y="6"/>
                  </a:lnTo>
                  <a:lnTo>
                    <a:pt x="47" y="10"/>
                  </a:lnTo>
                  <a:lnTo>
                    <a:pt x="51" y="13"/>
                  </a:lnTo>
                  <a:lnTo>
                    <a:pt x="53" y="17"/>
                  </a:lnTo>
                  <a:lnTo>
                    <a:pt x="55" y="23"/>
                  </a:lnTo>
                  <a:lnTo>
                    <a:pt x="59" y="29"/>
                  </a:lnTo>
                  <a:lnTo>
                    <a:pt x="61" y="34"/>
                  </a:lnTo>
                  <a:lnTo>
                    <a:pt x="64" y="40"/>
                  </a:lnTo>
                  <a:lnTo>
                    <a:pt x="66" y="46"/>
                  </a:lnTo>
                  <a:lnTo>
                    <a:pt x="68" y="51"/>
                  </a:lnTo>
                  <a:lnTo>
                    <a:pt x="70" y="59"/>
                  </a:lnTo>
                  <a:lnTo>
                    <a:pt x="76" y="67"/>
                  </a:lnTo>
                  <a:lnTo>
                    <a:pt x="76" y="74"/>
                  </a:lnTo>
                  <a:lnTo>
                    <a:pt x="82" y="80"/>
                  </a:lnTo>
                  <a:lnTo>
                    <a:pt x="87" y="90"/>
                  </a:lnTo>
                  <a:lnTo>
                    <a:pt x="93" y="97"/>
                  </a:lnTo>
                  <a:lnTo>
                    <a:pt x="99" y="103"/>
                  </a:lnTo>
                  <a:lnTo>
                    <a:pt x="104" y="109"/>
                  </a:lnTo>
                  <a:lnTo>
                    <a:pt x="114" y="114"/>
                  </a:lnTo>
                  <a:lnTo>
                    <a:pt x="120" y="120"/>
                  </a:lnTo>
                  <a:lnTo>
                    <a:pt x="127" y="126"/>
                  </a:lnTo>
                  <a:lnTo>
                    <a:pt x="135" y="129"/>
                  </a:lnTo>
                  <a:lnTo>
                    <a:pt x="142" y="133"/>
                  </a:lnTo>
                  <a:lnTo>
                    <a:pt x="150" y="137"/>
                  </a:lnTo>
                  <a:lnTo>
                    <a:pt x="156" y="141"/>
                  </a:lnTo>
                  <a:lnTo>
                    <a:pt x="161" y="145"/>
                  </a:lnTo>
                  <a:lnTo>
                    <a:pt x="165" y="148"/>
                  </a:lnTo>
                  <a:lnTo>
                    <a:pt x="171" y="150"/>
                  </a:lnTo>
                  <a:lnTo>
                    <a:pt x="175" y="156"/>
                  </a:lnTo>
                  <a:lnTo>
                    <a:pt x="173" y="164"/>
                  </a:lnTo>
                  <a:lnTo>
                    <a:pt x="173" y="1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224287" name="AutoShape 31">
            <a:extLst>
              <a:ext uri="{FF2B5EF4-FFF2-40B4-BE49-F238E27FC236}">
                <a16:creationId xmlns:a16="http://schemas.microsoft.com/office/drawing/2014/main" id="{8ED5951C-8BD2-9647-9C3A-079DC14DC500}"/>
              </a:ext>
            </a:extLst>
          </p:cNvPr>
          <p:cNvCxnSpPr>
            <a:cxnSpLocks noChangeShapeType="1"/>
            <a:stCxn id="224267" idx="3"/>
            <a:endCxn id="224260" idx="2"/>
          </p:cNvCxnSpPr>
          <p:nvPr/>
        </p:nvCxnSpPr>
        <p:spPr bwMode="auto">
          <a:xfrm flipV="1">
            <a:off x="6894513" y="1679575"/>
            <a:ext cx="2284412" cy="884238"/>
          </a:xfrm>
          <a:prstGeom prst="straightConnector1">
            <a:avLst/>
          </a:prstGeom>
          <a:noFill/>
          <a:ln w="76200">
            <a:solidFill>
              <a:srgbClr val="0033CC"/>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cxnSp>
        <p:nvCxnSpPr>
          <p:cNvPr id="224288" name="AutoShape 32">
            <a:extLst>
              <a:ext uri="{FF2B5EF4-FFF2-40B4-BE49-F238E27FC236}">
                <a16:creationId xmlns:a16="http://schemas.microsoft.com/office/drawing/2014/main" id="{BF965F83-8D44-9841-8DF3-A9F64B1161A3}"/>
              </a:ext>
            </a:extLst>
          </p:cNvPr>
          <p:cNvCxnSpPr>
            <a:cxnSpLocks noChangeShapeType="1"/>
            <a:stCxn id="224268" idx="37"/>
            <a:endCxn id="224260" idx="4"/>
          </p:cNvCxnSpPr>
          <p:nvPr/>
        </p:nvCxnSpPr>
        <p:spPr bwMode="auto">
          <a:xfrm flipH="1" flipV="1">
            <a:off x="3598863" y="1679575"/>
            <a:ext cx="2660650" cy="768350"/>
          </a:xfrm>
          <a:prstGeom prst="straightConnector1">
            <a:avLst/>
          </a:prstGeom>
          <a:noFill/>
          <a:ln w="76200">
            <a:solidFill>
              <a:srgbClr val="99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sp>
        <p:nvSpPr>
          <p:cNvPr id="224289" name="Line 33">
            <a:extLst>
              <a:ext uri="{FF2B5EF4-FFF2-40B4-BE49-F238E27FC236}">
                <a16:creationId xmlns:a16="http://schemas.microsoft.com/office/drawing/2014/main" id="{BFF4C096-FFC8-3E4E-9BE3-F06BD1DC20B1}"/>
              </a:ext>
            </a:extLst>
          </p:cNvPr>
          <p:cNvSpPr>
            <a:spLocks noChangeShapeType="1"/>
          </p:cNvSpPr>
          <p:nvPr/>
        </p:nvSpPr>
        <p:spPr bwMode="auto">
          <a:xfrm flipH="1">
            <a:off x="2659064" y="1677988"/>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0" name="Text Box 34">
            <a:extLst>
              <a:ext uri="{FF2B5EF4-FFF2-40B4-BE49-F238E27FC236}">
                <a16:creationId xmlns:a16="http://schemas.microsoft.com/office/drawing/2014/main" id="{C9634A74-B0EB-AA4A-81BA-E7B36BCD3299}"/>
              </a:ext>
            </a:extLst>
          </p:cNvPr>
          <p:cNvSpPr txBox="1">
            <a:spLocks noChangeArrowheads="1"/>
          </p:cNvSpPr>
          <p:nvPr/>
        </p:nvSpPr>
        <p:spPr bwMode="auto">
          <a:xfrm>
            <a:off x="2693805" y="1628776"/>
            <a:ext cx="495667" cy="44189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lnSpc>
                <a:spcPct val="150000"/>
              </a:lnSpc>
              <a:spcBef>
                <a:spcPct val="0"/>
              </a:spcBef>
              <a:spcAft>
                <a:spcPct val="0"/>
              </a:spcAft>
              <a:buSzTx/>
              <a:buFontTx/>
              <a:buNone/>
            </a:pPr>
            <a:r>
              <a:rPr lang="en-AU" altLang="en-US" sz="1900">
                <a:latin typeface="Verdana" panose="020B0604030504040204" pitchFamily="34" charset="0"/>
              </a:rPr>
              <a:t>10</a:t>
            </a:r>
          </a:p>
          <a:p>
            <a:pPr algn="ctr">
              <a:lnSpc>
                <a:spcPct val="150000"/>
              </a:lnSpc>
              <a:spcBef>
                <a:spcPct val="0"/>
              </a:spcBef>
              <a:spcAft>
                <a:spcPct val="0"/>
              </a:spcAft>
              <a:buSzTx/>
              <a:buFontTx/>
              <a:buNone/>
            </a:pPr>
            <a:r>
              <a:rPr lang="en-AU" altLang="en-US" sz="1900">
                <a:latin typeface="Verdana" panose="020B0604030504040204" pitchFamily="34" charset="0"/>
              </a:rPr>
              <a:t>9</a:t>
            </a:r>
          </a:p>
          <a:p>
            <a:pPr algn="ctr">
              <a:lnSpc>
                <a:spcPct val="150000"/>
              </a:lnSpc>
              <a:spcBef>
                <a:spcPct val="0"/>
              </a:spcBef>
              <a:spcAft>
                <a:spcPct val="0"/>
              </a:spcAft>
              <a:buSzTx/>
              <a:buFontTx/>
              <a:buNone/>
            </a:pPr>
            <a:r>
              <a:rPr lang="en-AU" altLang="en-US" sz="1900">
                <a:latin typeface="Verdana" panose="020B0604030504040204" pitchFamily="34" charset="0"/>
              </a:rPr>
              <a:t>8</a:t>
            </a:r>
          </a:p>
          <a:p>
            <a:pPr algn="ctr">
              <a:lnSpc>
                <a:spcPct val="150000"/>
              </a:lnSpc>
              <a:spcBef>
                <a:spcPct val="0"/>
              </a:spcBef>
              <a:spcAft>
                <a:spcPct val="0"/>
              </a:spcAft>
              <a:buSzTx/>
              <a:buFontTx/>
              <a:buNone/>
            </a:pPr>
            <a:r>
              <a:rPr lang="en-AU" altLang="en-US" sz="1900">
                <a:latin typeface="Verdana" panose="020B0604030504040204" pitchFamily="34" charset="0"/>
              </a:rPr>
              <a:t>7</a:t>
            </a:r>
          </a:p>
          <a:p>
            <a:pPr algn="ctr">
              <a:lnSpc>
                <a:spcPct val="150000"/>
              </a:lnSpc>
              <a:spcBef>
                <a:spcPct val="0"/>
              </a:spcBef>
              <a:spcAft>
                <a:spcPct val="0"/>
              </a:spcAft>
              <a:buSzTx/>
              <a:buFontTx/>
              <a:buNone/>
            </a:pPr>
            <a:r>
              <a:rPr lang="en-AU" altLang="en-US" sz="1900">
                <a:latin typeface="Verdana" panose="020B0604030504040204" pitchFamily="34" charset="0"/>
              </a:rPr>
              <a:t>6</a:t>
            </a:r>
          </a:p>
          <a:p>
            <a:pPr algn="ctr">
              <a:lnSpc>
                <a:spcPct val="150000"/>
              </a:lnSpc>
              <a:spcBef>
                <a:spcPct val="0"/>
              </a:spcBef>
              <a:spcAft>
                <a:spcPct val="0"/>
              </a:spcAft>
              <a:buSzTx/>
              <a:buFontTx/>
              <a:buNone/>
            </a:pPr>
            <a:r>
              <a:rPr lang="en-AU" altLang="en-US" sz="1900">
                <a:latin typeface="Verdana" panose="020B0604030504040204" pitchFamily="34" charset="0"/>
              </a:rPr>
              <a:t>5</a:t>
            </a:r>
          </a:p>
          <a:p>
            <a:pPr algn="ctr">
              <a:lnSpc>
                <a:spcPct val="150000"/>
              </a:lnSpc>
              <a:spcBef>
                <a:spcPct val="0"/>
              </a:spcBef>
              <a:spcAft>
                <a:spcPct val="0"/>
              </a:spcAft>
              <a:buSzTx/>
              <a:buFontTx/>
              <a:buNone/>
            </a:pPr>
            <a:r>
              <a:rPr lang="en-AU" altLang="en-US" sz="1900">
                <a:latin typeface="Verdana" panose="020B0604030504040204" pitchFamily="34" charset="0"/>
              </a:rPr>
              <a:t>4</a:t>
            </a:r>
          </a:p>
          <a:p>
            <a:pPr algn="ctr">
              <a:lnSpc>
                <a:spcPct val="150000"/>
              </a:lnSpc>
              <a:spcBef>
                <a:spcPct val="0"/>
              </a:spcBef>
              <a:spcAft>
                <a:spcPct val="0"/>
              </a:spcAft>
              <a:buSzTx/>
              <a:buFontTx/>
              <a:buNone/>
            </a:pPr>
            <a:r>
              <a:rPr lang="en-AU" altLang="en-US" sz="1900">
                <a:latin typeface="Verdana" panose="020B0604030504040204" pitchFamily="34" charset="0"/>
              </a:rPr>
              <a:t>3</a:t>
            </a:r>
          </a:p>
          <a:p>
            <a:pPr algn="ctr">
              <a:lnSpc>
                <a:spcPct val="150000"/>
              </a:lnSpc>
              <a:spcBef>
                <a:spcPct val="0"/>
              </a:spcBef>
              <a:spcAft>
                <a:spcPct val="0"/>
              </a:spcAft>
              <a:buSzTx/>
              <a:buFontTx/>
              <a:buNone/>
            </a:pPr>
            <a:r>
              <a:rPr lang="en-AU" altLang="en-US" sz="1900">
                <a:latin typeface="Verdana" panose="020B0604030504040204" pitchFamily="34" charset="0"/>
              </a:rPr>
              <a:t>2</a:t>
            </a:r>
          </a:p>
          <a:p>
            <a:pPr algn="ctr">
              <a:lnSpc>
                <a:spcPct val="150000"/>
              </a:lnSpc>
              <a:spcBef>
                <a:spcPct val="0"/>
              </a:spcBef>
              <a:spcAft>
                <a:spcPct val="0"/>
              </a:spcAft>
              <a:buSzTx/>
              <a:buFontTx/>
              <a:buNone/>
            </a:pPr>
            <a:endParaRPr lang="en-US" altLang="en-US" sz="1900">
              <a:latin typeface="Verdana" panose="020B0604030504040204" pitchFamily="34" charset="0"/>
            </a:endParaRPr>
          </a:p>
        </p:txBody>
      </p:sp>
      <p:sp>
        <p:nvSpPr>
          <p:cNvPr id="224291" name="Line 35">
            <a:extLst>
              <a:ext uri="{FF2B5EF4-FFF2-40B4-BE49-F238E27FC236}">
                <a16:creationId xmlns:a16="http://schemas.microsoft.com/office/drawing/2014/main" id="{EF0BCACA-376B-C543-9334-14F23987D651}"/>
              </a:ext>
            </a:extLst>
          </p:cNvPr>
          <p:cNvSpPr>
            <a:spLocks noChangeShapeType="1"/>
          </p:cNvSpPr>
          <p:nvPr/>
        </p:nvSpPr>
        <p:spPr bwMode="auto">
          <a:xfrm flipH="1">
            <a:off x="2659064" y="21145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2" name="Line 36">
            <a:extLst>
              <a:ext uri="{FF2B5EF4-FFF2-40B4-BE49-F238E27FC236}">
                <a16:creationId xmlns:a16="http://schemas.microsoft.com/office/drawing/2014/main" id="{2EAF6965-6CA6-0B41-8EE9-DF7709353509}"/>
              </a:ext>
            </a:extLst>
          </p:cNvPr>
          <p:cNvSpPr>
            <a:spLocks noChangeShapeType="1"/>
          </p:cNvSpPr>
          <p:nvPr/>
        </p:nvSpPr>
        <p:spPr bwMode="auto">
          <a:xfrm flipH="1">
            <a:off x="2659064" y="25527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3" name="Line 37">
            <a:extLst>
              <a:ext uri="{FF2B5EF4-FFF2-40B4-BE49-F238E27FC236}">
                <a16:creationId xmlns:a16="http://schemas.microsoft.com/office/drawing/2014/main" id="{51B6B651-79EF-EA41-A55A-0103D70D7026}"/>
              </a:ext>
            </a:extLst>
          </p:cNvPr>
          <p:cNvSpPr>
            <a:spLocks noChangeShapeType="1"/>
          </p:cNvSpPr>
          <p:nvPr/>
        </p:nvSpPr>
        <p:spPr bwMode="auto">
          <a:xfrm flipH="1">
            <a:off x="2659064" y="29908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4" name="Line 38">
            <a:extLst>
              <a:ext uri="{FF2B5EF4-FFF2-40B4-BE49-F238E27FC236}">
                <a16:creationId xmlns:a16="http://schemas.microsoft.com/office/drawing/2014/main" id="{9958196E-C67F-BC44-AA60-6CFEC59C46AB}"/>
              </a:ext>
            </a:extLst>
          </p:cNvPr>
          <p:cNvSpPr>
            <a:spLocks noChangeShapeType="1"/>
          </p:cNvSpPr>
          <p:nvPr/>
        </p:nvSpPr>
        <p:spPr bwMode="auto">
          <a:xfrm flipH="1">
            <a:off x="2659064" y="34290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5" name="Line 39">
            <a:extLst>
              <a:ext uri="{FF2B5EF4-FFF2-40B4-BE49-F238E27FC236}">
                <a16:creationId xmlns:a16="http://schemas.microsoft.com/office/drawing/2014/main" id="{F17720AF-6750-A945-8712-412AF6DCE173}"/>
              </a:ext>
            </a:extLst>
          </p:cNvPr>
          <p:cNvSpPr>
            <a:spLocks noChangeShapeType="1"/>
          </p:cNvSpPr>
          <p:nvPr/>
        </p:nvSpPr>
        <p:spPr bwMode="auto">
          <a:xfrm flipH="1">
            <a:off x="2659064" y="38671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6" name="Line 40">
            <a:extLst>
              <a:ext uri="{FF2B5EF4-FFF2-40B4-BE49-F238E27FC236}">
                <a16:creationId xmlns:a16="http://schemas.microsoft.com/office/drawing/2014/main" id="{D6908258-E243-5A41-8330-C4CDF47B1BD8}"/>
              </a:ext>
            </a:extLst>
          </p:cNvPr>
          <p:cNvSpPr>
            <a:spLocks noChangeShapeType="1"/>
          </p:cNvSpPr>
          <p:nvPr/>
        </p:nvSpPr>
        <p:spPr bwMode="auto">
          <a:xfrm flipH="1">
            <a:off x="2659064" y="43053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7" name="Line 41">
            <a:extLst>
              <a:ext uri="{FF2B5EF4-FFF2-40B4-BE49-F238E27FC236}">
                <a16:creationId xmlns:a16="http://schemas.microsoft.com/office/drawing/2014/main" id="{1D3D91CE-E383-0C4D-9820-77FBEB085883}"/>
              </a:ext>
            </a:extLst>
          </p:cNvPr>
          <p:cNvSpPr>
            <a:spLocks noChangeShapeType="1"/>
          </p:cNvSpPr>
          <p:nvPr/>
        </p:nvSpPr>
        <p:spPr bwMode="auto">
          <a:xfrm flipH="1">
            <a:off x="2659064" y="47434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8" name="Line 42">
            <a:extLst>
              <a:ext uri="{FF2B5EF4-FFF2-40B4-BE49-F238E27FC236}">
                <a16:creationId xmlns:a16="http://schemas.microsoft.com/office/drawing/2014/main" id="{51CE19CF-7A8D-6540-A7CC-CA5B938DB771}"/>
              </a:ext>
            </a:extLst>
          </p:cNvPr>
          <p:cNvSpPr>
            <a:spLocks noChangeShapeType="1"/>
          </p:cNvSpPr>
          <p:nvPr/>
        </p:nvSpPr>
        <p:spPr bwMode="auto">
          <a:xfrm flipH="1">
            <a:off x="2659064" y="51816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299" name="Line 43">
            <a:extLst>
              <a:ext uri="{FF2B5EF4-FFF2-40B4-BE49-F238E27FC236}">
                <a16:creationId xmlns:a16="http://schemas.microsoft.com/office/drawing/2014/main" id="{04D96D74-1168-B545-9652-2B4E2EE90258}"/>
              </a:ext>
            </a:extLst>
          </p:cNvPr>
          <p:cNvSpPr>
            <a:spLocks noChangeShapeType="1"/>
          </p:cNvSpPr>
          <p:nvPr/>
        </p:nvSpPr>
        <p:spPr bwMode="auto">
          <a:xfrm flipH="1">
            <a:off x="2659064" y="56197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300" name="Line 44">
            <a:extLst>
              <a:ext uri="{FF2B5EF4-FFF2-40B4-BE49-F238E27FC236}">
                <a16:creationId xmlns:a16="http://schemas.microsoft.com/office/drawing/2014/main" id="{20E6B927-6748-9F43-A46C-02D67A16E3E9}"/>
              </a:ext>
            </a:extLst>
          </p:cNvPr>
          <p:cNvSpPr>
            <a:spLocks noChangeShapeType="1"/>
          </p:cNvSpPr>
          <p:nvPr/>
        </p:nvSpPr>
        <p:spPr bwMode="auto">
          <a:xfrm flipH="1">
            <a:off x="2659064" y="60579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4301" name="AutoShape 45">
            <a:extLst>
              <a:ext uri="{FF2B5EF4-FFF2-40B4-BE49-F238E27FC236}">
                <a16:creationId xmlns:a16="http://schemas.microsoft.com/office/drawing/2014/main" id="{81502EBC-59BC-EE42-98D9-DCA45ED3BF62}"/>
              </a:ext>
            </a:extLst>
          </p:cNvPr>
          <p:cNvSpPr>
            <a:spLocks noChangeArrowheads="1"/>
          </p:cNvSpPr>
          <p:nvPr/>
        </p:nvSpPr>
        <p:spPr bwMode="auto">
          <a:xfrm>
            <a:off x="1493838" y="3681413"/>
            <a:ext cx="2184400" cy="577850"/>
          </a:xfrm>
          <a:prstGeom prst="wedgeRectCallout">
            <a:avLst>
              <a:gd name="adj1" fmla="val 76537"/>
              <a:gd name="adj2" fmla="val -372801"/>
            </a:avLst>
          </a:prstGeom>
          <a:solidFill>
            <a:srgbClr val="FFFF00"/>
          </a:solidFill>
          <a:ln w="9525" algn="ctr">
            <a:solidFill>
              <a:schemeClr val="tx2"/>
            </a:solidFill>
            <a:miter lim="800000"/>
            <a:headEnd/>
            <a:tailEnd/>
          </a:ln>
          <a:effectLst>
            <a:outerShdw dist="107763" dir="2700000" algn="ctr" rotWithShape="0">
              <a:srgbClr val="808080">
                <a:alpha val="50000"/>
              </a:srgbClr>
            </a:outerShdw>
          </a:effectLst>
        </p:spPr>
        <p:txBody>
          <a:bodyPr lIns="91449" tIns="45725" rIns="91449" bIns="45725" anchor="ctr"/>
          <a:lstStyle/>
          <a:p>
            <a:pPr algn="ctr">
              <a:spcBef>
                <a:spcPct val="0"/>
              </a:spcBef>
              <a:spcAft>
                <a:spcPct val="0"/>
              </a:spcAft>
              <a:buSzTx/>
              <a:buFontTx/>
              <a:buNone/>
            </a:pPr>
            <a:r>
              <a:rPr lang="en-AU" altLang="en-US" sz="2400" i="1">
                <a:latin typeface="Verdana" panose="020B0604030504040204" pitchFamily="34" charset="0"/>
              </a:rPr>
              <a:t>Resources</a:t>
            </a:r>
            <a:endParaRPr lang="en-US" altLang="en-US" sz="2400" i="1">
              <a:latin typeface="Verdana" panose="020B0604030504040204" pitchFamily="34" charset="0"/>
            </a:endParaRPr>
          </a:p>
        </p:txBody>
      </p:sp>
      <p:sp>
        <p:nvSpPr>
          <p:cNvPr id="224302" name="AutoShape 46">
            <a:extLst>
              <a:ext uri="{FF2B5EF4-FFF2-40B4-BE49-F238E27FC236}">
                <a16:creationId xmlns:a16="http://schemas.microsoft.com/office/drawing/2014/main" id="{97C5AE99-790F-EA49-BE3A-169229542158}"/>
              </a:ext>
            </a:extLst>
          </p:cNvPr>
          <p:cNvSpPr>
            <a:spLocks noChangeArrowheads="1"/>
          </p:cNvSpPr>
          <p:nvPr/>
        </p:nvSpPr>
        <p:spPr bwMode="auto">
          <a:xfrm>
            <a:off x="8748713" y="2671763"/>
            <a:ext cx="2182812" cy="577850"/>
          </a:xfrm>
          <a:prstGeom prst="wedgeRectCallout">
            <a:avLst>
              <a:gd name="adj1" fmla="val -48032"/>
              <a:gd name="adj2" fmla="val -178023"/>
            </a:avLst>
          </a:prstGeom>
          <a:solidFill>
            <a:srgbClr val="FFFF00"/>
          </a:solidFill>
          <a:ln w="9525" algn="ctr">
            <a:solidFill>
              <a:schemeClr val="tx2"/>
            </a:solidFill>
            <a:miter lim="800000"/>
            <a:headEnd/>
            <a:tailEnd/>
          </a:ln>
          <a:effectLst>
            <a:outerShdw dist="107763" dir="2700000" algn="ctr" rotWithShape="0">
              <a:srgbClr val="808080">
                <a:alpha val="50000"/>
              </a:srgbClr>
            </a:outerShdw>
          </a:effectLst>
        </p:spPr>
        <p:txBody>
          <a:bodyPr lIns="91449" tIns="45725" rIns="91449" bIns="45725" anchor="ctr"/>
          <a:lstStyle/>
          <a:p>
            <a:pPr algn="ctr">
              <a:spcBef>
                <a:spcPct val="0"/>
              </a:spcBef>
              <a:spcAft>
                <a:spcPct val="0"/>
              </a:spcAft>
              <a:buSzTx/>
              <a:buFontTx/>
              <a:buNone/>
            </a:pPr>
            <a:r>
              <a:rPr lang="en-AU" altLang="en-US" sz="2400" i="1">
                <a:latin typeface="Verdana" panose="020B0604030504040204" pitchFamily="34" charset="0"/>
              </a:rPr>
              <a:t>Quality</a:t>
            </a:r>
            <a:endParaRPr lang="en-US" altLang="en-US" sz="2400" i="1">
              <a:latin typeface="Verdana" panose="020B0604030504040204" pitchFamily="34" charset="0"/>
            </a:endParaRPr>
          </a:p>
        </p:txBody>
      </p:sp>
      <p:sp>
        <p:nvSpPr>
          <p:cNvPr id="224303" name="AutoShape 47">
            <a:extLst>
              <a:ext uri="{FF2B5EF4-FFF2-40B4-BE49-F238E27FC236}">
                <a16:creationId xmlns:a16="http://schemas.microsoft.com/office/drawing/2014/main" id="{F3BF43A8-75FF-3B46-B3A8-F5D79A2EA90F}"/>
              </a:ext>
            </a:extLst>
          </p:cNvPr>
          <p:cNvSpPr>
            <a:spLocks noChangeArrowheads="1"/>
          </p:cNvSpPr>
          <p:nvPr/>
        </p:nvSpPr>
        <p:spPr bwMode="auto">
          <a:xfrm>
            <a:off x="3871913" y="6164263"/>
            <a:ext cx="2184400" cy="577850"/>
          </a:xfrm>
          <a:prstGeom prst="wedgeRectCallout">
            <a:avLst>
              <a:gd name="adj1" fmla="val 65199"/>
              <a:gd name="adj2" fmla="val -57144"/>
            </a:avLst>
          </a:prstGeom>
          <a:solidFill>
            <a:srgbClr val="FFFF00"/>
          </a:solidFill>
          <a:ln w="9525" algn="ctr">
            <a:solidFill>
              <a:schemeClr val="tx2"/>
            </a:solidFill>
            <a:miter lim="800000"/>
            <a:headEnd/>
            <a:tailEnd/>
          </a:ln>
          <a:effectLst>
            <a:outerShdw dist="107763" dir="2700000" algn="ctr" rotWithShape="0">
              <a:srgbClr val="808080">
                <a:alpha val="50000"/>
              </a:srgbClr>
            </a:outerShdw>
          </a:effectLst>
        </p:spPr>
        <p:txBody>
          <a:bodyPr lIns="91449" tIns="45725" rIns="91449" bIns="45725" anchor="ctr"/>
          <a:lstStyle/>
          <a:p>
            <a:pPr algn="ctr">
              <a:spcBef>
                <a:spcPct val="0"/>
              </a:spcBef>
              <a:spcAft>
                <a:spcPct val="0"/>
              </a:spcAft>
              <a:buSzTx/>
              <a:buFontTx/>
              <a:buNone/>
            </a:pPr>
            <a:r>
              <a:rPr lang="en-AU" altLang="en-US" sz="2400" i="1">
                <a:latin typeface="Verdana" panose="020B0604030504040204" pitchFamily="34" charset="0"/>
              </a:rPr>
              <a:t>Exposure</a:t>
            </a:r>
            <a:endParaRPr lang="en-US" altLang="en-US" sz="2400" i="1">
              <a:latin typeface="Verdana" panose="020B0604030504040204" pitchFamily="34" charset="0"/>
            </a:endParaRPr>
          </a:p>
        </p:txBody>
      </p:sp>
      <p:sp>
        <p:nvSpPr>
          <p:cNvPr id="224304" name="AutoShape 48">
            <a:extLst>
              <a:ext uri="{FF2B5EF4-FFF2-40B4-BE49-F238E27FC236}">
                <a16:creationId xmlns:a16="http://schemas.microsoft.com/office/drawing/2014/main" id="{ABED5518-3716-1B49-9AFC-CCD02CB8C367}"/>
              </a:ext>
            </a:extLst>
          </p:cNvPr>
          <p:cNvSpPr>
            <a:spLocks noChangeArrowheads="1"/>
          </p:cNvSpPr>
          <p:nvPr/>
        </p:nvSpPr>
        <p:spPr bwMode="auto">
          <a:xfrm>
            <a:off x="8240713" y="3932238"/>
            <a:ext cx="2184400" cy="577850"/>
          </a:xfrm>
          <a:prstGeom prst="wedgeRectCallout">
            <a:avLst>
              <a:gd name="adj1" fmla="val -121889"/>
              <a:gd name="adj2" fmla="val -270329"/>
            </a:avLst>
          </a:prstGeom>
          <a:solidFill>
            <a:srgbClr val="FFFF00"/>
          </a:solidFill>
          <a:ln w="9525" algn="ctr">
            <a:solidFill>
              <a:schemeClr val="tx2"/>
            </a:solidFill>
            <a:miter lim="800000"/>
            <a:headEnd/>
            <a:tailEnd/>
          </a:ln>
          <a:effectLst>
            <a:outerShdw dist="107763" dir="2700000" algn="ctr" rotWithShape="0">
              <a:srgbClr val="808080">
                <a:alpha val="50000"/>
              </a:srgbClr>
            </a:outerShdw>
          </a:effectLst>
        </p:spPr>
        <p:txBody>
          <a:bodyPr lIns="91449" tIns="45725" rIns="91449" bIns="45725" anchor="ctr"/>
          <a:lstStyle/>
          <a:p>
            <a:pPr algn="ctr">
              <a:spcBef>
                <a:spcPct val="0"/>
              </a:spcBef>
              <a:spcAft>
                <a:spcPct val="0"/>
              </a:spcAft>
              <a:buSzTx/>
              <a:buFontTx/>
              <a:buNone/>
            </a:pPr>
            <a:r>
              <a:rPr lang="en-AU" altLang="en-US" sz="2400" i="1">
                <a:latin typeface="Verdana" panose="020B0604030504040204" pitchFamily="34" charset="0"/>
              </a:rPr>
              <a:t>Risk</a:t>
            </a:r>
            <a:endParaRPr lang="en-US" altLang="en-US" sz="2400" i="1">
              <a:latin typeface="Verdana" panose="020B0604030504040204" pitchFamily="34" charset="0"/>
            </a:endParaRPr>
          </a:p>
        </p:txBody>
      </p:sp>
    </p:spTree>
    <p:extLst>
      <p:ext uri="{BB962C8B-B14F-4D97-AF65-F5344CB8AC3E}">
        <p14:creationId xmlns:p14="http://schemas.microsoft.com/office/powerpoint/2010/main" val="2805071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a:extLst>
              <a:ext uri="{FF2B5EF4-FFF2-40B4-BE49-F238E27FC236}">
                <a16:creationId xmlns:a16="http://schemas.microsoft.com/office/drawing/2014/main" id="{0830D3C8-84AB-694B-855F-A868ABE26E8A}"/>
              </a:ext>
            </a:extLst>
          </p:cNvPr>
          <p:cNvSpPr>
            <a:spLocks noChangeArrowheads="1"/>
          </p:cNvSpPr>
          <p:nvPr/>
        </p:nvSpPr>
        <p:spPr bwMode="auto">
          <a:xfrm rot="10800000">
            <a:off x="4964113" y="1760538"/>
            <a:ext cx="4876800" cy="3892550"/>
          </a:xfrm>
          <a:prstGeom prst="triangle">
            <a:avLst>
              <a:gd name="adj" fmla="val 50000"/>
            </a:avLst>
          </a:prstGeom>
          <a:gradFill rotWithShape="1">
            <a:gsLst>
              <a:gs pos="0">
                <a:srgbClr val="00FF00"/>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214019" name="Rectangle 3">
            <a:extLst>
              <a:ext uri="{FF2B5EF4-FFF2-40B4-BE49-F238E27FC236}">
                <a16:creationId xmlns:a16="http://schemas.microsoft.com/office/drawing/2014/main" id="{0DFBC1CF-6FB6-574B-933E-8FE92D95481B}"/>
              </a:ext>
            </a:extLst>
          </p:cNvPr>
          <p:cNvSpPr>
            <a:spLocks noGrp="1" noChangeArrowheads="1"/>
          </p:cNvSpPr>
          <p:nvPr>
            <p:ph type="title" idx="4294967295"/>
          </p:nvPr>
        </p:nvSpPr>
        <p:spPr>
          <a:xfrm>
            <a:off x="1452564" y="260350"/>
            <a:ext cx="9363075" cy="844550"/>
          </a:xfrm>
        </p:spPr>
        <p:txBody>
          <a:bodyPr/>
          <a:lstStyle/>
          <a:p>
            <a:r>
              <a:rPr lang="en-GB" altLang="en-US" sz="3600"/>
              <a:t>As Low As Reasonably Practicable</a:t>
            </a:r>
            <a:endParaRPr lang="en-US" altLang="en-US" sz="3600"/>
          </a:p>
        </p:txBody>
      </p:sp>
      <p:sp>
        <p:nvSpPr>
          <p:cNvPr id="214020" name="Line 4">
            <a:extLst>
              <a:ext uri="{FF2B5EF4-FFF2-40B4-BE49-F238E27FC236}">
                <a16:creationId xmlns:a16="http://schemas.microsoft.com/office/drawing/2014/main" id="{57F26A04-4997-9144-864B-37A599C5B2F1}"/>
              </a:ext>
            </a:extLst>
          </p:cNvPr>
          <p:cNvSpPr>
            <a:spLocks noChangeShapeType="1"/>
          </p:cNvSpPr>
          <p:nvPr/>
        </p:nvSpPr>
        <p:spPr bwMode="auto">
          <a:xfrm>
            <a:off x="5080000" y="1295400"/>
            <a:ext cx="4370388"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14021" name="Text Box 5">
            <a:extLst>
              <a:ext uri="{FF2B5EF4-FFF2-40B4-BE49-F238E27FC236}">
                <a16:creationId xmlns:a16="http://schemas.microsoft.com/office/drawing/2014/main" id="{FDCEE8AC-6713-334E-B340-5226FA364A12}"/>
              </a:ext>
            </a:extLst>
          </p:cNvPr>
          <p:cNvSpPr txBox="1">
            <a:spLocks noChangeArrowheads="1"/>
          </p:cNvSpPr>
          <p:nvPr/>
        </p:nvSpPr>
        <p:spPr bwMode="auto">
          <a:xfrm>
            <a:off x="6505194" y="1125538"/>
            <a:ext cx="1521589" cy="29239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US" altLang="en-US" sz="1300"/>
              <a:t>Magnitude of Risk</a:t>
            </a:r>
          </a:p>
        </p:txBody>
      </p:sp>
      <p:sp>
        <p:nvSpPr>
          <p:cNvPr id="214022" name="Line 6">
            <a:extLst>
              <a:ext uri="{FF2B5EF4-FFF2-40B4-BE49-F238E27FC236}">
                <a16:creationId xmlns:a16="http://schemas.microsoft.com/office/drawing/2014/main" id="{E1BCB8BE-C859-384E-82A7-D115D68E9D8E}"/>
              </a:ext>
            </a:extLst>
          </p:cNvPr>
          <p:cNvSpPr>
            <a:spLocks noChangeShapeType="1"/>
          </p:cNvSpPr>
          <p:nvPr/>
        </p:nvSpPr>
        <p:spPr bwMode="auto">
          <a:xfrm flipH="1">
            <a:off x="2659063" y="2892425"/>
            <a:ext cx="6470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14023" name="Text Box 7">
            <a:extLst>
              <a:ext uri="{FF2B5EF4-FFF2-40B4-BE49-F238E27FC236}">
                <a16:creationId xmlns:a16="http://schemas.microsoft.com/office/drawing/2014/main" id="{2329DB6D-C165-AD4C-8A52-0EC022300833}"/>
              </a:ext>
            </a:extLst>
          </p:cNvPr>
          <p:cNvSpPr txBox="1">
            <a:spLocks noChangeArrowheads="1"/>
          </p:cNvSpPr>
          <p:nvPr/>
        </p:nvSpPr>
        <p:spPr bwMode="auto">
          <a:xfrm>
            <a:off x="2659063" y="1728788"/>
            <a:ext cx="2552320" cy="1031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spcBef>
                <a:spcPct val="0"/>
              </a:spcBef>
              <a:spcAft>
                <a:spcPct val="0"/>
              </a:spcAft>
              <a:buSzTx/>
              <a:buFontTx/>
              <a:buNone/>
            </a:pPr>
            <a:r>
              <a:rPr lang="en-US" altLang="en-US" sz="1300"/>
              <a:t>Intolerable levels of risk</a:t>
            </a:r>
            <a:br>
              <a:rPr lang="en-US" altLang="en-US" sz="1300"/>
            </a:br>
            <a:r>
              <a:rPr lang="en-US" altLang="en-US" sz="1200" i="1"/>
              <a:t>Adverse risks are intolerable </a:t>
            </a:r>
            <a:br>
              <a:rPr lang="en-US" altLang="en-US" sz="1200" i="1"/>
            </a:br>
            <a:r>
              <a:rPr lang="en-US" altLang="en-US" sz="1200" i="1"/>
              <a:t>whatever the benefits and risk </a:t>
            </a:r>
            <a:br>
              <a:rPr lang="en-US" altLang="en-US" sz="1200" i="1"/>
            </a:br>
            <a:r>
              <a:rPr lang="en-US" altLang="en-US" sz="1200" i="1"/>
              <a:t>mitigation measures are essential </a:t>
            </a:r>
            <a:br>
              <a:rPr lang="en-US" altLang="en-US" sz="1200" i="1"/>
            </a:br>
            <a:r>
              <a:rPr lang="en-US" altLang="en-US" sz="1200" i="1"/>
              <a:t>at any cost if activity is to continue.</a:t>
            </a:r>
          </a:p>
        </p:txBody>
      </p:sp>
      <p:sp>
        <p:nvSpPr>
          <p:cNvPr id="214024" name="Line 8">
            <a:extLst>
              <a:ext uri="{FF2B5EF4-FFF2-40B4-BE49-F238E27FC236}">
                <a16:creationId xmlns:a16="http://schemas.microsoft.com/office/drawing/2014/main" id="{2B48816A-EDEF-0D40-A692-1D3CB37F9BEB}"/>
              </a:ext>
            </a:extLst>
          </p:cNvPr>
          <p:cNvSpPr>
            <a:spLocks noChangeShapeType="1"/>
          </p:cNvSpPr>
          <p:nvPr/>
        </p:nvSpPr>
        <p:spPr bwMode="auto">
          <a:xfrm flipH="1">
            <a:off x="2659063" y="4308475"/>
            <a:ext cx="5594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14025" name="Text Box 9">
            <a:extLst>
              <a:ext uri="{FF2B5EF4-FFF2-40B4-BE49-F238E27FC236}">
                <a16:creationId xmlns:a16="http://schemas.microsoft.com/office/drawing/2014/main" id="{F97835A1-6231-3840-81C6-4F28813FC704}"/>
              </a:ext>
            </a:extLst>
          </p:cNvPr>
          <p:cNvSpPr txBox="1">
            <a:spLocks noChangeArrowheads="1"/>
          </p:cNvSpPr>
          <p:nvPr/>
        </p:nvSpPr>
        <p:spPr bwMode="auto">
          <a:xfrm>
            <a:off x="2659064" y="3133725"/>
            <a:ext cx="3340997" cy="1031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spcBef>
                <a:spcPct val="0"/>
              </a:spcBef>
              <a:spcAft>
                <a:spcPct val="0"/>
              </a:spcAft>
              <a:buSzTx/>
              <a:buFontTx/>
              <a:buNone/>
            </a:pPr>
            <a:r>
              <a:rPr lang="en-US" altLang="en-US" sz="1300"/>
              <a:t>As Low as Reasonably Practicable</a:t>
            </a:r>
            <a:br>
              <a:rPr lang="en-US" altLang="en-US" sz="1300"/>
            </a:br>
            <a:r>
              <a:rPr lang="en-US" altLang="en-US" sz="1200" i="1"/>
              <a:t>A level of risk that is tolerable and cannot </a:t>
            </a:r>
            <a:br>
              <a:rPr lang="en-US" altLang="en-US" sz="1200" i="1"/>
            </a:br>
            <a:r>
              <a:rPr lang="en-US" altLang="en-US" sz="1200" i="1"/>
              <a:t>be reduced further without expenditure of</a:t>
            </a:r>
            <a:br>
              <a:rPr lang="en-US" altLang="en-US" sz="1200" i="1"/>
            </a:br>
            <a:r>
              <a:rPr lang="en-US" altLang="en-US" sz="1200" i="1"/>
              <a:t>costs disproportionate to the benefit gained or </a:t>
            </a:r>
            <a:br>
              <a:rPr lang="en-US" altLang="en-US" sz="1200" i="1"/>
            </a:br>
            <a:r>
              <a:rPr lang="en-US" altLang="en-US" sz="1200" i="1"/>
              <a:t>where the solution is impractical to implement</a:t>
            </a:r>
          </a:p>
        </p:txBody>
      </p:sp>
      <p:sp>
        <p:nvSpPr>
          <p:cNvPr id="214026" name="Text Box 10">
            <a:extLst>
              <a:ext uri="{FF2B5EF4-FFF2-40B4-BE49-F238E27FC236}">
                <a16:creationId xmlns:a16="http://schemas.microsoft.com/office/drawing/2014/main" id="{2280C1CF-ABED-0949-B582-755DE22E9BF4}"/>
              </a:ext>
            </a:extLst>
          </p:cNvPr>
          <p:cNvSpPr txBox="1">
            <a:spLocks noChangeArrowheads="1"/>
          </p:cNvSpPr>
          <p:nvPr/>
        </p:nvSpPr>
        <p:spPr bwMode="auto">
          <a:xfrm>
            <a:off x="2659064" y="4464050"/>
            <a:ext cx="4295775" cy="8463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91449" tIns="45725" rIns="91449" bIns="45725">
            <a:spAutoFit/>
          </a:bodyPr>
          <a:lstStyle/>
          <a:p>
            <a:pPr>
              <a:spcBef>
                <a:spcPct val="0"/>
              </a:spcBef>
              <a:spcAft>
                <a:spcPct val="0"/>
              </a:spcAft>
              <a:buSzTx/>
              <a:buFontTx/>
              <a:buNone/>
            </a:pPr>
            <a:r>
              <a:rPr lang="en-US" altLang="en-US" sz="1300"/>
              <a:t>Ideal levels of risk</a:t>
            </a:r>
            <a:br>
              <a:rPr lang="en-US" altLang="en-US" sz="1300"/>
            </a:br>
            <a:r>
              <a:rPr lang="en-US" altLang="en-US" sz="1200" i="1"/>
              <a:t>Risks are negligible, or so small that they can be</a:t>
            </a:r>
            <a:br>
              <a:rPr lang="en-US" altLang="en-US" sz="1200" i="1"/>
            </a:br>
            <a:r>
              <a:rPr lang="en-US" altLang="en-US" sz="1200" i="1"/>
              <a:t>managed by routine procedures and no additional risk treatment measures are needed.</a:t>
            </a:r>
          </a:p>
        </p:txBody>
      </p:sp>
      <p:sp>
        <p:nvSpPr>
          <p:cNvPr id="214027" name="Line 11">
            <a:extLst>
              <a:ext uri="{FF2B5EF4-FFF2-40B4-BE49-F238E27FC236}">
                <a16:creationId xmlns:a16="http://schemas.microsoft.com/office/drawing/2014/main" id="{8DDCF2B8-D011-9642-8A3D-13E3D18459B4}"/>
              </a:ext>
            </a:extLst>
          </p:cNvPr>
          <p:cNvSpPr>
            <a:spLocks noChangeShapeType="1"/>
          </p:cNvSpPr>
          <p:nvPr/>
        </p:nvSpPr>
        <p:spPr bwMode="auto">
          <a:xfrm flipV="1">
            <a:off x="2273300" y="1511301"/>
            <a:ext cx="0" cy="417671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spAutoFit/>
          </a:bodyPr>
          <a:lstStyle/>
          <a:p>
            <a:endParaRPr lang="en-US"/>
          </a:p>
        </p:txBody>
      </p:sp>
      <p:sp>
        <p:nvSpPr>
          <p:cNvPr id="214028" name="Line 12">
            <a:extLst>
              <a:ext uri="{FF2B5EF4-FFF2-40B4-BE49-F238E27FC236}">
                <a16:creationId xmlns:a16="http://schemas.microsoft.com/office/drawing/2014/main" id="{C49D7626-E018-D047-8CF7-B0A9C3C8DF9F}"/>
              </a:ext>
            </a:extLst>
          </p:cNvPr>
          <p:cNvSpPr>
            <a:spLocks noChangeShapeType="1"/>
          </p:cNvSpPr>
          <p:nvPr/>
        </p:nvSpPr>
        <p:spPr bwMode="auto">
          <a:xfrm flipV="1">
            <a:off x="10113963" y="1511301"/>
            <a:ext cx="0" cy="4176713"/>
          </a:xfrm>
          <a:prstGeom prst="line">
            <a:avLst/>
          </a:prstGeom>
          <a:noFill/>
          <a:ln w="5715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spAutoFit/>
          </a:bodyPr>
          <a:lstStyle/>
          <a:p>
            <a:endParaRPr lang="en-US"/>
          </a:p>
        </p:txBody>
      </p:sp>
      <p:sp>
        <p:nvSpPr>
          <p:cNvPr id="214029" name="Text Box 13">
            <a:extLst>
              <a:ext uri="{FF2B5EF4-FFF2-40B4-BE49-F238E27FC236}">
                <a16:creationId xmlns:a16="http://schemas.microsoft.com/office/drawing/2014/main" id="{94D0C115-92AD-B34E-BE17-0EE39A973ED7}"/>
              </a:ext>
            </a:extLst>
          </p:cNvPr>
          <p:cNvSpPr txBox="1">
            <a:spLocks noChangeArrowheads="1"/>
          </p:cNvSpPr>
          <p:nvPr/>
        </p:nvSpPr>
        <p:spPr bwMode="auto">
          <a:xfrm rot="10800000">
            <a:off x="1761958" y="1836739"/>
            <a:ext cx="492461"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1449" tIns="45725" rIns="91449" bIns="45725">
            <a:spAutoFit/>
          </a:bodyPr>
          <a:lstStyle/>
          <a:p>
            <a:pPr algn="ctr">
              <a:spcBef>
                <a:spcPct val="50000"/>
              </a:spcBef>
              <a:spcAft>
                <a:spcPct val="0"/>
              </a:spcAft>
              <a:buSzTx/>
              <a:buFontTx/>
              <a:buNone/>
            </a:pPr>
            <a:r>
              <a:rPr lang="en-GB" altLang="en-US" sz="2000" i="1">
                <a:solidFill>
                  <a:srgbClr val="FF0000"/>
                </a:solidFill>
                <a:cs typeface="Arial" panose="020B0604020202020204" pitchFamily="34" charset="0"/>
              </a:rPr>
              <a:t>Risk Increasing</a:t>
            </a:r>
          </a:p>
        </p:txBody>
      </p:sp>
      <p:sp>
        <p:nvSpPr>
          <p:cNvPr id="214030" name="Text Box 14">
            <a:extLst>
              <a:ext uri="{FF2B5EF4-FFF2-40B4-BE49-F238E27FC236}">
                <a16:creationId xmlns:a16="http://schemas.microsoft.com/office/drawing/2014/main" id="{461BA636-16D1-424B-B61E-93468F6BFBEA}"/>
              </a:ext>
            </a:extLst>
          </p:cNvPr>
          <p:cNvSpPr txBox="1">
            <a:spLocks noChangeArrowheads="1"/>
          </p:cNvSpPr>
          <p:nvPr/>
        </p:nvSpPr>
        <p:spPr bwMode="auto">
          <a:xfrm>
            <a:off x="10110453" y="2519364"/>
            <a:ext cx="492461"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1449" tIns="45725" rIns="91449" bIns="45725">
            <a:spAutoFit/>
          </a:bodyPr>
          <a:lstStyle/>
          <a:p>
            <a:pPr algn="ctr">
              <a:spcBef>
                <a:spcPct val="50000"/>
              </a:spcBef>
              <a:spcAft>
                <a:spcPct val="0"/>
              </a:spcAft>
              <a:buSzTx/>
              <a:buFontTx/>
              <a:buNone/>
            </a:pPr>
            <a:r>
              <a:rPr lang="en-GB" altLang="en-US" sz="2000" i="1">
                <a:solidFill>
                  <a:schemeClr val="tx2"/>
                </a:solidFill>
                <a:cs typeface="Arial" panose="020B0604020202020204" pitchFamily="34" charset="0"/>
              </a:rPr>
              <a:t>Cost Increasing</a:t>
            </a:r>
          </a:p>
        </p:txBody>
      </p:sp>
      <p:sp>
        <p:nvSpPr>
          <p:cNvPr id="214031" name="Text Box 15">
            <a:extLst>
              <a:ext uri="{FF2B5EF4-FFF2-40B4-BE49-F238E27FC236}">
                <a16:creationId xmlns:a16="http://schemas.microsoft.com/office/drawing/2014/main" id="{C65F1455-2F8D-B741-A577-DD012F1D2C7B}"/>
              </a:ext>
            </a:extLst>
          </p:cNvPr>
          <p:cNvSpPr txBox="1">
            <a:spLocks noChangeArrowheads="1"/>
          </p:cNvSpPr>
          <p:nvPr/>
        </p:nvSpPr>
        <p:spPr bwMode="auto">
          <a:xfrm>
            <a:off x="6933333" y="1878013"/>
            <a:ext cx="965346" cy="292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AU" altLang="en-US" sz="1300"/>
              <a:t>Intolerable</a:t>
            </a:r>
            <a:endParaRPr lang="en-US" altLang="en-US" sz="1300"/>
          </a:p>
        </p:txBody>
      </p:sp>
      <p:sp>
        <p:nvSpPr>
          <p:cNvPr id="214032" name="Text Box 16">
            <a:extLst>
              <a:ext uri="{FF2B5EF4-FFF2-40B4-BE49-F238E27FC236}">
                <a16:creationId xmlns:a16="http://schemas.microsoft.com/office/drawing/2014/main" id="{272ABF58-3131-F54D-A787-516DDEB63ED6}"/>
              </a:ext>
            </a:extLst>
          </p:cNvPr>
          <p:cNvSpPr txBox="1">
            <a:spLocks noChangeArrowheads="1"/>
          </p:cNvSpPr>
          <p:nvPr/>
        </p:nvSpPr>
        <p:spPr bwMode="auto">
          <a:xfrm>
            <a:off x="7052742" y="3275013"/>
            <a:ext cx="729705" cy="292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AU" altLang="en-US" sz="1300"/>
              <a:t>ALARP</a:t>
            </a:r>
            <a:endParaRPr lang="en-US" altLang="en-US" sz="1300"/>
          </a:p>
        </p:txBody>
      </p:sp>
      <p:sp>
        <p:nvSpPr>
          <p:cNvPr id="214033" name="Text Box 17">
            <a:extLst>
              <a:ext uri="{FF2B5EF4-FFF2-40B4-BE49-F238E27FC236}">
                <a16:creationId xmlns:a16="http://schemas.microsoft.com/office/drawing/2014/main" id="{5797A939-1264-654D-B081-4518ED167D5B}"/>
              </a:ext>
            </a:extLst>
          </p:cNvPr>
          <p:cNvSpPr txBox="1">
            <a:spLocks noChangeArrowheads="1"/>
          </p:cNvSpPr>
          <p:nvPr/>
        </p:nvSpPr>
        <p:spPr bwMode="auto">
          <a:xfrm>
            <a:off x="6983451" y="4605338"/>
            <a:ext cx="863524" cy="292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AU" altLang="en-US" sz="1300"/>
              <a:t>Tolerable</a:t>
            </a:r>
            <a:endParaRPr lang="en-US" altLang="en-US" sz="1300"/>
          </a:p>
        </p:txBody>
      </p:sp>
      <p:grpSp>
        <p:nvGrpSpPr>
          <p:cNvPr id="214034" name="Group 18">
            <a:extLst>
              <a:ext uri="{FF2B5EF4-FFF2-40B4-BE49-F238E27FC236}">
                <a16:creationId xmlns:a16="http://schemas.microsoft.com/office/drawing/2014/main" id="{40A00FD8-BEFF-244E-A1E5-99B28945755F}"/>
              </a:ext>
            </a:extLst>
          </p:cNvPr>
          <p:cNvGrpSpPr>
            <a:grpSpLocks/>
          </p:cNvGrpSpPr>
          <p:nvPr/>
        </p:nvGrpSpPr>
        <p:grpSpPr bwMode="auto">
          <a:xfrm rot="8249373">
            <a:off x="7773989" y="2771775"/>
            <a:ext cx="1277937" cy="801688"/>
            <a:chOff x="4422" y="2024"/>
            <a:chExt cx="1152" cy="783"/>
          </a:xfrm>
        </p:grpSpPr>
        <p:sp>
          <p:nvSpPr>
            <p:cNvPr id="214035" name="AutoShape 19">
              <a:extLst>
                <a:ext uri="{FF2B5EF4-FFF2-40B4-BE49-F238E27FC236}">
                  <a16:creationId xmlns:a16="http://schemas.microsoft.com/office/drawing/2014/main" id="{25328310-EA11-9B4F-8DBC-51D6CE54778A}"/>
                </a:ext>
              </a:extLst>
            </p:cNvPr>
            <p:cNvSpPr>
              <a:spLocks noChangeAspect="1" noChangeArrowheads="1" noTextEdit="1"/>
            </p:cNvSpPr>
            <p:nvPr/>
          </p:nvSpPr>
          <p:spPr bwMode="auto">
            <a:xfrm>
              <a:off x="4422" y="2024"/>
              <a:ext cx="1152"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036" name="Freeform 20">
              <a:extLst>
                <a:ext uri="{FF2B5EF4-FFF2-40B4-BE49-F238E27FC236}">
                  <a16:creationId xmlns:a16="http://schemas.microsoft.com/office/drawing/2014/main" id="{A6151A08-12AD-6B4F-BA7B-00BD2F78B023}"/>
                </a:ext>
              </a:extLst>
            </p:cNvPr>
            <p:cNvSpPr>
              <a:spLocks/>
            </p:cNvSpPr>
            <p:nvPr/>
          </p:nvSpPr>
          <p:spPr bwMode="auto">
            <a:xfrm>
              <a:off x="5072" y="2024"/>
              <a:ext cx="502" cy="721"/>
            </a:xfrm>
            <a:custGeom>
              <a:avLst/>
              <a:gdLst>
                <a:gd name="T0" fmla="*/ 0 w 1004"/>
                <a:gd name="T1" fmla="*/ 701 h 1442"/>
                <a:gd name="T2" fmla="*/ 0 w 1004"/>
                <a:gd name="T3" fmla="*/ 612 h 1442"/>
                <a:gd name="T4" fmla="*/ 8 w 1004"/>
                <a:gd name="T5" fmla="*/ 525 h 1442"/>
                <a:gd name="T6" fmla="*/ 23 w 1004"/>
                <a:gd name="T7" fmla="*/ 441 h 1442"/>
                <a:gd name="T8" fmla="*/ 46 w 1004"/>
                <a:gd name="T9" fmla="*/ 363 h 1442"/>
                <a:gd name="T10" fmla="*/ 74 w 1004"/>
                <a:gd name="T11" fmla="*/ 291 h 1442"/>
                <a:gd name="T12" fmla="*/ 109 w 1004"/>
                <a:gd name="T13" fmla="*/ 224 h 1442"/>
                <a:gd name="T14" fmla="*/ 150 w 1004"/>
                <a:gd name="T15" fmla="*/ 167 h 1442"/>
                <a:gd name="T16" fmla="*/ 196 w 1004"/>
                <a:gd name="T17" fmla="*/ 116 h 1442"/>
                <a:gd name="T18" fmla="*/ 247 w 1004"/>
                <a:gd name="T19" fmla="*/ 70 h 1442"/>
                <a:gd name="T20" fmla="*/ 301 w 1004"/>
                <a:gd name="T21" fmla="*/ 38 h 1442"/>
                <a:gd name="T22" fmla="*/ 361 w 1004"/>
                <a:gd name="T23" fmla="*/ 15 h 1442"/>
                <a:gd name="T24" fmla="*/ 424 w 1004"/>
                <a:gd name="T25" fmla="*/ 2 h 1442"/>
                <a:gd name="T26" fmla="*/ 487 w 1004"/>
                <a:gd name="T27" fmla="*/ 0 h 1442"/>
                <a:gd name="T28" fmla="*/ 550 w 1004"/>
                <a:gd name="T29" fmla="*/ 11 h 1442"/>
                <a:gd name="T30" fmla="*/ 610 w 1004"/>
                <a:gd name="T31" fmla="*/ 32 h 1442"/>
                <a:gd name="T32" fmla="*/ 669 w 1004"/>
                <a:gd name="T33" fmla="*/ 63 h 1442"/>
                <a:gd name="T34" fmla="*/ 725 w 1004"/>
                <a:gd name="T35" fmla="*/ 103 h 1442"/>
                <a:gd name="T36" fmla="*/ 776 w 1004"/>
                <a:gd name="T37" fmla="*/ 154 h 1442"/>
                <a:gd name="T38" fmla="*/ 825 w 1004"/>
                <a:gd name="T39" fmla="*/ 209 h 1442"/>
                <a:gd name="T40" fmla="*/ 869 w 1004"/>
                <a:gd name="T41" fmla="*/ 274 h 1442"/>
                <a:gd name="T42" fmla="*/ 907 w 1004"/>
                <a:gd name="T43" fmla="*/ 344 h 1442"/>
                <a:gd name="T44" fmla="*/ 941 w 1004"/>
                <a:gd name="T45" fmla="*/ 422 h 1442"/>
                <a:gd name="T46" fmla="*/ 968 w 1004"/>
                <a:gd name="T47" fmla="*/ 506 h 1442"/>
                <a:gd name="T48" fmla="*/ 987 w 1004"/>
                <a:gd name="T49" fmla="*/ 595 h 1442"/>
                <a:gd name="T50" fmla="*/ 998 w 1004"/>
                <a:gd name="T51" fmla="*/ 686 h 1442"/>
                <a:gd name="T52" fmla="*/ 1004 w 1004"/>
                <a:gd name="T53" fmla="*/ 777 h 1442"/>
                <a:gd name="T54" fmla="*/ 998 w 1004"/>
                <a:gd name="T55" fmla="*/ 865 h 1442"/>
                <a:gd name="T56" fmla="*/ 989 w 1004"/>
                <a:gd name="T57" fmla="*/ 950 h 1442"/>
                <a:gd name="T58" fmla="*/ 970 w 1004"/>
                <a:gd name="T59" fmla="*/ 1030 h 1442"/>
                <a:gd name="T60" fmla="*/ 945 w 1004"/>
                <a:gd name="T61" fmla="*/ 1108 h 1442"/>
                <a:gd name="T62" fmla="*/ 915 w 1004"/>
                <a:gd name="T63" fmla="*/ 1178 h 1442"/>
                <a:gd name="T64" fmla="*/ 879 w 1004"/>
                <a:gd name="T65" fmla="*/ 1241 h 1442"/>
                <a:gd name="T66" fmla="*/ 835 w 1004"/>
                <a:gd name="T67" fmla="*/ 1296 h 1442"/>
                <a:gd name="T68" fmla="*/ 785 w 1004"/>
                <a:gd name="T69" fmla="*/ 1346 h 1442"/>
                <a:gd name="T70" fmla="*/ 734 w 1004"/>
                <a:gd name="T71" fmla="*/ 1384 h 1442"/>
                <a:gd name="T72" fmla="*/ 679 w 1004"/>
                <a:gd name="T73" fmla="*/ 1416 h 1442"/>
                <a:gd name="T74" fmla="*/ 618 w 1004"/>
                <a:gd name="T75" fmla="*/ 1433 h 1442"/>
                <a:gd name="T76" fmla="*/ 553 w 1004"/>
                <a:gd name="T77" fmla="*/ 1442 h 1442"/>
                <a:gd name="T78" fmla="*/ 491 w 1004"/>
                <a:gd name="T79" fmla="*/ 1439 h 1442"/>
                <a:gd name="T80" fmla="*/ 428 w 1004"/>
                <a:gd name="T81" fmla="*/ 1423 h 1442"/>
                <a:gd name="T82" fmla="*/ 369 w 1004"/>
                <a:gd name="T83" fmla="*/ 1399 h 1442"/>
                <a:gd name="T84" fmla="*/ 310 w 1004"/>
                <a:gd name="T85" fmla="*/ 1363 h 1442"/>
                <a:gd name="T86" fmla="*/ 255 w 1004"/>
                <a:gd name="T87" fmla="*/ 1319 h 1442"/>
                <a:gd name="T88" fmla="*/ 206 w 1004"/>
                <a:gd name="T89" fmla="*/ 1268 h 1442"/>
                <a:gd name="T90" fmla="*/ 158 w 1004"/>
                <a:gd name="T91" fmla="*/ 1207 h 1442"/>
                <a:gd name="T92" fmla="*/ 116 w 1004"/>
                <a:gd name="T93" fmla="*/ 1138 h 1442"/>
                <a:gd name="T94" fmla="*/ 80 w 1004"/>
                <a:gd name="T95" fmla="*/ 1066 h 1442"/>
                <a:gd name="T96" fmla="*/ 50 w 1004"/>
                <a:gd name="T97" fmla="*/ 986 h 1442"/>
                <a:gd name="T98" fmla="*/ 25 w 1004"/>
                <a:gd name="T99" fmla="*/ 901 h 1442"/>
                <a:gd name="T100" fmla="*/ 10 w 1004"/>
                <a:gd name="T101" fmla="*/ 81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442">
                  <a:moveTo>
                    <a:pt x="6" y="775"/>
                  </a:moveTo>
                  <a:lnTo>
                    <a:pt x="4" y="756"/>
                  </a:lnTo>
                  <a:lnTo>
                    <a:pt x="2" y="737"/>
                  </a:lnTo>
                  <a:lnTo>
                    <a:pt x="0" y="718"/>
                  </a:lnTo>
                  <a:lnTo>
                    <a:pt x="0" y="701"/>
                  </a:lnTo>
                  <a:lnTo>
                    <a:pt x="0" y="682"/>
                  </a:lnTo>
                  <a:lnTo>
                    <a:pt x="0" y="665"/>
                  </a:lnTo>
                  <a:lnTo>
                    <a:pt x="0" y="646"/>
                  </a:lnTo>
                  <a:lnTo>
                    <a:pt x="0" y="629"/>
                  </a:lnTo>
                  <a:lnTo>
                    <a:pt x="0" y="612"/>
                  </a:lnTo>
                  <a:lnTo>
                    <a:pt x="0" y="595"/>
                  </a:lnTo>
                  <a:lnTo>
                    <a:pt x="2" y="576"/>
                  </a:lnTo>
                  <a:lnTo>
                    <a:pt x="4" y="559"/>
                  </a:lnTo>
                  <a:lnTo>
                    <a:pt x="6" y="542"/>
                  </a:lnTo>
                  <a:lnTo>
                    <a:pt x="8" y="525"/>
                  </a:lnTo>
                  <a:lnTo>
                    <a:pt x="12" y="507"/>
                  </a:lnTo>
                  <a:lnTo>
                    <a:pt x="14" y="490"/>
                  </a:lnTo>
                  <a:lnTo>
                    <a:pt x="17" y="475"/>
                  </a:lnTo>
                  <a:lnTo>
                    <a:pt x="19" y="458"/>
                  </a:lnTo>
                  <a:lnTo>
                    <a:pt x="23" y="441"/>
                  </a:lnTo>
                  <a:lnTo>
                    <a:pt x="27" y="426"/>
                  </a:lnTo>
                  <a:lnTo>
                    <a:pt x="31" y="411"/>
                  </a:lnTo>
                  <a:lnTo>
                    <a:pt x="36" y="395"/>
                  </a:lnTo>
                  <a:lnTo>
                    <a:pt x="40" y="380"/>
                  </a:lnTo>
                  <a:lnTo>
                    <a:pt x="46" y="363"/>
                  </a:lnTo>
                  <a:lnTo>
                    <a:pt x="52" y="348"/>
                  </a:lnTo>
                  <a:lnTo>
                    <a:pt x="57" y="334"/>
                  </a:lnTo>
                  <a:lnTo>
                    <a:pt x="63" y="319"/>
                  </a:lnTo>
                  <a:lnTo>
                    <a:pt x="69" y="306"/>
                  </a:lnTo>
                  <a:lnTo>
                    <a:pt x="74" y="291"/>
                  </a:lnTo>
                  <a:lnTo>
                    <a:pt x="82" y="277"/>
                  </a:lnTo>
                  <a:lnTo>
                    <a:pt x="88" y="264"/>
                  </a:lnTo>
                  <a:lnTo>
                    <a:pt x="95" y="253"/>
                  </a:lnTo>
                  <a:lnTo>
                    <a:pt x="103" y="239"/>
                  </a:lnTo>
                  <a:lnTo>
                    <a:pt x="109" y="224"/>
                  </a:lnTo>
                  <a:lnTo>
                    <a:pt x="116" y="213"/>
                  </a:lnTo>
                  <a:lnTo>
                    <a:pt x="126" y="201"/>
                  </a:lnTo>
                  <a:lnTo>
                    <a:pt x="131" y="190"/>
                  </a:lnTo>
                  <a:lnTo>
                    <a:pt x="141" y="179"/>
                  </a:lnTo>
                  <a:lnTo>
                    <a:pt x="150" y="167"/>
                  </a:lnTo>
                  <a:lnTo>
                    <a:pt x="160" y="156"/>
                  </a:lnTo>
                  <a:lnTo>
                    <a:pt x="168" y="144"/>
                  </a:lnTo>
                  <a:lnTo>
                    <a:pt x="177" y="133"/>
                  </a:lnTo>
                  <a:lnTo>
                    <a:pt x="187" y="125"/>
                  </a:lnTo>
                  <a:lnTo>
                    <a:pt x="196" y="116"/>
                  </a:lnTo>
                  <a:lnTo>
                    <a:pt x="206" y="106"/>
                  </a:lnTo>
                  <a:lnTo>
                    <a:pt x="215" y="97"/>
                  </a:lnTo>
                  <a:lnTo>
                    <a:pt x="226" y="87"/>
                  </a:lnTo>
                  <a:lnTo>
                    <a:pt x="238" y="82"/>
                  </a:lnTo>
                  <a:lnTo>
                    <a:pt x="247" y="70"/>
                  </a:lnTo>
                  <a:lnTo>
                    <a:pt x="259" y="65"/>
                  </a:lnTo>
                  <a:lnTo>
                    <a:pt x="268" y="57"/>
                  </a:lnTo>
                  <a:lnTo>
                    <a:pt x="280" y="51"/>
                  </a:lnTo>
                  <a:lnTo>
                    <a:pt x="289" y="44"/>
                  </a:lnTo>
                  <a:lnTo>
                    <a:pt x="301" y="38"/>
                  </a:lnTo>
                  <a:lnTo>
                    <a:pt x="314" y="32"/>
                  </a:lnTo>
                  <a:lnTo>
                    <a:pt x="325" y="29"/>
                  </a:lnTo>
                  <a:lnTo>
                    <a:pt x="337" y="23"/>
                  </a:lnTo>
                  <a:lnTo>
                    <a:pt x="348" y="19"/>
                  </a:lnTo>
                  <a:lnTo>
                    <a:pt x="361" y="15"/>
                  </a:lnTo>
                  <a:lnTo>
                    <a:pt x="375" y="11"/>
                  </a:lnTo>
                  <a:lnTo>
                    <a:pt x="386" y="8"/>
                  </a:lnTo>
                  <a:lnTo>
                    <a:pt x="398" y="6"/>
                  </a:lnTo>
                  <a:lnTo>
                    <a:pt x="411" y="4"/>
                  </a:lnTo>
                  <a:lnTo>
                    <a:pt x="424" y="2"/>
                  </a:lnTo>
                  <a:lnTo>
                    <a:pt x="436" y="0"/>
                  </a:lnTo>
                  <a:lnTo>
                    <a:pt x="451" y="0"/>
                  </a:lnTo>
                  <a:lnTo>
                    <a:pt x="462" y="0"/>
                  </a:lnTo>
                  <a:lnTo>
                    <a:pt x="474" y="0"/>
                  </a:lnTo>
                  <a:lnTo>
                    <a:pt x="487" y="0"/>
                  </a:lnTo>
                  <a:lnTo>
                    <a:pt x="498" y="2"/>
                  </a:lnTo>
                  <a:lnTo>
                    <a:pt x="514" y="4"/>
                  </a:lnTo>
                  <a:lnTo>
                    <a:pt x="525" y="6"/>
                  </a:lnTo>
                  <a:lnTo>
                    <a:pt x="536" y="8"/>
                  </a:lnTo>
                  <a:lnTo>
                    <a:pt x="550" y="11"/>
                  </a:lnTo>
                  <a:lnTo>
                    <a:pt x="561" y="13"/>
                  </a:lnTo>
                  <a:lnTo>
                    <a:pt x="574" y="19"/>
                  </a:lnTo>
                  <a:lnTo>
                    <a:pt x="586" y="23"/>
                  </a:lnTo>
                  <a:lnTo>
                    <a:pt x="599" y="27"/>
                  </a:lnTo>
                  <a:lnTo>
                    <a:pt x="610" y="32"/>
                  </a:lnTo>
                  <a:lnTo>
                    <a:pt x="624" y="38"/>
                  </a:lnTo>
                  <a:lnTo>
                    <a:pt x="633" y="44"/>
                  </a:lnTo>
                  <a:lnTo>
                    <a:pt x="645" y="49"/>
                  </a:lnTo>
                  <a:lnTo>
                    <a:pt x="658" y="55"/>
                  </a:lnTo>
                  <a:lnTo>
                    <a:pt x="669" y="63"/>
                  </a:lnTo>
                  <a:lnTo>
                    <a:pt x="681" y="68"/>
                  </a:lnTo>
                  <a:lnTo>
                    <a:pt x="690" y="76"/>
                  </a:lnTo>
                  <a:lnTo>
                    <a:pt x="702" y="86"/>
                  </a:lnTo>
                  <a:lnTo>
                    <a:pt x="713" y="95"/>
                  </a:lnTo>
                  <a:lnTo>
                    <a:pt x="725" y="103"/>
                  </a:lnTo>
                  <a:lnTo>
                    <a:pt x="736" y="112"/>
                  </a:lnTo>
                  <a:lnTo>
                    <a:pt x="745" y="122"/>
                  </a:lnTo>
                  <a:lnTo>
                    <a:pt x="757" y="133"/>
                  </a:lnTo>
                  <a:lnTo>
                    <a:pt x="766" y="141"/>
                  </a:lnTo>
                  <a:lnTo>
                    <a:pt x="776" y="154"/>
                  </a:lnTo>
                  <a:lnTo>
                    <a:pt x="787" y="163"/>
                  </a:lnTo>
                  <a:lnTo>
                    <a:pt x="797" y="175"/>
                  </a:lnTo>
                  <a:lnTo>
                    <a:pt x="806" y="184"/>
                  </a:lnTo>
                  <a:lnTo>
                    <a:pt x="816" y="198"/>
                  </a:lnTo>
                  <a:lnTo>
                    <a:pt x="825" y="209"/>
                  </a:lnTo>
                  <a:lnTo>
                    <a:pt x="835" y="222"/>
                  </a:lnTo>
                  <a:lnTo>
                    <a:pt x="842" y="234"/>
                  </a:lnTo>
                  <a:lnTo>
                    <a:pt x="852" y="247"/>
                  </a:lnTo>
                  <a:lnTo>
                    <a:pt x="860" y="260"/>
                  </a:lnTo>
                  <a:lnTo>
                    <a:pt x="869" y="274"/>
                  </a:lnTo>
                  <a:lnTo>
                    <a:pt x="879" y="287"/>
                  </a:lnTo>
                  <a:lnTo>
                    <a:pt x="884" y="302"/>
                  </a:lnTo>
                  <a:lnTo>
                    <a:pt x="892" y="315"/>
                  </a:lnTo>
                  <a:lnTo>
                    <a:pt x="901" y="331"/>
                  </a:lnTo>
                  <a:lnTo>
                    <a:pt x="907" y="344"/>
                  </a:lnTo>
                  <a:lnTo>
                    <a:pt x="915" y="359"/>
                  </a:lnTo>
                  <a:lnTo>
                    <a:pt x="922" y="376"/>
                  </a:lnTo>
                  <a:lnTo>
                    <a:pt x="928" y="392"/>
                  </a:lnTo>
                  <a:lnTo>
                    <a:pt x="934" y="407"/>
                  </a:lnTo>
                  <a:lnTo>
                    <a:pt x="941" y="422"/>
                  </a:lnTo>
                  <a:lnTo>
                    <a:pt x="947" y="439"/>
                  </a:lnTo>
                  <a:lnTo>
                    <a:pt x="953" y="456"/>
                  </a:lnTo>
                  <a:lnTo>
                    <a:pt x="958" y="471"/>
                  </a:lnTo>
                  <a:lnTo>
                    <a:pt x="962" y="488"/>
                  </a:lnTo>
                  <a:lnTo>
                    <a:pt x="968" y="506"/>
                  </a:lnTo>
                  <a:lnTo>
                    <a:pt x="972" y="525"/>
                  </a:lnTo>
                  <a:lnTo>
                    <a:pt x="975" y="540"/>
                  </a:lnTo>
                  <a:lnTo>
                    <a:pt x="981" y="559"/>
                  </a:lnTo>
                  <a:lnTo>
                    <a:pt x="983" y="576"/>
                  </a:lnTo>
                  <a:lnTo>
                    <a:pt x="987" y="595"/>
                  </a:lnTo>
                  <a:lnTo>
                    <a:pt x="991" y="612"/>
                  </a:lnTo>
                  <a:lnTo>
                    <a:pt x="993" y="629"/>
                  </a:lnTo>
                  <a:lnTo>
                    <a:pt x="994" y="648"/>
                  </a:lnTo>
                  <a:lnTo>
                    <a:pt x="998" y="669"/>
                  </a:lnTo>
                  <a:lnTo>
                    <a:pt x="998" y="686"/>
                  </a:lnTo>
                  <a:lnTo>
                    <a:pt x="1000" y="705"/>
                  </a:lnTo>
                  <a:lnTo>
                    <a:pt x="1002" y="722"/>
                  </a:lnTo>
                  <a:lnTo>
                    <a:pt x="1004" y="741"/>
                  </a:lnTo>
                  <a:lnTo>
                    <a:pt x="1004" y="758"/>
                  </a:lnTo>
                  <a:lnTo>
                    <a:pt x="1004" y="777"/>
                  </a:lnTo>
                  <a:lnTo>
                    <a:pt x="1004" y="794"/>
                  </a:lnTo>
                  <a:lnTo>
                    <a:pt x="1004" y="813"/>
                  </a:lnTo>
                  <a:lnTo>
                    <a:pt x="1002" y="831"/>
                  </a:lnTo>
                  <a:lnTo>
                    <a:pt x="1000" y="848"/>
                  </a:lnTo>
                  <a:lnTo>
                    <a:pt x="998" y="865"/>
                  </a:lnTo>
                  <a:lnTo>
                    <a:pt x="998" y="884"/>
                  </a:lnTo>
                  <a:lnTo>
                    <a:pt x="996" y="899"/>
                  </a:lnTo>
                  <a:lnTo>
                    <a:pt x="993" y="916"/>
                  </a:lnTo>
                  <a:lnTo>
                    <a:pt x="993" y="933"/>
                  </a:lnTo>
                  <a:lnTo>
                    <a:pt x="989" y="950"/>
                  </a:lnTo>
                  <a:lnTo>
                    <a:pt x="985" y="967"/>
                  </a:lnTo>
                  <a:lnTo>
                    <a:pt x="981" y="983"/>
                  </a:lnTo>
                  <a:lnTo>
                    <a:pt x="977" y="1000"/>
                  </a:lnTo>
                  <a:lnTo>
                    <a:pt x="975" y="1015"/>
                  </a:lnTo>
                  <a:lnTo>
                    <a:pt x="970" y="1030"/>
                  </a:lnTo>
                  <a:lnTo>
                    <a:pt x="966" y="1047"/>
                  </a:lnTo>
                  <a:lnTo>
                    <a:pt x="960" y="1062"/>
                  </a:lnTo>
                  <a:lnTo>
                    <a:pt x="956" y="1078"/>
                  </a:lnTo>
                  <a:lnTo>
                    <a:pt x="951" y="1091"/>
                  </a:lnTo>
                  <a:lnTo>
                    <a:pt x="945" y="1108"/>
                  </a:lnTo>
                  <a:lnTo>
                    <a:pt x="939" y="1121"/>
                  </a:lnTo>
                  <a:lnTo>
                    <a:pt x="934" y="1136"/>
                  </a:lnTo>
                  <a:lnTo>
                    <a:pt x="926" y="1150"/>
                  </a:lnTo>
                  <a:lnTo>
                    <a:pt x="920" y="1163"/>
                  </a:lnTo>
                  <a:lnTo>
                    <a:pt x="915" y="1178"/>
                  </a:lnTo>
                  <a:lnTo>
                    <a:pt x="907" y="1192"/>
                  </a:lnTo>
                  <a:lnTo>
                    <a:pt x="901" y="1205"/>
                  </a:lnTo>
                  <a:lnTo>
                    <a:pt x="894" y="1216"/>
                  </a:lnTo>
                  <a:lnTo>
                    <a:pt x="884" y="1228"/>
                  </a:lnTo>
                  <a:lnTo>
                    <a:pt x="879" y="1241"/>
                  </a:lnTo>
                  <a:lnTo>
                    <a:pt x="867" y="1252"/>
                  </a:lnTo>
                  <a:lnTo>
                    <a:pt x="860" y="1266"/>
                  </a:lnTo>
                  <a:lnTo>
                    <a:pt x="852" y="1275"/>
                  </a:lnTo>
                  <a:lnTo>
                    <a:pt x="842" y="1287"/>
                  </a:lnTo>
                  <a:lnTo>
                    <a:pt x="835" y="1296"/>
                  </a:lnTo>
                  <a:lnTo>
                    <a:pt x="825" y="1308"/>
                  </a:lnTo>
                  <a:lnTo>
                    <a:pt x="816" y="1317"/>
                  </a:lnTo>
                  <a:lnTo>
                    <a:pt x="806" y="1327"/>
                  </a:lnTo>
                  <a:lnTo>
                    <a:pt x="797" y="1336"/>
                  </a:lnTo>
                  <a:lnTo>
                    <a:pt x="785" y="1346"/>
                  </a:lnTo>
                  <a:lnTo>
                    <a:pt x="776" y="1353"/>
                  </a:lnTo>
                  <a:lnTo>
                    <a:pt x="766" y="1363"/>
                  </a:lnTo>
                  <a:lnTo>
                    <a:pt x="755" y="1368"/>
                  </a:lnTo>
                  <a:lnTo>
                    <a:pt x="745" y="1376"/>
                  </a:lnTo>
                  <a:lnTo>
                    <a:pt x="734" y="1384"/>
                  </a:lnTo>
                  <a:lnTo>
                    <a:pt x="723" y="1391"/>
                  </a:lnTo>
                  <a:lnTo>
                    <a:pt x="711" y="1397"/>
                  </a:lnTo>
                  <a:lnTo>
                    <a:pt x="700" y="1404"/>
                  </a:lnTo>
                  <a:lnTo>
                    <a:pt x="688" y="1408"/>
                  </a:lnTo>
                  <a:lnTo>
                    <a:pt x="679" y="1416"/>
                  </a:lnTo>
                  <a:lnTo>
                    <a:pt x="668" y="1420"/>
                  </a:lnTo>
                  <a:lnTo>
                    <a:pt x="654" y="1423"/>
                  </a:lnTo>
                  <a:lnTo>
                    <a:pt x="643" y="1427"/>
                  </a:lnTo>
                  <a:lnTo>
                    <a:pt x="630" y="1431"/>
                  </a:lnTo>
                  <a:lnTo>
                    <a:pt x="618" y="1433"/>
                  </a:lnTo>
                  <a:lnTo>
                    <a:pt x="605" y="1437"/>
                  </a:lnTo>
                  <a:lnTo>
                    <a:pt x="593" y="1439"/>
                  </a:lnTo>
                  <a:lnTo>
                    <a:pt x="580" y="1441"/>
                  </a:lnTo>
                  <a:lnTo>
                    <a:pt x="567" y="1441"/>
                  </a:lnTo>
                  <a:lnTo>
                    <a:pt x="553" y="1442"/>
                  </a:lnTo>
                  <a:lnTo>
                    <a:pt x="542" y="1442"/>
                  </a:lnTo>
                  <a:lnTo>
                    <a:pt x="529" y="1442"/>
                  </a:lnTo>
                  <a:lnTo>
                    <a:pt x="517" y="1441"/>
                  </a:lnTo>
                  <a:lnTo>
                    <a:pt x="502" y="1439"/>
                  </a:lnTo>
                  <a:lnTo>
                    <a:pt x="491" y="1439"/>
                  </a:lnTo>
                  <a:lnTo>
                    <a:pt x="479" y="1437"/>
                  </a:lnTo>
                  <a:lnTo>
                    <a:pt x="466" y="1433"/>
                  </a:lnTo>
                  <a:lnTo>
                    <a:pt x="453" y="1429"/>
                  </a:lnTo>
                  <a:lnTo>
                    <a:pt x="441" y="1427"/>
                  </a:lnTo>
                  <a:lnTo>
                    <a:pt x="428" y="1423"/>
                  </a:lnTo>
                  <a:lnTo>
                    <a:pt x="417" y="1420"/>
                  </a:lnTo>
                  <a:lnTo>
                    <a:pt x="405" y="1414"/>
                  </a:lnTo>
                  <a:lnTo>
                    <a:pt x="392" y="1410"/>
                  </a:lnTo>
                  <a:lnTo>
                    <a:pt x="380" y="1404"/>
                  </a:lnTo>
                  <a:lnTo>
                    <a:pt x="369" y="1399"/>
                  </a:lnTo>
                  <a:lnTo>
                    <a:pt x="358" y="1391"/>
                  </a:lnTo>
                  <a:lnTo>
                    <a:pt x="344" y="1384"/>
                  </a:lnTo>
                  <a:lnTo>
                    <a:pt x="333" y="1378"/>
                  </a:lnTo>
                  <a:lnTo>
                    <a:pt x="322" y="1370"/>
                  </a:lnTo>
                  <a:lnTo>
                    <a:pt x="310" y="1363"/>
                  </a:lnTo>
                  <a:lnTo>
                    <a:pt x="301" y="1355"/>
                  </a:lnTo>
                  <a:lnTo>
                    <a:pt x="287" y="1347"/>
                  </a:lnTo>
                  <a:lnTo>
                    <a:pt x="276" y="1338"/>
                  </a:lnTo>
                  <a:lnTo>
                    <a:pt x="266" y="1328"/>
                  </a:lnTo>
                  <a:lnTo>
                    <a:pt x="255" y="1319"/>
                  </a:lnTo>
                  <a:lnTo>
                    <a:pt x="246" y="1309"/>
                  </a:lnTo>
                  <a:lnTo>
                    <a:pt x="236" y="1300"/>
                  </a:lnTo>
                  <a:lnTo>
                    <a:pt x="225" y="1289"/>
                  </a:lnTo>
                  <a:lnTo>
                    <a:pt x="215" y="1277"/>
                  </a:lnTo>
                  <a:lnTo>
                    <a:pt x="206" y="1268"/>
                  </a:lnTo>
                  <a:lnTo>
                    <a:pt x="196" y="1256"/>
                  </a:lnTo>
                  <a:lnTo>
                    <a:pt x="187" y="1243"/>
                  </a:lnTo>
                  <a:lnTo>
                    <a:pt x="177" y="1232"/>
                  </a:lnTo>
                  <a:lnTo>
                    <a:pt x="168" y="1220"/>
                  </a:lnTo>
                  <a:lnTo>
                    <a:pt x="158" y="1207"/>
                  </a:lnTo>
                  <a:lnTo>
                    <a:pt x="150" y="1194"/>
                  </a:lnTo>
                  <a:lnTo>
                    <a:pt x="141" y="1180"/>
                  </a:lnTo>
                  <a:lnTo>
                    <a:pt x="131" y="1167"/>
                  </a:lnTo>
                  <a:lnTo>
                    <a:pt x="124" y="1154"/>
                  </a:lnTo>
                  <a:lnTo>
                    <a:pt x="116" y="1138"/>
                  </a:lnTo>
                  <a:lnTo>
                    <a:pt x="109" y="1125"/>
                  </a:lnTo>
                  <a:lnTo>
                    <a:pt x="103" y="1110"/>
                  </a:lnTo>
                  <a:lnTo>
                    <a:pt x="95" y="1095"/>
                  </a:lnTo>
                  <a:lnTo>
                    <a:pt x="88" y="1079"/>
                  </a:lnTo>
                  <a:lnTo>
                    <a:pt x="80" y="1066"/>
                  </a:lnTo>
                  <a:lnTo>
                    <a:pt x="74" y="1051"/>
                  </a:lnTo>
                  <a:lnTo>
                    <a:pt x="67" y="1034"/>
                  </a:lnTo>
                  <a:lnTo>
                    <a:pt x="61" y="1019"/>
                  </a:lnTo>
                  <a:lnTo>
                    <a:pt x="55" y="1002"/>
                  </a:lnTo>
                  <a:lnTo>
                    <a:pt x="50" y="986"/>
                  </a:lnTo>
                  <a:lnTo>
                    <a:pt x="44" y="969"/>
                  </a:lnTo>
                  <a:lnTo>
                    <a:pt x="40" y="952"/>
                  </a:lnTo>
                  <a:lnTo>
                    <a:pt x="34" y="935"/>
                  </a:lnTo>
                  <a:lnTo>
                    <a:pt x="31" y="918"/>
                  </a:lnTo>
                  <a:lnTo>
                    <a:pt x="25" y="901"/>
                  </a:lnTo>
                  <a:lnTo>
                    <a:pt x="21" y="884"/>
                  </a:lnTo>
                  <a:lnTo>
                    <a:pt x="17" y="867"/>
                  </a:lnTo>
                  <a:lnTo>
                    <a:pt x="15" y="850"/>
                  </a:lnTo>
                  <a:lnTo>
                    <a:pt x="12" y="831"/>
                  </a:lnTo>
                  <a:lnTo>
                    <a:pt x="10" y="812"/>
                  </a:lnTo>
                  <a:lnTo>
                    <a:pt x="8" y="793"/>
                  </a:lnTo>
                  <a:lnTo>
                    <a:pt x="6" y="775"/>
                  </a:lnTo>
                  <a:lnTo>
                    <a:pt x="6" y="775"/>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37" name="Freeform 21">
              <a:extLst>
                <a:ext uri="{FF2B5EF4-FFF2-40B4-BE49-F238E27FC236}">
                  <a16:creationId xmlns:a16="http://schemas.microsoft.com/office/drawing/2014/main" id="{EF17615F-B5F1-9D4A-AD2B-F6837B5745CF}"/>
                </a:ext>
              </a:extLst>
            </p:cNvPr>
            <p:cNvSpPr>
              <a:spLocks/>
            </p:cNvSpPr>
            <p:nvPr/>
          </p:nvSpPr>
          <p:spPr bwMode="auto">
            <a:xfrm>
              <a:off x="5152" y="2121"/>
              <a:ext cx="331" cy="521"/>
            </a:xfrm>
            <a:custGeom>
              <a:avLst/>
              <a:gdLst>
                <a:gd name="T0" fmla="*/ 0 w 662"/>
                <a:gd name="T1" fmla="*/ 503 h 1041"/>
                <a:gd name="T2" fmla="*/ 0 w 662"/>
                <a:gd name="T3" fmla="*/ 437 h 1041"/>
                <a:gd name="T4" fmla="*/ 4 w 662"/>
                <a:gd name="T5" fmla="*/ 374 h 1041"/>
                <a:gd name="T6" fmla="*/ 13 w 662"/>
                <a:gd name="T7" fmla="*/ 315 h 1041"/>
                <a:gd name="T8" fmla="*/ 28 w 662"/>
                <a:gd name="T9" fmla="*/ 260 h 1041"/>
                <a:gd name="T10" fmla="*/ 46 w 662"/>
                <a:gd name="T11" fmla="*/ 207 h 1041"/>
                <a:gd name="T12" fmla="*/ 70 w 662"/>
                <a:gd name="T13" fmla="*/ 159 h 1041"/>
                <a:gd name="T14" fmla="*/ 95 w 662"/>
                <a:gd name="T15" fmla="*/ 118 h 1041"/>
                <a:gd name="T16" fmla="*/ 125 w 662"/>
                <a:gd name="T17" fmla="*/ 80 h 1041"/>
                <a:gd name="T18" fmla="*/ 160 w 662"/>
                <a:gd name="T19" fmla="*/ 49 h 1041"/>
                <a:gd name="T20" fmla="*/ 194 w 662"/>
                <a:gd name="T21" fmla="*/ 25 h 1041"/>
                <a:gd name="T22" fmla="*/ 234 w 662"/>
                <a:gd name="T23" fmla="*/ 7 h 1041"/>
                <a:gd name="T24" fmla="*/ 276 w 662"/>
                <a:gd name="T25" fmla="*/ 2 h 1041"/>
                <a:gd name="T26" fmla="*/ 316 w 662"/>
                <a:gd name="T27" fmla="*/ 0 h 1041"/>
                <a:gd name="T28" fmla="*/ 357 w 662"/>
                <a:gd name="T29" fmla="*/ 7 h 1041"/>
                <a:gd name="T30" fmla="*/ 397 w 662"/>
                <a:gd name="T31" fmla="*/ 23 h 1041"/>
                <a:gd name="T32" fmla="*/ 437 w 662"/>
                <a:gd name="T33" fmla="*/ 47 h 1041"/>
                <a:gd name="T34" fmla="*/ 473 w 662"/>
                <a:gd name="T35" fmla="*/ 76 h 1041"/>
                <a:gd name="T36" fmla="*/ 509 w 662"/>
                <a:gd name="T37" fmla="*/ 112 h 1041"/>
                <a:gd name="T38" fmla="*/ 540 w 662"/>
                <a:gd name="T39" fmla="*/ 152 h 1041"/>
                <a:gd name="T40" fmla="*/ 572 w 662"/>
                <a:gd name="T41" fmla="*/ 201 h 1041"/>
                <a:gd name="T42" fmla="*/ 597 w 662"/>
                <a:gd name="T43" fmla="*/ 251 h 1041"/>
                <a:gd name="T44" fmla="*/ 618 w 662"/>
                <a:gd name="T45" fmla="*/ 308 h 1041"/>
                <a:gd name="T46" fmla="*/ 637 w 662"/>
                <a:gd name="T47" fmla="*/ 367 h 1041"/>
                <a:gd name="T48" fmla="*/ 650 w 662"/>
                <a:gd name="T49" fmla="*/ 431 h 1041"/>
                <a:gd name="T50" fmla="*/ 660 w 662"/>
                <a:gd name="T51" fmla="*/ 500 h 1041"/>
                <a:gd name="T52" fmla="*/ 662 w 662"/>
                <a:gd name="T53" fmla="*/ 564 h 1041"/>
                <a:gd name="T54" fmla="*/ 660 w 662"/>
                <a:gd name="T55" fmla="*/ 629 h 1041"/>
                <a:gd name="T56" fmla="*/ 654 w 662"/>
                <a:gd name="T57" fmla="*/ 690 h 1041"/>
                <a:gd name="T58" fmla="*/ 641 w 662"/>
                <a:gd name="T59" fmla="*/ 747 h 1041"/>
                <a:gd name="T60" fmla="*/ 625 w 662"/>
                <a:gd name="T61" fmla="*/ 802 h 1041"/>
                <a:gd name="T62" fmla="*/ 606 w 662"/>
                <a:gd name="T63" fmla="*/ 853 h 1041"/>
                <a:gd name="T64" fmla="*/ 584 w 662"/>
                <a:gd name="T65" fmla="*/ 899 h 1041"/>
                <a:gd name="T66" fmla="*/ 553 w 662"/>
                <a:gd name="T67" fmla="*/ 939 h 1041"/>
                <a:gd name="T68" fmla="*/ 523 w 662"/>
                <a:gd name="T69" fmla="*/ 973 h 1041"/>
                <a:gd name="T70" fmla="*/ 489 w 662"/>
                <a:gd name="T71" fmla="*/ 1001 h 1041"/>
                <a:gd name="T72" fmla="*/ 452 w 662"/>
                <a:gd name="T73" fmla="*/ 1024 h 1041"/>
                <a:gd name="T74" fmla="*/ 412 w 662"/>
                <a:gd name="T75" fmla="*/ 1036 h 1041"/>
                <a:gd name="T76" fmla="*/ 371 w 662"/>
                <a:gd name="T77" fmla="*/ 1041 h 1041"/>
                <a:gd name="T78" fmla="*/ 329 w 662"/>
                <a:gd name="T79" fmla="*/ 1038 h 1041"/>
                <a:gd name="T80" fmla="*/ 289 w 662"/>
                <a:gd name="T81" fmla="*/ 1028 h 1041"/>
                <a:gd name="T82" fmla="*/ 247 w 662"/>
                <a:gd name="T83" fmla="*/ 1009 h 1041"/>
                <a:gd name="T84" fmla="*/ 209 w 662"/>
                <a:gd name="T85" fmla="*/ 984 h 1041"/>
                <a:gd name="T86" fmla="*/ 173 w 662"/>
                <a:gd name="T87" fmla="*/ 950 h 1041"/>
                <a:gd name="T88" fmla="*/ 141 w 662"/>
                <a:gd name="T89" fmla="*/ 914 h 1041"/>
                <a:gd name="T90" fmla="*/ 106 w 662"/>
                <a:gd name="T91" fmla="*/ 868 h 1041"/>
                <a:gd name="T92" fmla="*/ 80 w 662"/>
                <a:gd name="T93" fmla="*/ 819 h 1041"/>
                <a:gd name="T94" fmla="*/ 55 w 662"/>
                <a:gd name="T95" fmla="*/ 766 h 1041"/>
                <a:gd name="T96" fmla="*/ 34 w 662"/>
                <a:gd name="T97" fmla="*/ 709 h 1041"/>
                <a:gd name="T98" fmla="*/ 19 w 662"/>
                <a:gd name="T99" fmla="*/ 648 h 1041"/>
                <a:gd name="T100" fmla="*/ 8 w 662"/>
                <a:gd name="T101" fmla="*/ 583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2" h="1041">
                  <a:moveTo>
                    <a:pt x="6" y="557"/>
                  </a:moveTo>
                  <a:lnTo>
                    <a:pt x="2" y="543"/>
                  </a:lnTo>
                  <a:lnTo>
                    <a:pt x="2" y="528"/>
                  </a:lnTo>
                  <a:lnTo>
                    <a:pt x="0" y="517"/>
                  </a:lnTo>
                  <a:lnTo>
                    <a:pt x="0" y="503"/>
                  </a:lnTo>
                  <a:lnTo>
                    <a:pt x="0" y="490"/>
                  </a:lnTo>
                  <a:lnTo>
                    <a:pt x="0" y="477"/>
                  </a:lnTo>
                  <a:lnTo>
                    <a:pt x="0" y="464"/>
                  </a:lnTo>
                  <a:lnTo>
                    <a:pt x="0" y="450"/>
                  </a:lnTo>
                  <a:lnTo>
                    <a:pt x="0" y="437"/>
                  </a:lnTo>
                  <a:lnTo>
                    <a:pt x="0" y="424"/>
                  </a:lnTo>
                  <a:lnTo>
                    <a:pt x="0" y="412"/>
                  </a:lnTo>
                  <a:lnTo>
                    <a:pt x="2" y="401"/>
                  </a:lnTo>
                  <a:lnTo>
                    <a:pt x="2" y="388"/>
                  </a:lnTo>
                  <a:lnTo>
                    <a:pt x="4" y="374"/>
                  </a:lnTo>
                  <a:lnTo>
                    <a:pt x="6" y="363"/>
                  </a:lnTo>
                  <a:lnTo>
                    <a:pt x="8" y="351"/>
                  </a:lnTo>
                  <a:lnTo>
                    <a:pt x="9" y="340"/>
                  </a:lnTo>
                  <a:lnTo>
                    <a:pt x="11" y="327"/>
                  </a:lnTo>
                  <a:lnTo>
                    <a:pt x="13" y="315"/>
                  </a:lnTo>
                  <a:lnTo>
                    <a:pt x="15" y="304"/>
                  </a:lnTo>
                  <a:lnTo>
                    <a:pt x="19" y="293"/>
                  </a:lnTo>
                  <a:lnTo>
                    <a:pt x="21" y="281"/>
                  </a:lnTo>
                  <a:lnTo>
                    <a:pt x="25" y="270"/>
                  </a:lnTo>
                  <a:lnTo>
                    <a:pt x="28" y="260"/>
                  </a:lnTo>
                  <a:lnTo>
                    <a:pt x="30" y="247"/>
                  </a:lnTo>
                  <a:lnTo>
                    <a:pt x="34" y="237"/>
                  </a:lnTo>
                  <a:lnTo>
                    <a:pt x="38" y="226"/>
                  </a:lnTo>
                  <a:lnTo>
                    <a:pt x="42" y="217"/>
                  </a:lnTo>
                  <a:lnTo>
                    <a:pt x="46" y="207"/>
                  </a:lnTo>
                  <a:lnTo>
                    <a:pt x="51" y="198"/>
                  </a:lnTo>
                  <a:lnTo>
                    <a:pt x="55" y="188"/>
                  </a:lnTo>
                  <a:lnTo>
                    <a:pt x="61" y="178"/>
                  </a:lnTo>
                  <a:lnTo>
                    <a:pt x="65" y="169"/>
                  </a:lnTo>
                  <a:lnTo>
                    <a:pt x="70" y="159"/>
                  </a:lnTo>
                  <a:lnTo>
                    <a:pt x="74" y="150"/>
                  </a:lnTo>
                  <a:lnTo>
                    <a:pt x="80" y="140"/>
                  </a:lnTo>
                  <a:lnTo>
                    <a:pt x="84" y="133"/>
                  </a:lnTo>
                  <a:lnTo>
                    <a:pt x="89" y="123"/>
                  </a:lnTo>
                  <a:lnTo>
                    <a:pt x="95" y="118"/>
                  </a:lnTo>
                  <a:lnTo>
                    <a:pt x="101" y="110"/>
                  </a:lnTo>
                  <a:lnTo>
                    <a:pt x="106" y="101"/>
                  </a:lnTo>
                  <a:lnTo>
                    <a:pt x="112" y="93"/>
                  </a:lnTo>
                  <a:lnTo>
                    <a:pt x="118" y="85"/>
                  </a:lnTo>
                  <a:lnTo>
                    <a:pt x="125" y="80"/>
                  </a:lnTo>
                  <a:lnTo>
                    <a:pt x="133" y="72"/>
                  </a:lnTo>
                  <a:lnTo>
                    <a:pt x="139" y="66"/>
                  </a:lnTo>
                  <a:lnTo>
                    <a:pt x="146" y="61"/>
                  </a:lnTo>
                  <a:lnTo>
                    <a:pt x="152" y="55"/>
                  </a:lnTo>
                  <a:lnTo>
                    <a:pt x="160" y="49"/>
                  </a:lnTo>
                  <a:lnTo>
                    <a:pt x="165" y="44"/>
                  </a:lnTo>
                  <a:lnTo>
                    <a:pt x="173" y="38"/>
                  </a:lnTo>
                  <a:lnTo>
                    <a:pt x="181" y="34"/>
                  </a:lnTo>
                  <a:lnTo>
                    <a:pt x="186" y="30"/>
                  </a:lnTo>
                  <a:lnTo>
                    <a:pt x="194" y="25"/>
                  </a:lnTo>
                  <a:lnTo>
                    <a:pt x="203" y="21"/>
                  </a:lnTo>
                  <a:lnTo>
                    <a:pt x="211" y="19"/>
                  </a:lnTo>
                  <a:lnTo>
                    <a:pt x="219" y="13"/>
                  </a:lnTo>
                  <a:lnTo>
                    <a:pt x="226" y="11"/>
                  </a:lnTo>
                  <a:lnTo>
                    <a:pt x="234" y="7"/>
                  </a:lnTo>
                  <a:lnTo>
                    <a:pt x="241" y="7"/>
                  </a:lnTo>
                  <a:lnTo>
                    <a:pt x="249" y="4"/>
                  </a:lnTo>
                  <a:lnTo>
                    <a:pt x="258" y="2"/>
                  </a:lnTo>
                  <a:lnTo>
                    <a:pt x="266" y="2"/>
                  </a:lnTo>
                  <a:lnTo>
                    <a:pt x="276" y="2"/>
                  </a:lnTo>
                  <a:lnTo>
                    <a:pt x="285" y="0"/>
                  </a:lnTo>
                  <a:lnTo>
                    <a:pt x="291" y="0"/>
                  </a:lnTo>
                  <a:lnTo>
                    <a:pt x="300" y="0"/>
                  </a:lnTo>
                  <a:lnTo>
                    <a:pt x="308" y="0"/>
                  </a:lnTo>
                  <a:lnTo>
                    <a:pt x="316" y="0"/>
                  </a:lnTo>
                  <a:lnTo>
                    <a:pt x="325" y="2"/>
                  </a:lnTo>
                  <a:lnTo>
                    <a:pt x="333" y="2"/>
                  </a:lnTo>
                  <a:lnTo>
                    <a:pt x="342" y="4"/>
                  </a:lnTo>
                  <a:lnTo>
                    <a:pt x="350" y="6"/>
                  </a:lnTo>
                  <a:lnTo>
                    <a:pt x="357" y="7"/>
                  </a:lnTo>
                  <a:lnTo>
                    <a:pt x="365" y="9"/>
                  </a:lnTo>
                  <a:lnTo>
                    <a:pt x="374" y="13"/>
                  </a:lnTo>
                  <a:lnTo>
                    <a:pt x="382" y="15"/>
                  </a:lnTo>
                  <a:lnTo>
                    <a:pt x="390" y="19"/>
                  </a:lnTo>
                  <a:lnTo>
                    <a:pt x="397" y="23"/>
                  </a:lnTo>
                  <a:lnTo>
                    <a:pt x="405" y="28"/>
                  </a:lnTo>
                  <a:lnTo>
                    <a:pt x="412" y="30"/>
                  </a:lnTo>
                  <a:lnTo>
                    <a:pt x="420" y="36"/>
                  </a:lnTo>
                  <a:lnTo>
                    <a:pt x="430" y="42"/>
                  </a:lnTo>
                  <a:lnTo>
                    <a:pt x="437" y="47"/>
                  </a:lnTo>
                  <a:lnTo>
                    <a:pt x="443" y="51"/>
                  </a:lnTo>
                  <a:lnTo>
                    <a:pt x="452" y="57"/>
                  </a:lnTo>
                  <a:lnTo>
                    <a:pt x="458" y="63"/>
                  </a:lnTo>
                  <a:lnTo>
                    <a:pt x="466" y="70"/>
                  </a:lnTo>
                  <a:lnTo>
                    <a:pt x="473" y="76"/>
                  </a:lnTo>
                  <a:lnTo>
                    <a:pt x="481" y="82"/>
                  </a:lnTo>
                  <a:lnTo>
                    <a:pt x="487" y="89"/>
                  </a:lnTo>
                  <a:lnTo>
                    <a:pt x="494" y="95"/>
                  </a:lnTo>
                  <a:lnTo>
                    <a:pt x="502" y="102"/>
                  </a:lnTo>
                  <a:lnTo>
                    <a:pt x="509" y="112"/>
                  </a:lnTo>
                  <a:lnTo>
                    <a:pt x="515" y="120"/>
                  </a:lnTo>
                  <a:lnTo>
                    <a:pt x="523" y="129"/>
                  </a:lnTo>
                  <a:lnTo>
                    <a:pt x="528" y="135"/>
                  </a:lnTo>
                  <a:lnTo>
                    <a:pt x="534" y="144"/>
                  </a:lnTo>
                  <a:lnTo>
                    <a:pt x="540" y="152"/>
                  </a:lnTo>
                  <a:lnTo>
                    <a:pt x="547" y="163"/>
                  </a:lnTo>
                  <a:lnTo>
                    <a:pt x="551" y="171"/>
                  </a:lnTo>
                  <a:lnTo>
                    <a:pt x="559" y="182"/>
                  </a:lnTo>
                  <a:lnTo>
                    <a:pt x="565" y="190"/>
                  </a:lnTo>
                  <a:lnTo>
                    <a:pt x="572" y="201"/>
                  </a:lnTo>
                  <a:lnTo>
                    <a:pt x="576" y="211"/>
                  </a:lnTo>
                  <a:lnTo>
                    <a:pt x="582" y="220"/>
                  </a:lnTo>
                  <a:lnTo>
                    <a:pt x="585" y="230"/>
                  </a:lnTo>
                  <a:lnTo>
                    <a:pt x="591" y="241"/>
                  </a:lnTo>
                  <a:lnTo>
                    <a:pt x="597" y="251"/>
                  </a:lnTo>
                  <a:lnTo>
                    <a:pt x="601" y="262"/>
                  </a:lnTo>
                  <a:lnTo>
                    <a:pt x="606" y="274"/>
                  </a:lnTo>
                  <a:lnTo>
                    <a:pt x="610" y="285"/>
                  </a:lnTo>
                  <a:lnTo>
                    <a:pt x="614" y="296"/>
                  </a:lnTo>
                  <a:lnTo>
                    <a:pt x="618" y="308"/>
                  </a:lnTo>
                  <a:lnTo>
                    <a:pt x="622" y="319"/>
                  </a:lnTo>
                  <a:lnTo>
                    <a:pt x="625" y="332"/>
                  </a:lnTo>
                  <a:lnTo>
                    <a:pt x="629" y="344"/>
                  </a:lnTo>
                  <a:lnTo>
                    <a:pt x="633" y="355"/>
                  </a:lnTo>
                  <a:lnTo>
                    <a:pt x="637" y="367"/>
                  </a:lnTo>
                  <a:lnTo>
                    <a:pt x="639" y="380"/>
                  </a:lnTo>
                  <a:lnTo>
                    <a:pt x="642" y="391"/>
                  </a:lnTo>
                  <a:lnTo>
                    <a:pt x="644" y="407"/>
                  </a:lnTo>
                  <a:lnTo>
                    <a:pt x="648" y="418"/>
                  </a:lnTo>
                  <a:lnTo>
                    <a:pt x="650" y="431"/>
                  </a:lnTo>
                  <a:lnTo>
                    <a:pt x="652" y="445"/>
                  </a:lnTo>
                  <a:lnTo>
                    <a:pt x="654" y="458"/>
                  </a:lnTo>
                  <a:lnTo>
                    <a:pt x="656" y="471"/>
                  </a:lnTo>
                  <a:lnTo>
                    <a:pt x="660" y="486"/>
                  </a:lnTo>
                  <a:lnTo>
                    <a:pt x="660" y="500"/>
                  </a:lnTo>
                  <a:lnTo>
                    <a:pt x="660" y="511"/>
                  </a:lnTo>
                  <a:lnTo>
                    <a:pt x="660" y="524"/>
                  </a:lnTo>
                  <a:lnTo>
                    <a:pt x="662" y="538"/>
                  </a:lnTo>
                  <a:lnTo>
                    <a:pt x="662" y="551"/>
                  </a:lnTo>
                  <a:lnTo>
                    <a:pt x="662" y="564"/>
                  </a:lnTo>
                  <a:lnTo>
                    <a:pt x="662" y="578"/>
                  </a:lnTo>
                  <a:lnTo>
                    <a:pt x="662" y="591"/>
                  </a:lnTo>
                  <a:lnTo>
                    <a:pt x="662" y="602"/>
                  </a:lnTo>
                  <a:lnTo>
                    <a:pt x="660" y="614"/>
                  </a:lnTo>
                  <a:lnTo>
                    <a:pt x="660" y="629"/>
                  </a:lnTo>
                  <a:lnTo>
                    <a:pt x="660" y="640"/>
                  </a:lnTo>
                  <a:lnTo>
                    <a:pt x="658" y="654"/>
                  </a:lnTo>
                  <a:lnTo>
                    <a:pt x="658" y="665"/>
                  </a:lnTo>
                  <a:lnTo>
                    <a:pt x="656" y="676"/>
                  </a:lnTo>
                  <a:lnTo>
                    <a:pt x="654" y="690"/>
                  </a:lnTo>
                  <a:lnTo>
                    <a:pt x="652" y="701"/>
                  </a:lnTo>
                  <a:lnTo>
                    <a:pt x="650" y="713"/>
                  </a:lnTo>
                  <a:lnTo>
                    <a:pt x="648" y="724"/>
                  </a:lnTo>
                  <a:lnTo>
                    <a:pt x="644" y="737"/>
                  </a:lnTo>
                  <a:lnTo>
                    <a:pt x="641" y="747"/>
                  </a:lnTo>
                  <a:lnTo>
                    <a:pt x="639" y="758"/>
                  </a:lnTo>
                  <a:lnTo>
                    <a:pt x="637" y="771"/>
                  </a:lnTo>
                  <a:lnTo>
                    <a:pt x="633" y="783"/>
                  </a:lnTo>
                  <a:lnTo>
                    <a:pt x="629" y="792"/>
                  </a:lnTo>
                  <a:lnTo>
                    <a:pt x="625" y="802"/>
                  </a:lnTo>
                  <a:lnTo>
                    <a:pt x="622" y="811"/>
                  </a:lnTo>
                  <a:lnTo>
                    <a:pt x="620" y="823"/>
                  </a:lnTo>
                  <a:lnTo>
                    <a:pt x="614" y="832"/>
                  </a:lnTo>
                  <a:lnTo>
                    <a:pt x="610" y="844"/>
                  </a:lnTo>
                  <a:lnTo>
                    <a:pt x="606" y="853"/>
                  </a:lnTo>
                  <a:lnTo>
                    <a:pt x="603" y="863"/>
                  </a:lnTo>
                  <a:lnTo>
                    <a:pt x="597" y="872"/>
                  </a:lnTo>
                  <a:lnTo>
                    <a:pt x="593" y="880"/>
                  </a:lnTo>
                  <a:lnTo>
                    <a:pt x="587" y="889"/>
                  </a:lnTo>
                  <a:lnTo>
                    <a:pt x="584" y="899"/>
                  </a:lnTo>
                  <a:lnTo>
                    <a:pt x="578" y="906"/>
                  </a:lnTo>
                  <a:lnTo>
                    <a:pt x="572" y="916"/>
                  </a:lnTo>
                  <a:lnTo>
                    <a:pt x="566" y="923"/>
                  </a:lnTo>
                  <a:lnTo>
                    <a:pt x="561" y="933"/>
                  </a:lnTo>
                  <a:lnTo>
                    <a:pt x="553" y="939"/>
                  </a:lnTo>
                  <a:lnTo>
                    <a:pt x="549" y="946"/>
                  </a:lnTo>
                  <a:lnTo>
                    <a:pt x="542" y="954"/>
                  </a:lnTo>
                  <a:lnTo>
                    <a:pt x="536" y="961"/>
                  </a:lnTo>
                  <a:lnTo>
                    <a:pt x="528" y="967"/>
                  </a:lnTo>
                  <a:lnTo>
                    <a:pt x="523" y="973"/>
                  </a:lnTo>
                  <a:lnTo>
                    <a:pt x="517" y="979"/>
                  </a:lnTo>
                  <a:lnTo>
                    <a:pt x="509" y="986"/>
                  </a:lnTo>
                  <a:lnTo>
                    <a:pt x="504" y="990"/>
                  </a:lnTo>
                  <a:lnTo>
                    <a:pt x="496" y="996"/>
                  </a:lnTo>
                  <a:lnTo>
                    <a:pt x="489" y="1001"/>
                  </a:lnTo>
                  <a:lnTo>
                    <a:pt x="481" y="1007"/>
                  </a:lnTo>
                  <a:lnTo>
                    <a:pt x="473" y="1011"/>
                  </a:lnTo>
                  <a:lnTo>
                    <a:pt x="466" y="1015"/>
                  </a:lnTo>
                  <a:lnTo>
                    <a:pt x="460" y="1019"/>
                  </a:lnTo>
                  <a:lnTo>
                    <a:pt x="452" y="1024"/>
                  </a:lnTo>
                  <a:lnTo>
                    <a:pt x="445" y="1026"/>
                  </a:lnTo>
                  <a:lnTo>
                    <a:pt x="437" y="1030"/>
                  </a:lnTo>
                  <a:lnTo>
                    <a:pt x="430" y="1032"/>
                  </a:lnTo>
                  <a:lnTo>
                    <a:pt x="420" y="1034"/>
                  </a:lnTo>
                  <a:lnTo>
                    <a:pt x="412" y="1036"/>
                  </a:lnTo>
                  <a:lnTo>
                    <a:pt x="405" y="1038"/>
                  </a:lnTo>
                  <a:lnTo>
                    <a:pt x="397" y="1039"/>
                  </a:lnTo>
                  <a:lnTo>
                    <a:pt x="388" y="1041"/>
                  </a:lnTo>
                  <a:lnTo>
                    <a:pt x="378" y="1041"/>
                  </a:lnTo>
                  <a:lnTo>
                    <a:pt x="371" y="1041"/>
                  </a:lnTo>
                  <a:lnTo>
                    <a:pt x="363" y="1041"/>
                  </a:lnTo>
                  <a:lnTo>
                    <a:pt x="355" y="1041"/>
                  </a:lnTo>
                  <a:lnTo>
                    <a:pt x="346" y="1041"/>
                  </a:lnTo>
                  <a:lnTo>
                    <a:pt x="336" y="1039"/>
                  </a:lnTo>
                  <a:lnTo>
                    <a:pt x="329" y="1038"/>
                  </a:lnTo>
                  <a:lnTo>
                    <a:pt x="321" y="1038"/>
                  </a:lnTo>
                  <a:lnTo>
                    <a:pt x="314" y="1036"/>
                  </a:lnTo>
                  <a:lnTo>
                    <a:pt x="304" y="1032"/>
                  </a:lnTo>
                  <a:lnTo>
                    <a:pt x="297" y="1030"/>
                  </a:lnTo>
                  <a:lnTo>
                    <a:pt x="289" y="1028"/>
                  </a:lnTo>
                  <a:lnTo>
                    <a:pt x="279" y="1024"/>
                  </a:lnTo>
                  <a:lnTo>
                    <a:pt x="270" y="1020"/>
                  </a:lnTo>
                  <a:lnTo>
                    <a:pt x="262" y="1017"/>
                  </a:lnTo>
                  <a:lnTo>
                    <a:pt x="255" y="1013"/>
                  </a:lnTo>
                  <a:lnTo>
                    <a:pt x="247" y="1009"/>
                  </a:lnTo>
                  <a:lnTo>
                    <a:pt x="239" y="1005"/>
                  </a:lnTo>
                  <a:lnTo>
                    <a:pt x="232" y="1000"/>
                  </a:lnTo>
                  <a:lnTo>
                    <a:pt x="224" y="996"/>
                  </a:lnTo>
                  <a:lnTo>
                    <a:pt x="217" y="990"/>
                  </a:lnTo>
                  <a:lnTo>
                    <a:pt x="209" y="984"/>
                  </a:lnTo>
                  <a:lnTo>
                    <a:pt x="201" y="977"/>
                  </a:lnTo>
                  <a:lnTo>
                    <a:pt x="194" y="971"/>
                  </a:lnTo>
                  <a:lnTo>
                    <a:pt x="186" y="965"/>
                  </a:lnTo>
                  <a:lnTo>
                    <a:pt x="181" y="958"/>
                  </a:lnTo>
                  <a:lnTo>
                    <a:pt x="173" y="950"/>
                  </a:lnTo>
                  <a:lnTo>
                    <a:pt x="165" y="944"/>
                  </a:lnTo>
                  <a:lnTo>
                    <a:pt x="160" y="937"/>
                  </a:lnTo>
                  <a:lnTo>
                    <a:pt x="152" y="929"/>
                  </a:lnTo>
                  <a:lnTo>
                    <a:pt x="146" y="922"/>
                  </a:lnTo>
                  <a:lnTo>
                    <a:pt x="141" y="914"/>
                  </a:lnTo>
                  <a:lnTo>
                    <a:pt x="133" y="904"/>
                  </a:lnTo>
                  <a:lnTo>
                    <a:pt x="125" y="897"/>
                  </a:lnTo>
                  <a:lnTo>
                    <a:pt x="120" y="887"/>
                  </a:lnTo>
                  <a:lnTo>
                    <a:pt x="114" y="878"/>
                  </a:lnTo>
                  <a:lnTo>
                    <a:pt x="106" y="868"/>
                  </a:lnTo>
                  <a:lnTo>
                    <a:pt x="101" y="859"/>
                  </a:lnTo>
                  <a:lnTo>
                    <a:pt x="95" y="851"/>
                  </a:lnTo>
                  <a:lnTo>
                    <a:pt x="91" y="840"/>
                  </a:lnTo>
                  <a:lnTo>
                    <a:pt x="86" y="830"/>
                  </a:lnTo>
                  <a:lnTo>
                    <a:pt x="80" y="819"/>
                  </a:lnTo>
                  <a:lnTo>
                    <a:pt x="76" y="809"/>
                  </a:lnTo>
                  <a:lnTo>
                    <a:pt x="70" y="800"/>
                  </a:lnTo>
                  <a:lnTo>
                    <a:pt x="65" y="789"/>
                  </a:lnTo>
                  <a:lnTo>
                    <a:pt x="59" y="777"/>
                  </a:lnTo>
                  <a:lnTo>
                    <a:pt x="55" y="766"/>
                  </a:lnTo>
                  <a:lnTo>
                    <a:pt x="51" y="756"/>
                  </a:lnTo>
                  <a:lnTo>
                    <a:pt x="47" y="745"/>
                  </a:lnTo>
                  <a:lnTo>
                    <a:pt x="42" y="732"/>
                  </a:lnTo>
                  <a:lnTo>
                    <a:pt x="38" y="720"/>
                  </a:lnTo>
                  <a:lnTo>
                    <a:pt x="34" y="709"/>
                  </a:lnTo>
                  <a:lnTo>
                    <a:pt x="30" y="697"/>
                  </a:lnTo>
                  <a:lnTo>
                    <a:pt x="28" y="684"/>
                  </a:lnTo>
                  <a:lnTo>
                    <a:pt x="25" y="673"/>
                  </a:lnTo>
                  <a:lnTo>
                    <a:pt x="23" y="661"/>
                  </a:lnTo>
                  <a:lnTo>
                    <a:pt x="19" y="648"/>
                  </a:lnTo>
                  <a:lnTo>
                    <a:pt x="15" y="635"/>
                  </a:lnTo>
                  <a:lnTo>
                    <a:pt x="13" y="621"/>
                  </a:lnTo>
                  <a:lnTo>
                    <a:pt x="11" y="608"/>
                  </a:lnTo>
                  <a:lnTo>
                    <a:pt x="9" y="597"/>
                  </a:lnTo>
                  <a:lnTo>
                    <a:pt x="8" y="583"/>
                  </a:lnTo>
                  <a:lnTo>
                    <a:pt x="6" y="570"/>
                  </a:lnTo>
                  <a:lnTo>
                    <a:pt x="6" y="557"/>
                  </a:lnTo>
                  <a:lnTo>
                    <a:pt x="6" y="5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38" name="Freeform 22">
              <a:extLst>
                <a:ext uri="{FF2B5EF4-FFF2-40B4-BE49-F238E27FC236}">
                  <a16:creationId xmlns:a16="http://schemas.microsoft.com/office/drawing/2014/main" id="{16BD44B4-82E9-FA44-8256-0B25FFAC7896}"/>
                </a:ext>
              </a:extLst>
            </p:cNvPr>
            <p:cNvSpPr>
              <a:spLocks/>
            </p:cNvSpPr>
            <p:nvPr/>
          </p:nvSpPr>
          <p:spPr bwMode="auto">
            <a:xfrm>
              <a:off x="5197" y="2189"/>
              <a:ext cx="241" cy="379"/>
            </a:xfrm>
            <a:custGeom>
              <a:avLst/>
              <a:gdLst>
                <a:gd name="T0" fmla="*/ 0 w 483"/>
                <a:gd name="T1" fmla="*/ 365 h 756"/>
                <a:gd name="T2" fmla="*/ 0 w 483"/>
                <a:gd name="T3" fmla="*/ 317 h 756"/>
                <a:gd name="T4" fmla="*/ 4 w 483"/>
                <a:gd name="T5" fmla="*/ 273 h 756"/>
                <a:gd name="T6" fmla="*/ 10 w 483"/>
                <a:gd name="T7" fmla="*/ 228 h 756"/>
                <a:gd name="T8" fmla="*/ 21 w 483"/>
                <a:gd name="T9" fmla="*/ 190 h 756"/>
                <a:gd name="T10" fmla="*/ 33 w 483"/>
                <a:gd name="T11" fmla="*/ 150 h 756"/>
                <a:gd name="T12" fmla="*/ 52 w 483"/>
                <a:gd name="T13" fmla="*/ 116 h 756"/>
                <a:gd name="T14" fmla="*/ 69 w 483"/>
                <a:gd name="T15" fmla="*/ 83 h 756"/>
                <a:gd name="T16" fmla="*/ 92 w 483"/>
                <a:gd name="T17" fmla="*/ 57 h 756"/>
                <a:gd name="T18" fmla="*/ 116 w 483"/>
                <a:gd name="T19" fmla="*/ 34 h 756"/>
                <a:gd name="T20" fmla="*/ 141 w 483"/>
                <a:gd name="T21" fmla="*/ 17 h 756"/>
                <a:gd name="T22" fmla="*/ 169 w 483"/>
                <a:gd name="T23" fmla="*/ 5 h 756"/>
                <a:gd name="T24" fmla="*/ 202 w 483"/>
                <a:gd name="T25" fmla="*/ 2 h 756"/>
                <a:gd name="T26" fmla="*/ 230 w 483"/>
                <a:gd name="T27" fmla="*/ 0 h 756"/>
                <a:gd name="T28" fmla="*/ 261 w 483"/>
                <a:gd name="T29" fmla="*/ 3 h 756"/>
                <a:gd name="T30" fmla="*/ 289 w 483"/>
                <a:gd name="T31" fmla="*/ 17 h 756"/>
                <a:gd name="T32" fmla="*/ 318 w 483"/>
                <a:gd name="T33" fmla="*/ 32 h 756"/>
                <a:gd name="T34" fmla="*/ 346 w 483"/>
                <a:gd name="T35" fmla="*/ 55 h 756"/>
                <a:gd name="T36" fmla="*/ 371 w 483"/>
                <a:gd name="T37" fmla="*/ 81 h 756"/>
                <a:gd name="T38" fmla="*/ 394 w 483"/>
                <a:gd name="T39" fmla="*/ 110 h 756"/>
                <a:gd name="T40" fmla="*/ 415 w 483"/>
                <a:gd name="T41" fmla="*/ 144 h 756"/>
                <a:gd name="T42" fmla="*/ 434 w 483"/>
                <a:gd name="T43" fmla="*/ 182 h 756"/>
                <a:gd name="T44" fmla="*/ 449 w 483"/>
                <a:gd name="T45" fmla="*/ 224 h 756"/>
                <a:gd name="T46" fmla="*/ 462 w 483"/>
                <a:gd name="T47" fmla="*/ 268 h 756"/>
                <a:gd name="T48" fmla="*/ 472 w 483"/>
                <a:gd name="T49" fmla="*/ 313 h 756"/>
                <a:gd name="T50" fmla="*/ 479 w 483"/>
                <a:gd name="T51" fmla="*/ 363 h 756"/>
                <a:gd name="T52" fmla="*/ 483 w 483"/>
                <a:gd name="T53" fmla="*/ 408 h 756"/>
                <a:gd name="T54" fmla="*/ 481 w 483"/>
                <a:gd name="T55" fmla="*/ 454 h 756"/>
                <a:gd name="T56" fmla="*/ 476 w 483"/>
                <a:gd name="T57" fmla="*/ 501 h 756"/>
                <a:gd name="T58" fmla="*/ 466 w 483"/>
                <a:gd name="T59" fmla="*/ 541 h 756"/>
                <a:gd name="T60" fmla="*/ 455 w 483"/>
                <a:gd name="T61" fmla="*/ 583 h 756"/>
                <a:gd name="T62" fmla="*/ 439 w 483"/>
                <a:gd name="T63" fmla="*/ 619 h 756"/>
                <a:gd name="T64" fmla="*/ 424 w 483"/>
                <a:gd name="T65" fmla="*/ 652 h 756"/>
                <a:gd name="T66" fmla="*/ 403 w 483"/>
                <a:gd name="T67" fmla="*/ 680 h 756"/>
                <a:gd name="T68" fmla="*/ 381 w 483"/>
                <a:gd name="T69" fmla="*/ 707 h 756"/>
                <a:gd name="T70" fmla="*/ 356 w 483"/>
                <a:gd name="T71" fmla="*/ 726 h 756"/>
                <a:gd name="T72" fmla="*/ 329 w 483"/>
                <a:gd name="T73" fmla="*/ 743 h 756"/>
                <a:gd name="T74" fmla="*/ 299 w 483"/>
                <a:gd name="T75" fmla="*/ 752 h 756"/>
                <a:gd name="T76" fmla="*/ 270 w 483"/>
                <a:gd name="T77" fmla="*/ 756 h 756"/>
                <a:gd name="T78" fmla="*/ 240 w 483"/>
                <a:gd name="T79" fmla="*/ 754 h 756"/>
                <a:gd name="T80" fmla="*/ 209 w 483"/>
                <a:gd name="T81" fmla="*/ 747 h 756"/>
                <a:gd name="T82" fmla="*/ 181 w 483"/>
                <a:gd name="T83" fmla="*/ 733 h 756"/>
                <a:gd name="T84" fmla="*/ 152 w 483"/>
                <a:gd name="T85" fmla="*/ 714 h 756"/>
                <a:gd name="T86" fmla="*/ 126 w 483"/>
                <a:gd name="T87" fmla="*/ 691 h 756"/>
                <a:gd name="T88" fmla="*/ 103 w 483"/>
                <a:gd name="T89" fmla="*/ 665 h 756"/>
                <a:gd name="T90" fmla="*/ 78 w 483"/>
                <a:gd name="T91" fmla="*/ 633 h 756"/>
                <a:gd name="T92" fmla="*/ 59 w 483"/>
                <a:gd name="T93" fmla="*/ 596 h 756"/>
                <a:gd name="T94" fmla="*/ 40 w 483"/>
                <a:gd name="T95" fmla="*/ 558 h 756"/>
                <a:gd name="T96" fmla="*/ 27 w 483"/>
                <a:gd name="T97" fmla="*/ 517 h 756"/>
                <a:gd name="T98" fmla="*/ 16 w 483"/>
                <a:gd name="T99" fmla="*/ 471 h 756"/>
                <a:gd name="T100" fmla="*/ 6 w 483"/>
                <a:gd name="T101" fmla="*/ 42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3" h="756">
                  <a:moveTo>
                    <a:pt x="4" y="406"/>
                  </a:moveTo>
                  <a:lnTo>
                    <a:pt x="4" y="395"/>
                  </a:lnTo>
                  <a:lnTo>
                    <a:pt x="2" y="385"/>
                  </a:lnTo>
                  <a:lnTo>
                    <a:pt x="0" y="374"/>
                  </a:lnTo>
                  <a:lnTo>
                    <a:pt x="0" y="365"/>
                  </a:lnTo>
                  <a:lnTo>
                    <a:pt x="0" y="357"/>
                  </a:lnTo>
                  <a:lnTo>
                    <a:pt x="0" y="346"/>
                  </a:lnTo>
                  <a:lnTo>
                    <a:pt x="0" y="338"/>
                  </a:lnTo>
                  <a:lnTo>
                    <a:pt x="0" y="327"/>
                  </a:lnTo>
                  <a:lnTo>
                    <a:pt x="0" y="317"/>
                  </a:lnTo>
                  <a:lnTo>
                    <a:pt x="0" y="309"/>
                  </a:lnTo>
                  <a:lnTo>
                    <a:pt x="0" y="298"/>
                  </a:lnTo>
                  <a:lnTo>
                    <a:pt x="2" y="290"/>
                  </a:lnTo>
                  <a:lnTo>
                    <a:pt x="2" y="281"/>
                  </a:lnTo>
                  <a:lnTo>
                    <a:pt x="4" y="273"/>
                  </a:lnTo>
                  <a:lnTo>
                    <a:pt x="4" y="264"/>
                  </a:lnTo>
                  <a:lnTo>
                    <a:pt x="6" y="254"/>
                  </a:lnTo>
                  <a:lnTo>
                    <a:pt x="8" y="247"/>
                  </a:lnTo>
                  <a:lnTo>
                    <a:pt x="10" y="237"/>
                  </a:lnTo>
                  <a:lnTo>
                    <a:pt x="10" y="228"/>
                  </a:lnTo>
                  <a:lnTo>
                    <a:pt x="12" y="220"/>
                  </a:lnTo>
                  <a:lnTo>
                    <a:pt x="14" y="213"/>
                  </a:lnTo>
                  <a:lnTo>
                    <a:pt x="16" y="205"/>
                  </a:lnTo>
                  <a:lnTo>
                    <a:pt x="19" y="195"/>
                  </a:lnTo>
                  <a:lnTo>
                    <a:pt x="21" y="190"/>
                  </a:lnTo>
                  <a:lnTo>
                    <a:pt x="23" y="180"/>
                  </a:lnTo>
                  <a:lnTo>
                    <a:pt x="27" y="171"/>
                  </a:lnTo>
                  <a:lnTo>
                    <a:pt x="29" y="165"/>
                  </a:lnTo>
                  <a:lnTo>
                    <a:pt x="31" y="157"/>
                  </a:lnTo>
                  <a:lnTo>
                    <a:pt x="33" y="150"/>
                  </a:lnTo>
                  <a:lnTo>
                    <a:pt x="36" y="142"/>
                  </a:lnTo>
                  <a:lnTo>
                    <a:pt x="40" y="137"/>
                  </a:lnTo>
                  <a:lnTo>
                    <a:pt x="46" y="131"/>
                  </a:lnTo>
                  <a:lnTo>
                    <a:pt x="48" y="123"/>
                  </a:lnTo>
                  <a:lnTo>
                    <a:pt x="52" y="116"/>
                  </a:lnTo>
                  <a:lnTo>
                    <a:pt x="54" y="108"/>
                  </a:lnTo>
                  <a:lnTo>
                    <a:pt x="57" y="102"/>
                  </a:lnTo>
                  <a:lnTo>
                    <a:pt x="61" y="95"/>
                  </a:lnTo>
                  <a:lnTo>
                    <a:pt x="65" y="91"/>
                  </a:lnTo>
                  <a:lnTo>
                    <a:pt x="69" y="83"/>
                  </a:lnTo>
                  <a:lnTo>
                    <a:pt x="74" y="80"/>
                  </a:lnTo>
                  <a:lnTo>
                    <a:pt x="78" y="72"/>
                  </a:lnTo>
                  <a:lnTo>
                    <a:pt x="82" y="68"/>
                  </a:lnTo>
                  <a:lnTo>
                    <a:pt x="86" y="62"/>
                  </a:lnTo>
                  <a:lnTo>
                    <a:pt x="92" y="57"/>
                  </a:lnTo>
                  <a:lnTo>
                    <a:pt x="95" y="53"/>
                  </a:lnTo>
                  <a:lnTo>
                    <a:pt x="101" y="49"/>
                  </a:lnTo>
                  <a:lnTo>
                    <a:pt x="105" y="45"/>
                  </a:lnTo>
                  <a:lnTo>
                    <a:pt x="111" y="40"/>
                  </a:lnTo>
                  <a:lnTo>
                    <a:pt x="116" y="34"/>
                  </a:lnTo>
                  <a:lnTo>
                    <a:pt x="120" y="30"/>
                  </a:lnTo>
                  <a:lnTo>
                    <a:pt x="126" y="26"/>
                  </a:lnTo>
                  <a:lnTo>
                    <a:pt x="131" y="24"/>
                  </a:lnTo>
                  <a:lnTo>
                    <a:pt x="137" y="21"/>
                  </a:lnTo>
                  <a:lnTo>
                    <a:pt x="141" y="17"/>
                  </a:lnTo>
                  <a:lnTo>
                    <a:pt x="147" y="15"/>
                  </a:lnTo>
                  <a:lnTo>
                    <a:pt x="154" y="13"/>
                  </a:lnTo>
                  <a:lnTo>
                    <a:pt x="158" y="9"/>
                  </a:lnTo>
                  <a:lnTo>
                    <a:pt x="164" y="7"/>
                  </a:lnTo>
                  <a:lnTo>
                    <a:pt x="169" y="5"/>
                  </a:lnTo>
                  <a:lnTo>
                    <a:pt x="177" y="3"/>
                  </a:lnTo>
                  <a:lnTo>
                    <a:pt x="181" y="3"/>
                  </a:lnTo>
                  <a:lnTo>
                    <a:pt x="189" y="2"/>
                  </a:lnTo>
                  <a:lnTo>
                    <a:pt x="194" y="2"/>
                  </a:lnTo>
                  <a:lnTo>
                    <a:pt x="202" y="2"/>
                  </a:lnTo>
                  <a:lnTo>
                    <a:pt x="208" y="0"/>
                  </a:lnTo>
                  <a:lnTo>
                    <a:pt x="213" y="0"/>
                  </a:lnTo>
                  <a:lnTo>
                    <a:pt x="219" y="0"/>
                  </a:lnTo>
                  <a:lnTo>
                    <a:pt x="225" y="0"/>
                  </a:lnTo>
                  <a:lnTo>
                    <a:pt x="230" y="0"/>
                  </a:lnTo>
                  <a:lnTo>
                    <a:pt x="236" y="0"/>
                  </a:lnTo>
                  <a:lnTo>
                    <a:pt x="242" y="2"/>
                  </a:lnTo>
                  <a:lnTo>
                    <a:pt x="247" y="3"/>
                  </a:lnTo>
                  <a:lnTo>
                    <a:pt x="253" y="3"/>
                  </a:lnTo>
                  <a:lnTo>
                    <a:pt x="261" y="3"/>
                  </a:lnTo>
                  <a:lnTo>
                    <a:pt x="266" y="5"/>
                  </a:lnTo>
                  <a:lnTo>
                    <a:pt x="272" y="9"/>
                  </a:lnTo>
                  <a:lnTo>
                    <a:pt x="278" y="11"/>
                  </a:lnTo>
                  <a:lnTo>
                    <a:pt x="285" y="13"/>
                  </a:lnTo>
                  <a:lnTo>
                    <a:pt x="289" y="17"/>
                  </a:lnTo>
                  <a:lnTo>
                    <a:pt x="297" y="21"/>
                  </a:lnTo>
                  <a:lnTo>
                    <a:pt x="301" y="22"/>
                  </a:lnTo>
                  <a:lnTo>
                    <a:pt x="306" y="26"/>
                  </a:lnTo>
                  <a:lnTo>
                    <a:pt x="312" y="28"/>
                  </a:lnTo>
                  <a:lnTo>
                    <a:pt x="318" y="32"/>
                  </a:lnTo>
                  <a:lnTo>
                    <a:pt x="323" y="36"/>
                  </a:lnTo>
                  <a:lnTo>
                    <a:pt x="329" y="41"/>
                  </a:lnTo>
                  <a:lnTo>
                    <a:pt x="335" y="45"/>
                  </a:lnTo>
                  <a:lnTo>
                    <a:pt x="341" y="51"/>
                  </a:lnTo>
                  <a:lnTo>
                    <a:pt x="346" y="55"/>
                  </a:lnTo>
                  <a:lnTo>
                    <a:pt x="352" y="61"/>
                  </a:lnTo>
                  <a:lnTo>
                    <a:pt x="356" y="64"/>
                  </a:lnTo>
                  <a:lnTo>
                    <a:pt x="361" y="70"/>
                  </a:lnTo>
                  <a:lnTo>
                    <a:pt x="365" y="74"/>
                  </a:lnTo>
                  <a:lnTo>
                    <a:pt x="371" y="81"/>
                  </a:lnTo>
                  <a:lnTo>
                    <a:pt x="375" y="87"/>
                  </a:lnTo>
                  <a:lnTo>
                    <a:pt x="381" y="93"/>
                  </a:lnTo>
                  <a:lnTo>
                    <a:pt x="384" y="99"/>
                  </a:lnTo>
                  <a:lnTo>
                    <a:pt x="390" y="104"/>
                  </a:lnTo>
                  <a:lnTo>
                    <a:pt x="394" y="110"/>
                  </a:lnTo>
                  <a:lnTo>
                    <a:pt x="398" y="118"/>
                  </a:lnTo>
                  <a:lnTo>
                    <a:pt x="401" y="125"/>
                  </a:lnTo>
                  <a:lnTo>
                    <a:pt x="405" y="131"/>
                  </a:lnTo>
                  <a:lnTo>
                    <a:pt x="411" y="138"/>
                  </a:lnTo>
                  <a:lnTo>
                    <a:pt x="415" y="144"/>
                  </a:lnTo>
                  <a:lnTo>
                    <a:pt x="419" y="152"/>
                  </a:lnTo>
                  <a:lnTo>
                    <a:pt x="422" y="159"/>
                  </a:lnTo>
                  <a:lnTo>
                    <a:pt x="426" y="165"/>
                  </a:lnTo>
                  <a:lnTo>
                    <a:pt x="430" y="175"/>
                  </a:lnTo>
                  <a:lnTo>
                    <a:pt x="434" y="182"/>
                  </a:lnTo>
                  <a:lnTo>
                    <a:pt x="438" y="190"/>
                  </a:lnTo>
                  <a:lnTo>
                    <a:pt x="439" y="199"/>
                  </a:lnTo>
                  <a:lnTo>
                    <a:pt x="443" y="207"/>
                  </a:lnTo>
                  <a:lnTo>
                    <a:pt x="447" y="214"/>
                  </a:lnTo>
                  <a:lnTo>
                    <a:pt x="449" y="224"/>
                  </a:lnTo>
                  <a:lnTo>
                    <a:pt x="453" y="232"/>
                  </a:lnTo>
                  <a:lnTo>
                    <a:pt x="455" y="241"/>
                  </a:lnTo>
                  <a:lnTo>
                    <a:pt x="458" y="249"/>
                  </a:lnTo>
                  <a:lnTo>
                    <a:pt x="460" y="258"/>
                  </a:lnTo>
                  <a:lnTo>
                    <a:pt x="462" y="268"/>
                  </a:lnTo>
                  <a:lnTo>
                    <a:pt x="466" y="275"/>
                  </a:lnTo>
                  <a:lnTo>
                    <a:pt x="466" y="285"/>
                  </a:lnTo>
                  <a:lnTo>
                    <a:pt x="468" y="294"/>
                  </a:lnTo>
                  <a:lnTo>
                    <a:pt x="470" y="304"/>
                  </a:lnTo>
                  <a:lnTo>
                    <a:pt x="472" y="313"/>
                  </a:lnTo>
                  <a:lnTo>
                    <a:pt x="474" y="323"/>
                  </a:lnTo>
                  <a:lnTo>
                    <a:pt x="476" y="334"/>
                  </a:lnTo>
                  <a:lnTo>
                    <a:pt x="477" y="342"/>
                  </a:lnTo>
                  <a:lnTo>
                    <a:pt x="479" y="353"/>
                  </a:lnTo>
                  <a:lnTo>
                    <a:pt x="479" y="363"/>
                  </a:lnTo>
                  <a:lnTo>
                    <a:pt x="481" y="370"/>
                  </a:lnTo>
                  <a:lnTo>
                    <a:pt x="481" y="380"/>
                  </a:lnTo>
                  <a:lnTo>
                    <a:pt x="483" y="389"/>
                  </a:lnTo>
                  <a:lnTo>
                    <a:pt x="483" y="399"/>
                  </a:lnTo>
                  <a:lnTo>
                    <a:pt x="483" y="408"/>
                  </a:lnTo>
                  <a:lnTo>
                    <a:pt x="483" y="420"/>
                  </a:lnTo>
                  <a:lnTo>
                    <a:pt x="483" y="427"/>
                  </a:lnTo>
                  <a:lnTo>
                    <a:pt x="483" y="437"/>
                  </a:lnTo>
                  <a:lnTo>
                    <a:pt x="481" y="446"/>
                  </a:lnTo>
                  <a:lnTo>
                    <a:pt x="481" y="454"/>
                  </a:lnTo>
                  <a:lnTo>
                    <a:pt x="481" y="465"/>
                  </a:lnTo>
                  <a:lnTo>
                    <a:pt x="477" y="473"/>
                  </a:lnTo>
                  <a:lnTo>
                    <a:pt x="477" y="484"/>
                  </a:lnTo>
                  <a:lnTo>
                    <a:pt x="477" y="492"/>
                  </a:lnTo>
                  <a:lnTo>
                    <a:pt x="476" y="501"/>
                  </a:lnTo>
                  <a:lnTo>
                    <a:pt x="474" y="509"/>
                  </a:lnTo>
                  <a:lnTo>
                    <a:pt x="472" y="519"/>
                  </a:lnTo>
                  <a:lnTo>
                    <a:pt x="470" y="526"/>
                  </a:lnTo>
                  <a:lnTo>
                    <a:pt x="468" y="536"/>
                  </a:lnTo>
                  <a:lnTo>
                    <a:pt x="466" y="541"/>
                  </a:lnTo>
                  <a:lnTo>
                    <a:pt x="464" y="551"/>
                  </a:lnTo>
                  <a:lnTo>
                    <a:pt x="460" y="558"/>
                  </a:lnTo>
                  <a:lnTo>
                    <a:pt x="460" y="568"/>
                  </a:lnTo>
                  <a:lnTo>
                    <a:pt x="457" y="576"/>
                  </a:lnTo>
                  <a:lnTo>
                    <a:pt x="455" y="583"/>
                  </a:lnTo>
                  <a:lnTo>
                    <a:pt x="453" y="591"/>
                  </a:lnTo>
                  <a:lnTo>
                    <a:pt x="449" y="598"/>
                  </a:lnTo>
                  <a:lnTo>
                    <a:pt x="447" y="606"/>
                  </a:lnTo>
                  <a:lnTo>
                    <a:pt x="443" y="612"/>
                  </a:lnTo>
                  <a:lnTo>
                    <a:pt x="439" y="619"/>
                  </a:lnTo>
                  <a:lnTo>
                    <a:pt x="438" y="629"/>
                  </a:lnTo>
                  <a:lnTo>
                    <a:pt x="434" y="634"/>
                  </a:lnTo>
                  <a:lnTo>
                    <a:pt x="432" y="640"/>
                  </a:lnTo>
                  <a:lnTo>
                    <a:pt x="426" y="646"/>
                  </a:lnTo>
                  <a:lnTo>
                    <a:pt x="424" y="652"/>
                  </a:lnTo>
                  <a:lnTo>
                    <a:pt x="420" y="657"/>
                  </a:lnTo>
                  <a:lnTo>
                    <a:pt x="417" y="665"/>
                  </a:lnTo>
                  <a:lnTo>
                    <a:pt x="411" y="671"/>
                  </a:lnTo>
                  <a:lnTo>
                    <a:pt x="409" y="676"/>
                  </a:lnTo>
                  <a:lnTo>
                    <a:pt x="403" y="680"/>
                  </a:lnTo>
                  <a:lnTo>
                    <a:pt x="398" y="686"/>
                  </a:lnTo>
                  <a:lnTo>
                    <a:pt x="394" y="691"/>
                  </a:lnTo>
                  <a:lnTo>
                    <a:pt x="390" y="697"/>
                  </a:lnTo>
                  <a:lnTo>
                    <a:pt x="384" y="703"/>
                  </a:lnTo>
                  <a:lnTo>
                    <a:pt x="381" y="707"/>
                  </a:lnTo>
                  <a:lnTo>
                    <a:pt x="375" y="712"/>
                  </a:lnTo>
                  <a:lnTo>
                    <a:pt x="371" y="716"/>
                  </a:lnTo>
                  <a:lnTo>
                    <a:pt x="365" y="720"/>
                  </a:lnTo>
                  <a:lnTo>
                    <a:pt x="361" y="724"/>
                  </a:lnTo>
                  <a:lnTo>
                    <a:pt x="356" y="726"/>
                  </a:lnTo>
                  <a:lnTo>
                    <a:pt x="352" y="731"/>
                  </a:lnTo>
                  <a:lnTo>
                    <a:pt x="346" y="733"/>
                  </a:lnTo>
                  <a:lnTo>
                    <a:pt x="341" y="737"/>
                  </a:lnTo>
                  <a:lnTo>
                    <a:pt x="335" y="739"/>
                  </a:lnTo>
                  <a:lnTo>
                    <a:pt x="329" y="743"/>
                  </a:lnTo>
                  <a:lnTo>
                    <a:pt x="322" y="745"/>
                  </a:lnTo>
                  <a:lnTo>
                    <a:pt x="316" y="747"/>
                  </a:lnTo>
                  <a:lnTo>
                    <a:pt x="310" y="748"/>
                  </a:lnTo>
                  <a:lnTo>
                    <a:pt x="306" y="750"/>
                  </a:lnTo>
                  <a:lnTo>
                    <a:pt x="299" y="752"/>
                  </a:lnTo>
                  <a:lnTo>
                    <a:pt x="293" y="754"/>
                  </a:lnTo>
                  <a:lnTo>
                    <a:pt x="289" y="754"/>
                  </a:lnTo>
                  <a:lnTo>
                    <a:pt x="284" y="756"/>
                  </a:lnTo>
                  <a:lnTo>
                    <a:pt x="276" y="756"/>
                  </a:lnTo>
                  <a:lnTo>
                    <a:pt x="270" y="756"/>
                  </a:lnTo>
                  <a:lnTo>
                    <a:pt x="265" y="756"/>
                  </a:lnTo>
                  <a:lnTo>
                    <a:pt x="257" y="756"/>
                  </a:lnTo>
                  <a:lnTo>
                    <a:pt x="251" y="756"/>
                  </a:lnTo>
                  <a:lnTo>
                    <a:pt x="246" y="754"/>
                  </a:lnTo>
                  <a:lnTo>
                    <a:pt x="240" y="754"/>
                  </a:lnTo>
                  <a:lnTo>
                    <a:pt x="234" y="754"/>
                  </a:lnTo>
                  <a:lnTo>
                    <a:pt x="227" y="752"/>
                  </a:lnTo>
                  <a:lnTo>
                    <a:pt x="221" y="750"/>
                  </a:lnTo>
                  <a:lnTo>
                    <a:pt x="215" y="748"/>
                  </a:lnTo>
                  <a:lnTo>
                    <a:pt x="209" y="747"/>
                  </a:lnTo>
                  <a:lnTo>
                    <a:pt x="202" y="743"/>
                  </a:lnTo>
                  <a:lnTo>
                    <a:pt x="198" y="741"/>
                  </a:lnTo>
                  <a:lnTo>
                    <a:pt x="192" y="739"/>
                  </a:lnTo>
                  <a:lnTo>
                    <a:pt x="187" y="737"/>
                  </a:lnTo>
                  <a:lnTo>
                    <a:pt x="181" y="733"/>
                  </a:lnTo>
                  <a:lnTo>
                    <a:pt x="175" y="729"/>
                  </a:lnTo>
                  <a:lnTo>
                    <a:pt x="169" y="726"/>
                  </a:lnTo>
                  <a:lnTo>
                    <a:pt x="164" y="722"/>
                  </a:lnTo>
                  <a:lnTo>
                    <a:pt x="158" y="720"/>
                  </a:lnTo>
                  <a:lnTo>
                    <a:pt x="152" y="714"/>
                  </a:lnTo>
                  <a:lnTo>
                    <a:pt x="147" y="710"/>
                  </a:lnTo>
                  <a:lnTo>
                    <a:pt x="143" y="707"/>
                  </a:lnTo>
                  <a:lnTo>
                    <a:pt x="137" y="701"/>
                  </a:lnTo>
                  <a:lnTo>
                    <a:pt x="131" y="695"/>
                  </a:lnTo>
                  <a:lnTo>
                    <a:pt x="126" y="691"/>
                  </a:lnTo>
                  <a:lnTo>
                    <a:pt x="122" y="686"/>
                  </a:lnTo>
                  <a:lnTo>
                    <a:pt x="116" y="680"/>
                  </a:lnTo>
                  <a:lnTo>
                    <a:pt x="112" y="674"/>
                  </a:lnTo>
                  <a:lnTo>
                    <a:pt x="107" y="671"/>
                  </a:lnTo>
                  <a:lnTo>
                    <a:pt x="103" y="665"/>
                  </a:lnTo>
                  <a:lnTo>
                    <a:pt x="97" y="657"/>
                  </a:lnTo>
                  <a:lnTo>
                    <a:pt x="93" y="652"/>
                  </a:lnTo>
                  <a:lnTo>
                    <a:pt x="88" y="646"/>
                  </a:lnTo>
                  <a:lnTo>
                    <a:pt x="84" y="640"/>
                  </a:lnTo>
                  <a:lnTo>
                    <a:pt x="78" y="633"/>
                  </a:lnTo>
                  <a:lnTo>
                    <a:pt x="74" y="625"/>
                  </a:lnTo>
                  <a:lnTo>
                    <a:pt x="71" y="617"/>
                  </a:lnTo>
                  <a:lnTo>
                    <a:pt x="67" y="610"/>
                  </a:lnTo>
                  <a:lnTo>
                    <a:pt x="63" y="604"/>
                  </a:lnTo>
                  <a:lnTo>
                    <a:pt x="59" y="596"/>
                  </a:lnTo>
                  <a:lnTo>
                    <a:pt x="55" y="587"/>
                  </a:lnTo>
                  <a:lnTo>
                    <a:pt x="52" y="581"/>
                  </a:lnTo>
                  <a:lnTo>
                    <a:pt x="48" y="574"/>
                  </a:lnTo>
                  <a:lnTo>
                    <a:pt x="46" y="564"/>
                  </a:lnTo>
                  <a:lnTo>
                    <a:pt x="40" y="558"/>
                  </a:lnTo>
                  <a:lnTo>
                    <a:pt x="38" y="549"/>
                  </a:lnTo>
                  <a:lnTo>
                    <a:pt x="35" y="541"/>
                  </a:lnTo>
                  <a:lnTo>
                    <a:pt x="31" y="532"/>
                  </a:lnTo>
                  <a:lnTo>
                    <a:pt x="29" y="524"/>
                  </a:lnTo>
                  <a:lnTo>
                    <a:pt x="27" y="517"/>
                  </a:lnTo>
                  <a:lnTo>
                    <a:pt x="23" y="507"/>
                  </a:lnTo>
                  <a:lnTo>
                    <a:pt x="21" y="498"/>
                  </a:lnTo>
                  <a:lnTo>
                    <a:pt x="19" y="490"/>
                  </a:lnTo>
                  <a:lnTo>
                    <a:pt x="17" y="481"/>
                  </a:lnTo>
                  <a:lnTo>
                    <a:pt x="16" y="471"/>
                  </a:lnTo>
                  <a:lnTo>
                    <a:pt x="12" y="460"/>
                  </a:lnTo>
                  <a:lnTo>
                    <a:pt x="10" y="452"/>
                  </a:lnTo>
                  <a:lnTo>
                    <a:pt x="10" y="442"/>
                  </a:lnTo>
                  <a:lnTo>
                    <a:pt x="8" y="433"/>
                  </a:lnTo>
                  <a:lnTo>
                    <a:pt x="6" y="423"/>
                  </a:lnTo>
                  <a:lnTo>
                    <a:pt x="4" y="414"/>
                  </a:lnTo>
                  <a:lnTo>
                    <a:pt x="4" y="406"/>
                  </a:lnTo>
                  <a:lnTo>
                    <a:pt x="4" y="4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39" name="Freeform 23">
              <a:extLst>
                <a:ext uri="{FF2B5EF4-FFF2-40B4-BE49-F238E27FC236}">
                  <a16:creationId xmlns:a16="http://schemas.microsoft.com/office/drawing/2014/main" id="{35802CC2-D8BC-344D-8669-9190B8777887}"/>
                </a:ext>
              </a:extLst>
            </p:cNvPr>
            <p:cNvSpPr>
              <a:spLocks/>
            </p:cNvSpPr>
            <p:nvPr/>
          </p:nvSpPr>
          <p:spPr bwMode="auto">
            <a:xfrm>
              <a:off x="5251" y="2275"/>
              <a:ext cx="131" cy="203"/>
            </a:xfrm>
            <a:custGeom>
              <a:avLst/>
              <a:gdLst>
                <a:gd name="T0" fmla="*/ 3 w 262"/>
                <a:gd name="T1" fmla="*/ 214 h 406"/>
                <a:gd name="T2" fmla="*/ 7 w 262"/>
                <a:gd name="T3" fmla="*/ 232 h 406"/>
                <a:gd name="T4" fmla="*/ 11 w 262"/>
                <a:gd name="T5" fmla="*/ 247 h 406"/>
                <a:gd name="T6" fmla="*/ 13 w 262"/>
                <a:gd name="T7" fmla="*/ 260 h 406"/>
                <a:gd name="T8" fmla="*/ 19 w 262"/>
                <a:gd name="T9" fmla="*/ 273 h 406"/>
                <a:gd name="T10" fmla="*/ 24 w 262"/>
                <a:gd name="T11" fmla="*/ 291 h 406"/>
                <a:gd name="T12" fmla="*/ 34 w 262"/>
                <a:gd name="T13" fmla="*/ 317 h 406"/>
                <a:gd name="T14" fmla="*/ 45 w 262"/>
                <a:gd name="T15" fmla="*/ 336 h 406"/>
                <a:gd name="T16" fmla="*/ 57 w 262"/>
                <a:gd name="T17" fmla="*/ 353 h 406"/>
                <a:gd name="T18" fmla="*/ 72 w 262"/>
                <a:gd name="T19" fmla="*/ 368 h 406"/>
                <a:gd name="T20" fmla="*/ 93 w 262"/>
                <a:gd name="T21" fmla="*/ 387 h 406"/>
                <a:gd name="T22" fmla="*/ 116 w 262"/>
                <a:gd name="T23" fmla="*/ 399 h 406"/>
                <a:gd name="T24" fmla="*/ 138 w 262"/>
                <a:gd name="T25" fmla="*/ 405 h 406"/>
                <a:gd name="T26" fmla="*/ 161 w 262"/>
                <a:gd name="T27" fmla="*/ 405 h 406"/>
                <a:gd name="T28" fmla="*/ 180 w 262"/>
                <a:gd name="T29" fmla="*/ 399 h 406"/>
                <a:gd name="T30" fmla="*/ 197 w 262"/>
                <a:gd name="T31" fmla="*/ 387 h 406"/>
                <a:gd name="T32" fmla="*/ 213 w 262"/>
                <a:gd name="T33" fmla="*/ 374 h 406"/>
                <a:gd name="T34" fmla="*/ 226 w 262"/>
                <a:gd name="T35" fmla="*/ 357 h 406"/>
                <a:gd name="T36" fmla="*/ 239 w 262"/>
                <a:gd name="T37" fmla="*/ 336 h 406"/>
                <a:gd name="T38" fmla="*/ 247 w 262"/>
                <a:gd name="T39" fmla="*/ 313 h 406"/>
                <a:gd name="T40" fmla="*/ 252 w 262"/>
                <a:gd name="T41" fmla="*/ 294 h 406"/>
                <a:gd name="T42" fmla="*/ 254 w 262"/>
                <a:gd name="T43" fmla="*/ 281 h 406"/>
                <a:gd name="T44" fmla="*/ 258 w 262"/>
                <a:gd name="T45" fmla="*/ 270 h 406"/>
                <a:gd name="T46" fmla="*/ 260 w 262"/>
                <a:gd name="T47" fmla="*/ 254 h 406"/>
                <a:gd name="T48" fmla="*/ 260 w 262"/>
                <a:gd name="T49" fmla="*/ 239 h 406"/>
                <a:gd name="T50" fmla="*/ 262 w 262"/>
                <a:gd name="T51" fmla="*/ 224 h 406"/>
                <a:gd name="T52" fmla="*/ 262 w 262"/>
                <a:gd name="T53" fmla="*/ 209 h 406"/>
                <a:gd name="T54" fmla="*/ 260 w 262"/>
                <a:gd name="T55" fmla="*/ 194 h 406"/>
                <a:gd name="T56" fmla="*/ 258 w 262"/>
                <a:gd name="T57" fmla="*/ 178 h 406"/>
                <a:gd name="T58" fmla="*/ 254 w 262"/>
                <a:gd name="T59" fmla="*/ 163 h 406"/>
                <a:gd name="T60" fmla="*/ 252 w 262"/>
                <a:gd name="T61" fmla="*/ 148 h 406"/>
                <a:gd name="T62" fmla="*/ 249 w 262"/>
                <a:gd name="T63" fmla="*/ 133 h 406"/>
                <a:gd name="T64" fmla="*/ 245 w 262"/>
                <a:gd name="T65" fmla="*/ 119 h 406"/>
                <a:gd name="T66" fmla="*/ 239 w 262"/>
                <a:gd name="T67" fmla="*/ 106 h 406"/>
                <a:gd name="T68" fmla="*/ 233 w 262"/>
                <a:gd name="T69" fmla="*/ 93 h 406"/>
                <a:gd name="T70" fmla="*/ 220 w 262"/>
                <a:gd name="T71" fmla="*/ 70 h 406"/>
                <a:gd name="T72" fmla="*/ 207 w 262"/>
                <a:gd name="T73" fmla="*/ 51 h 406"/>
                <a:gd name="T74" fmla="*/ 190 w 262"/>
                <a:gd name="T75" fmla="*/ 32 h 406"/>
                <a:gd name="T76" fmla="*/ 175 w 262"/>
                <a:gd name="T77" fmla="*/ 19 h 406"/>
                <a:gd name="T78" fmla="*/ 156 w 262"/>
                <a:gd name="T79" fmla="*/ 7 h 406"/>
                <a:gd name="T80" fmla="*/ 137 w 262"/>
                <a:gd name="T81" fmla="*/ 2 h 406"/>
                <a:gd name="T82" fmla="*/ 118 w 262"/>
                <a:gd name="T83" fmla="*/ 0 h 406"/>
                <a:gd name="T84" fmla="*/ 97 w 262"/>
                <a:gd name="T85" fmla="*/ 4 h 406"/>
                <a:gd name="T86" fmla="*/ 76 w 262"/>
                <a:gd name="T87" fmla="*/ 11 h 406"/>
                <a:gd name="T88" fmla="*/ 59 w 262"/>
                <a:gd name="T89" fmla="*/ 28 h 406"/>
                <a:gd name="T90" fmla="*/ 43 w 262"/>
                <a:gd name="T91" fmla="*/ 47 h 406"/>
                <a:gd name="T92" fmla="*/ 30 w 262"/>
                <a:gd name="T93" fmla="*/ 70 h 406"/>
                <a:gd name="T94" fmla="*/ 21 w 262"/>
                <a:gd name="T95" fmla="*/ 93 h 406"/>
                <a:gd name="T96" fmla="*/ 11 w 262"/>
                <a:gd name="T97" fmla="*/ 119 h 406"/>
                <a:gd name="T98" fmla="*/ 5 w 262"/>
                <a:gd name="T99" fmla="*/ 142 h 406"/>
                <a:gd name="T100" fmla="*/ 2 w 262"/>
                <a:gd name="T101" fmla="*/ 167 h 406"/>
                <a:gd name="T102" fmla="*/ 0 w 262"/>
                <a:gd name="T103" fmla="*/ 188 h 406"/>
                <a:gd name="T104" fmla="*/ 3 w 262"/>
                <a:gd name="T105" fmla="*/ 20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406">
                  <a:moveTo>
                    <a:pt x="3" y="207"/>
                  </a:moveTo>
                  <a:lnTo>
                    <a:pt x="3" y="211"/>
                  </a:lnTo>
                  <a:lnTo>
                    <a:pt x="3" y="214"/>
                  </a:lnTo>
                  <a:lnTo>
                    <a:pt x="5" y="220"/>
                  </a:lnTo>
                  <a:lnTo>
                    <a:pt x="5" y="226"/>
                  </a:lnTo>
                  <a:lnTo>
                    <a:pt x="7" y="232"/>
                  </a:lnTo>
                  <a:lnTo>
                    <a:pt x="7" y="235"/>
                  </a:lnTo>
                  <a:lnTo>
                    <a:pt x="9" y="241"/>
                  </a:lnTo>
                  <a:lnTo>
                    <a:pt x="11" y="247"/>
                  </a:lnTo>
                  <a:lnTo>
                    <a:pt x="11" y="251"/>
                  </a:lnTo>
                  <a:lnTo>
                    <a:pt x="13" y="254"/>
                  </a:lnTo>
                  <a:lnTo>
                    <a:pt x="13" y="260"/>
                  </a:lnTo>
                  <a:lnTo>
                    <a:pt x="15" y="264"/>
                  </a:lnTo>
                  <a:lnTo>
                    <a:pt x="17" y="270"/>
                  </a:lnTo>
                  <a:lnTo>
                    <a:pt x="19" y="273"/>
                  </a:lnTo>
                  <a:lnTo>
                    <a:pt x="19" y="279"/>
                  </a:lnTo>
                  <a:lnTo>
                    <a:pt x="22" y="283"/>
                  </a:lnTo>
                  <a:lnTo>
                    <a:pt x="24" y="291"/>
                  </a:lnTo>
                  <a:lnTo>
                    <a:pt x="28" y="300"/>
                  </a:lnTo>
                  <a:lnTo>
                    <a:pt x="30" y="308"/>
                  </a:lnTo>
                  <a:lnTo>
                    <a:pt x="34" y="317"/>
                  </a:lnTo>
                  <a:lnTo>
                    <a:pt x="38" y="323"/>
                  </a:lnTo>
                  <a:lnTo>
                    <a:pt x="41" y="330"/>
                  </a:lnTo>
                  <a:lnTo>
                    <a:pt x="45" y="336"/>
                  </a:lnTo>
                  <a:lnTo>
                    <a:pt x="49" y="342"/>
                  </a:lnTo>
                  <a:lnTo>
                    <a:pt x="51" y="348"/>
                  </a:lnTo>
                  <a:lnTo>
                    <a:pt x="57" y="353"/>
                  </a:lnTo>
                  <a:lnTo>
                    <a:pt x="60" y="357"/>
                  </a:lnTo>
                  <a:lnTo>
                    <a:pt x="68" y="365"/>
                  </a:lnTo>
                  <a:lnTo>
                    <a:pt x="72" y="368"/>
                  </a:lnTo>
                  <a:lnTo>
                    <a:pt x="80" y="374"/>
                  </a:lnTo>
                  <a:lnTo>
                    <a:pt x="87" y="382"/>
                  </a:lnTo>
                  <a:lnTo>
                    <a:pt x="93" y="387"/>
                  </a:lnTo>
                  <a:lnTo>
                    <a:pt x="100" y="391"/>
                  </a:lnTo>
                  <a:lnTo>
                    <a:pt x="108" y="395"/>
                  </a:lnTo>
                  <a:lnTo>
                    <a:pt x="116" y="399"/>
                  </a:lnTo>
                  <a:lnTo>
                    <a:pt x="125" y="403"/>
                  </a:lnTo>
                  <a:lnTo>
                    <a:pt x="133" y="405"/>
                  </a:lnTo>
                  <a:lnTo>
                    <a:pt x="138" y="405"/>
                  </a:lnTo>
                  <a:lnTo>
                    <a:pt x="148" y="405"/>
                  </a:lnTo>
                  <a:lnTo>
                    <a:pt x="156" y="406"/>
                  </a:lnTo>
                  <a:lnTo>
                    <a:pt x="161" y="405"/>
                  </a:lnTo>
                  <a:lnTo>
                    <a:pt x="167" y="403"/>
                  </a:lnTo>
                  <a:lnTo>
                    <a:pt x="175" y="401"/>
                  </a:lnTo>
                  <a:lnTo>
                    <a:pt x="180" y="399"/>
                  </a:lnTo>
                  <a:lnTo>
                    <a:pt x="186" y="395"/>
                  </a:lnTo>
                  <a:lnTo>
                    <a:pt x="192" y="391"/>
                  </a:lnTo>
                  <a:lnTo>
                    <a:pt x="197" y="387"/>
                  </a:lnTo>
                  <a:lnTo>
                    <a:pt x="201" y="386"/>
                  </a:lnTo>
                  <a:lnTo>
                    <a:pt x="207" y="378"/>
                  </a:lnTo>
                  <a:lnTo>
                    <a:pt x="213" y="374"/>
                  </a:lnTo>
                  <a:lnTo>
                    <a:pt x="216" y="368"/>
                  </a:lnTo>
                  <a:lnTo>
                    <a:pt x="222" y="363"/>
                  </a:lnTo>
                  <a:lnTo>
                    <a:pt x="226" y="357"/>
                  </a:lnTo>
                  <a:lnTo>
                    <a:pt x="232" y="349"/>
                  </a:lnTo>
                  <a:lnTo>
                    <a:pt x="235" y="344"/>
                  </a:lnTo>
                  <a:lnTo>
                    <a:pt x="239" y="336"/>
                  </a:lnTo>
                  <a:lnTo>
                    <a:pt x="243" y="329"/>
                  </a:lnTo>
                  <a:lnTo>
                    <a:pt x="245" y="321"/>
                  </a:lnTo>
                  <a:lnTo>
                    <a:pt x="247" y="313"/>
                  </a:lnTo>
                  <a:lnTo>
                    <a:pt x="251" y="304"/>
                  </a:lnTo>
                  <a:lnTo>
                    <a:pt x="251" y="300"/>
                  </a:lnTo>
                  <a:lnTo>
                    <a:pt x="252" y="294"/>
                  </a:lnTo>
                  <a:lnTo>
                    <a:pt x="252" y="291"/>
                  </a:lnTo>
                  <a:lnTo>
                    <a:pt x="254" y="287"/>
                  </a:lnTo>
                  <a:lnTo>
                    <a:pt x="254" y="281"/>
                  </a:lnTo>
                  <a:lnTo>
                    <a:pt x="256" y="277"/>
                  </a:lnTo>
                  <a:lnTo>
                    <a:pt x="256" y="273"/>
                  </a:lnTo>
                  <a:lnTo>
                    <a:pt x="258" y="270"/>
                  </a:lnTo>
                  <a:lnTo>
                    <a:pt x="258" y="264"/>
                  </a:lnTo>
                  <a:lnTo>
                    <a:pt x="260" y="258"/>
                  </a:lnTo>
                  <a:lnTo>
                    <a:pt x="260" y="254"/>
                  </a:lnTo>
                  <a:lnTo>
                    <a:pt x="260" y="249"/>
                  </a:lnTo>
                  <a:lnTo>
                    <a:pt x="260" y="243"/>
                  </a:lnTo>
                  <a:lnTo>
                    <a:pt x="260" y="239"/>
                  </a:lnTo>
                  <a:lnTo>
                    <a:pt x="260" y="235"/>
                  </a:lnTo>
                  <a:lnTo>
                    <a:pt x="262" y="230"/>
                  </a:lnTo>
                  <a:lnTo>
                    <a:pt x="262" y="224"/>
                  </a:lnTo>
                  <a:lnTo>
                    <a:pt x="262" y="218"/>
                  </a:lnTo>
                  <a:lnTo>
                    <a:pt x="262" y="213"/>
                  </a:lnTo>
                  <a:lnTo>
                    <a:pt x="262" y="209"/>
                  </a:lnTo>
                  <a:lnTo>
                    <a:pt x="260" y="203"/>
                  </a:lnTo>
                  <a:lnTo>
                    <a:pt x="260" y="197"/>
                  </a:lnTo>
                  <a:lnTo>
                    <a:pt x="260" y="194"/>
                  </a:lnTo>
                  <a:lnTo>
                    <a:pt x="260" y="190"/>
                  </a:lnTo>
                  <a:lnTo>
                    <a:pt x="260" y="184"/>
                  </a:lnTo>
                  <a:lnTo>
                    <a:pt x="258" y="178"/>
                  </a:lnTo>
                  <a:lnTo>
                    <a:pt x="258" y="173"/>
                  </a:lnTo>
                  <a:lnTo>
                    <a:pt x="256" y="169"/>
                  </a:lnTo>
                  <a:lnTo>
                    <a:pt x="254" y="163"/>
                  </a:lnTo>
                  <a:lnTo>
                    <a:pt x="254" y="157"/>
                  </a:lnTo>
                  <a:lnTo>
                    <a:pt x="254" y="152"/>
                  </a:lnTo>
                  <a:lnTo>
                    <a:pt x="252" y="148"/>
                  </a:lnTo>
                  <a:lnTo>
                    <a:pt x="251" y="142"/>
                  </a:lnTo>
                  <a:lnTo>
                    <a:pt x="249" y="138"/>
                  </a:lnTo>
                  <a:lnTo>
                    <a:pt x="249" y="133"/>
                  </a:lnTo>
                  <a:lnTo>
                    <a:pt x="247" y="127"/>
                  </a:lnTo>
                  <a:lnTo>
                    <a:pt x="245" y="123"/>
                  </a:lnTo>
                  <a:lnTo>
                    <a:pt x="245" y="119"/>
                  </a:lnTo>
                  <a:lnTo>
                    <a:pt x="243" y="116"/>
                  </a:lnTo>
                  <a:lnTo>
                    <a:pt x="243" y="110"/>
                  </a:lnTo>
                  <a:lnTo>
                    <a:pt x="239" y="106"/>
                  </a:lnTo>
                  <a:lnTo>
                    <a:pt x="237" y="102"/>
                  </a:lnTo>
                  <a:lnTo>
                    <a:pt x="235" y="99"/>
                  </a:lnTo>
                  <a:lnTo>
                    <a:pt x="233" y="93"/>
                  </a:lnTo>
                  <a:lnTo>
                    <a:pt x="230" y="85"/>
                  </a:lnTo>
                  <a:lnTo>
                    <a:pt x="226" y="78"/>
                  </a:lnTo>
                  <a:lnTo>
                    <a:pt x="220" y="70"/>
                  </a:lnTo>
                  <a:lnTo>
                    <a:pt x="216" y="62"/>
                  </a:lnTo>
                  <a:lnTo>
                    <a:pt x="211" y="57"/>
                  </a:lnTo>
                  <a:lnTo>
                    <a:pt x="207" y="51"/>
                  </a:lnTo>
                  <a:lnTo>
                    <a:pt x="201" y="43"/>
                  </a:lnTo>
                  <a:lnTo>
                    <a:pt x="195" y="38"/>
                  </a:lnTo>
                  <a:lnTo>
                    <a:pt x="190" y="32"/>
                  </a:lnTo>
                  <a:lnTo>
                    <a:pt x="186" y="28"/>
                  </a:lnTo>
                  <a:lnTo>
                    <a:pt x="180" y="23"/>
                  </a:lnTo>
                  <a:lnTo>
                    <a:pt x="175" y="19"/>
                  </a:lnTo>
                  <a:lnTo>
                    <a:pt x="169" y="13"/>
                  </a:lnTo>
                  <a:lnTo>
                    <a:pt x="163" y="11"/>
                  </a:lnTo>
                  <a:lnTo>
                    <a:pt x="156" y="7"/>
                  </a:lnTo>
                  <a:lnTo>
                    <a:pt x="150" y="5"/>
                  </a:lnTo>
                  <a:lnTo>
                    <a:pt x="142" y="2"/>
                  </a:lnTo>
                  <a:lnTo>
                    <a:pt x="137" y="2"/>
                  </a:lnTo>
                  <a:lnTo>
                    <a:pt x="131" y="0"/>
                  </a:lnTo>
                  <a:lnTo>
                    <a:pt x="125" y="0"/>
                  </a:lnTo>
                  <a:lnTo>
                    <a:pt x="118" y="0"/>
                  </a:lnTo>
                  <a:lnTo>
                    <a:pt x="112" y="0"/>
                  </a:lnTo>
                  <a:lnTo>
                    <a:pt x="104" y="0"/>
                  </a:lnTo>
                  <a:lnTo>
                    <a:pt x="97" y="4"/>
                  </a:lnTo>
                  <a:lnTo>
                    <a:pt x="91" y="5"/>
                  </a:lnTo>
                  <a:lnTo>
                    <a:pt x="83" y="9"/>
                  </a:lnTo>
                  <a:lnTo>
                    <a:pt x="76" y="11"/>
                  </a:lnTo>
                  <a:lnTo>
                    <a:pt x="70" y="17"/>
                  </a:lnTo>
                  <a:lnTo>
                    <a:pt x="64" y="23"/>
                  </a:lnTo>
                  <a:lnTo>
                    <a:pt x="59" y="28"/>
                  </a:lnTo>
                  <a:lnTo>
                    <a:pt x="53" y="34"/>
                  </a:lnTo>
                  <a:lnTo>
                    <a:pt x="49" y="40"/>
                  </a:lnTo>
                  <a:lnTo>
                    <a:pt x="43" y="47"/>
                  </a:lnTo>
                  <a:lnTo>
                    <a:pt x="40" y="55"/>
                  </a:lnTo>
                  <a:lnTo>
                    <a:pt x="34" y="61"/>
                  </a:lnTo>
                  <a:lnTo>
                    <a:pt x="30" y="70"/>
                  </a:lnTo>
                  <a:lnTo>
                    <a:pt x="26" y="78"/>
                  </a:lnTo>
                  <a:lnTo>
                    <a:pt x="24" y="85"/>
                  </a:lnTo>
                  <a:lnTo>
                    <a:pt x="21" y="93"/>
                  </a:lnTo>
                  <a:lnTo>
                    <a:pt x="17" y="102"/>
                  </a:lnTo>
                  <a:lnTo>
                    <a:pt x="15" y="110"/>
                  </a:lnTo>
                  <a:lnTo>
                    <a:pt x="11" y="119"/>
                  </a:lnTo>
                  <a:lnTo>
                    <a:pt x="9" y="127"/>
                  </a:lnTo>
                  <a:lnTo>
                    <a:pt x="7" y="135"/>
                  </a:lnTo>
                  <a:lnTo>
                    <a:pt x="5" y="142"/>
                  </a:lnTo>
                  <a:lnTo>
                    <a:pt x="5" y="150"/>
                  </a:lnTo>
                  <a:lnTo>
                    <a:pt x="2" y="157"/>
                  </a:lnTo>
                  <a:lnTo>
                    <a:pt x="2" y="167"/>
                  </a:lnTo>
                  <a:lnTo>
                    <a:pt x="2" y="175"/>
                  </a:lnTo>
                  <a:lnTo>
                    <a:pt x="2" y="180"/>
                  </a:lnTo>
                  <a:lnTo>
                    <a:pt x="0" y="188"/>
                  </a:lnTo>
                  <a:lnTo>
                    <a:pt x="0" y="194"/>
                  </a:lnTo>
                  <a:lnTo>
                    <a:pt x="2" y="199"/>
                  </a:lnTo>
                  <a:lnTo>
                    <a:pt x="3" y="207"/>
                  </a:lnTo>
                  <a:lnTo>
                    <a:pt x="3"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0" name="Freeform 24">
              <a:extLst>
                <a:ext uri="{FF2B5EF4-FFF2-40B4-BE49-F238E27FC236}">
                  <a16:creationId xmlns:a16="http://schemas.microsoft.com/office/drawing/2014/main" id="{C6CBC82A-B9C4-804C-9F42-A3ECBEE5A1E6}"/>
                </a:ext>
              </a:extLst>
            </p:cNvPr>
            <p:cNvSpPr>
              <a:spLocks/>
            </p:cNvSpPr>
            <p:nvPr/>
          </p:nvSpPr>
          <p:spPr bwMode="auto">
            <a:xfrm>
              <a:off x="5289" y="2338"/>
              <a:ext cx="52" cy="79"/>
            </a:xfrm>
            <a:custGeom>
              <a:avLst/>
              <a:gdLst>
                <a:gd name="T0" fmla="*/ 0 w 104"/>
                <a:gd name="T1" fmla="*/ 76 h 160"/>
                <a:gd name="T2" fmla="*/ 0 w 104"/>
                <a:gd name="T3" fmla="*/ 61 h 160"/>
                <a:gd name="T4" fmla="*/ 2 w 104"/>
                <a:gd name="T5" fmla="*/ 46 h 160"/>
                <a:gd name="T6" fmla="*/ 7 w 104"/>
                <a:gd name="T7" fmla="*/ 31 h 160"/>
                <a:gd name="T8" fmla="*/ 13 w 104"/>
                <a:gd name="T9" fmla="*/ 19 h 160"/>
                <a:gd name="T10" fmla="*/ 19 w 104"/>
                <a:gd name="T11" fmla="*/ 12 h 160"/>
                <a:gd name="T12" fmla="*/ 28 w 104"/>
                <a:gd name="T13" fmla="*/ 4 h 160"/>
                <a:gd name="T14" fmla="*/ 40 w 104"/>
                <a:gd name="T15" fmla="*/ 0 h 160"/>
                <a:gd name="T16" fmla="*/ 49 w 104"/>
                <a:gd name="T17" fmla="*/ 0 h 160"/>
                <a:gd name="T18" fmla="*/ 59 w 104"/>
                <a:gd name="T19" fmla="*/ 0 h 160"/>
                <a:gd name="T20" fmla="*/ 68 w 104"/>
                <a:gd name="T21" fmla="*/ 6 h 160"/>
                <a:gd name="T22" fmla="*/ 78 w 104"/>
                <a:gd name="T23" fmla="*/ 13 h 160"/>
                <a:gd name="T24" fmla="*/ 85 w 104"/>
                <a:gd name="T25" fmla="*/ 23 h 160"/>
                <a:gd name="T26" fmla="*/ 91 w 104"/>
                <a:gd name="T27" fmla="*/ 36 h 160"/>
                <a:gd name="T28" fmla="*/ 97 w 104"/>
                <a:gd name="T29" fmla="*/ 50 h 160"/>
                <a:gd name="T30" fmla="*/ 102 w 104"/>
                <a:gd name="T31" fmla="*/ 67 h 160"/>
                <a:gd name="T32" fmla="*/ 104 w 104"/>
                <a:gd name="T33" fmla="*/ 82 h 160"/>
                <a:gd name="T34" fmla="*/ 102 w 104"/>
                <a:gd name="T35" fmla="*/ 97 h 160"/>
                <a:gd name="T36" fmla="*/ 100 w 104"/>
                <a:gd name="T37" fmla="*/ 112 h 160"/>
                <a:gd name="T38" fmla="*/ 97 w 104"/>
                <a:gd name="T39" fmla="*/ 126 h 160"/>
                <a:gd name="T40" fmla="*/ 91 w 104"/>
                <a:gd name="T41" fmla="*/ 137 h 160"/>
                <a:gd name="T42" fmla="*/ 83 w 104"/>
                <a:gd name="T43" fmla="*/ 146 h 160"/>
                <a:gd name="T44" fmla="*/ 76 w 104"/>
                <a:gd name="T45" fmla="*/ 154 h 160"/>
                <a:gd name="T46" fmla="*/ 66 w 104"/>
                <a:gd name="T47" fmla="*/ 158 h 160"/>
                <a:gd name="T48" fmla="*/ 57 w 104"/>
                <a:gd name="T49" fmla="*/ 160 h 160"/>
                <a:gd name="T50" fmla="*/ 45 w 104"/>
                <a:gd name="T51" fmla="*/ 158 h 160"/>
                <a:gd name="T52" fmla="*/ 36 w 104"/>
                <a:gd name="T53" fmla="*/ 152 h 160"/>
                <a:gd name="T54" fmla="*/ 28 w 104"/>
                <a:gd name="T55" fmla="*/ 145 h 160"/>
                <a:gd name="T56" fmla="*/ 19 w 104"/>
                <a:gd name="T57" fmla="*/ 135 h 160"/>
                <a:gd name="T58" fmla="*/ 13 w 104"/>
                <a:gd name="T59" fmla="*/ 122 h 160"/>
                <a:gd name="T60" fmla="*/ 7 w 104"/>
                <a:gd name="T61" fmla="*/ 108 h 160"/>
                <a:gd name="T62" fmla="*/ 2 w 104"/>
                <a:gd name="T63" fmla="*/ 93 h 160"/>
                <a:gd name="T64" fmla="*/ 2 w 104"/>
                <a:gd name="T65" fmla="*/ 8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60">
                  <a:moveTo>
                    <a:pt x="2" y="86"/>
                  </a:moveTo>
                  <a:lnTo>
                    <a:pt x="0" y="76"/>
                  </a:lnTo>
                  <a:lnTo>
                    <a:pt x="0" y="69"/>
                  </a:lnTo>
                  <a:lnTo>
                    <a:pt x="0" y="61"/>
                  </a:lnTo>
                  <a:lnTo>
                    <a:pt x="2" y="53"/>
                  </a:lnTo>
                  <a:lnTo>
                    <a:pt x="2" y="46"/>
                  </a:lnTo>
                  <a:lnTo>
                    <a:pt x="5" y="40"/>
                  </a:lnTo>
                  <a:lnTo>
                    <a:pt x="7" y="31"/>
                  </a:lnTo>
                  <a:lnTo>
                    <a:pt x="11" y="27"/>
                  </a:lnTo>
                  <a:lnTo>
                    <a:pt x="13" y="19"/>
                  </a:lnTo>
                  <a:lnTo>
                    <a:pt x="17" y="15"/>
                  </a:lnTo>
                  <a:lnTo>
                    <a:pt x="19" y="12"/>
                  </a:lnTo>
                  <a:lnTo>
                    <a:pt x="24" y="8"/>
                  </a:lnTo>
                  <a:lnTo>
                    <a:pt x="28" y="4"/>
                  </a:lnTo>
                  <a:lnTo>
                    <a:pt x="34" y="2"/>
                  </a:lnTo>
                  <a:lnTo>
                    <a:pt x="40" y="0"/>
                  </a:lnTo>
                  <a:lnTo>
                    <a:pt x="43" y="0"/>
                  </a:lnTo>
                  <a:lnTo>
                    <a:pt x="49" y="0"/>
                  </a:lnTo>
                  <a:lnTo>
                    <a:pt x="53" y="0"/>
                  </a:lnTo>
                  <a:lnTo>
                    <a:pt x="59" y="0"/>
                  </a:lnTo>
                  <a:lnTo>
                    <a:pt x="62" y="2"/>
                  </a:lnTo>
                  <a:lnTo>
                    <a:pt x="68" y="6"/>
                  </a:lnTo>
                  <a:lnTo>
                    <a:pt x="72" y="10"/>
                  </a:lnTo>
                  <a:lnTo>
                    <a:pt x="78" y="13"/>
                  </a:lnTo>
                  <a:lnTo>
                    <a:pt x="83" y="19"/>
                  </a:lnTo>
                  <a:lnTo>
                    <a:pt x="85" y="23"/>
                  </a:lnTo>
                  <a:lnTo>
                    <a:pt x="89" y="29"/>
                  </a:lnTo>
                  <a:lnTo>
                    <a:pt x="91" y="36"/>
                  </a:lnTo>
                  <a:lnTo>
                    <a:pt x="95" y="44"/>
                  </a:lnTo>
                  <a:lnTo>
                    <a:pt x="97" y="50"/>
                  </a:lnTo>
                  <a:lnTo>
                    <a:pt x="100" y="59"/>
                  </a:lnTo>
                  <a:lnTo>
                    <a:pt x="102" y="67"/>
                  </a:lnTo>
                  <a:lnTo>
                    <a:pt x="104" y="74"/>
                  </a:lnTo>
                  <a:lnTo>
                    <a:pt x="104" y="82"/>
                  </a:lnTo>
                  <a:lnTo>
                    <a:pt x="104" y="89"/>
                  </a:lnTo>
                  <a:lnTo>
                    <a:pt x="102" y="97"/>
                  </a:lnTo>
                  <a:lnTo>
                    <a:pt x="102" y="107"/>
                  </a:lnTo>
                  <a:lnTo>
                    <a:pt x="100" y="112"/>
                  </a:lnTo>
                  <a:lnTo>
                    <a:pt x="99" y="120"/>
                  </a:lnTo>
                  <a:lnTo>
                    <a:pt x="97" y="126"/>
                  </a:lnTo>
                  <a:lnTo>
                    <a:pt x="95" y="133"/>
                  </a:lnTo>
                  <a:lnTo>
                    <a:pt x="91" y="137"/>
                  </a:lnTo>
                  <a:lnTo>
                    <a:pt x="87" y="143"/>
                  </a:lnTo>
                  <a:lnTo>
                    <a:pt x="83" y="146"/>
                  </a:lnTo>
                  <a:lnTo>
                    <a:pt x="81" y="152"/>
                  </a:lnTo>
                  <a:lnTo>
                    <a:pt x="76" y="154"/>
                  </a:lnTo>
                  <a:lnTo>
                    <a:pt x="70" y="158"/>
                  </a:lnTo>
                  <a:lnTo>
                    <a:pt x="66" y="158"/>
                  </a:lnTo>
                  <a:lnTo>
                    <a:pt x="61" y="160"/>
                  </a:lnTo>
                  <a:lnTo>
                    <a:pt x="57" y="160"/>
                  </a:lnTo>
                  <a:lnTo>
                    <a:pt x="51" y="160"/>
                  </a:lnTo>
                  <a:lnTo>
                    <a:pt x="45" y="158"/>
                  </a:lnTo>
                  <a:lnTo>
                    <a:pt x="40" y="156"/>
                  </a:lnTo>
                  <a:lnTo>
                    <a:pt x="36" y="152"/>
                  </a:lnTo>
                  <a:lnTo>
                    <a:pt x="32" y="150"/>
                  </a:lnTo>
                  <a:lnTo>
                    <a:pt x="28" y="145"/>
                  </a:lnTo>
                  <a:lnTo>
                    <a:pt x="23" y="141"/>
                  </a:lnTo>
                  <a:lnTo>
                    <a:pt x="19" y="135"/>
                  </a:lnTo>
                  <a:lnTo>
                    <a:pt x="17" y="129"/>
                  </a:lnTo>
                  <a:lnTo>
                    <a:pt x="13" y="122"/>
                  </a:lnTo>
                  <a:lnTo>
                    <a:pt x="11" y="116"/>
                  </a:lnTo>
                  <a:lnTo>
                    <a:pt x="7" y="108"/>
                  </a:lnTo>
                  <a:lnTo>
                    <a:pt x="5" y="101"/>
                  </a:lnTo>
                  <a:lnTo>
                    <a:pt x="2" y="93"/>
                  </a:lnTo>
                  <a:lnTo>
                    <a:pt x="2" y="86"/>
                  </a:lnTo>
                  <a:lnTo>
                    <a:pt x="2" y="8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1" name="Freeform 25">
              <a:extLst>
                <a:ext uri="{FF2B5EF4-FFF2-40B4-BE49-F238E27FC236}">
                  <a16:creationId xmlns:a16="http://schemas.microsoft.com/office/drawing/2014/main" id="{6B336CB8-7C0D-1E4C-AD0D-EBF5AA3CF759}"/>
                </a:ext>
              </a:extLst>
            </p:cNvPr>
            <p:cNvSpPr>
              <a:spLocks/>
            </p:cNvSpPr>
            <p:nvPr/>
          </p:nvSpPr>
          <p:spPr bwMode="auto">
            <a:xfrm>
              <a:off x="4529" y="2389"/>
              <a:ext cx="641" cy="178"/>
            </a:xfrm>
            <a:custGeom>
              <a:avLst/>
              <a:gdLst>
                <a:gd name="T0" fmla="*/ 1256 w 1281"/>
                <a:gd name="T1" fmla="*/ 0 h 355"/>
                <a:gd name="T2" fmla="*/ 1272 w 1281"/>
                <a:gd name="T3" fmla="*/ 9 h 355"/>
                <a:gd name="T4" fmla="*/ 1281 w 1281"/>
                <a:gd name="T5" fmla="*/ 24 h 355"/>
                <a:gd name="T6" fmla="*/ 1281 w 1281"/>
                <a:gd name="T7" fmla="*/ 43 h 355"/>
                <a:gd name="T8" fmla="*/ 1273 w 1281"/>
                <a:gd name="T9" fmla="*/ 59 h 355"/>
                <a:gd name="T10" fmla="*/ 1266 w 1281"/>
                <a:gd name="T11" fmla="*/ 64 h 355"/>
                <a:gd name="T12" fmla="*/ 1247 w 1281"/>
                <a:gd name="T13" fmla="*/ 70 h 355"/>
                <a:gd name="T14" fmla="*/ 1216 w 1281"/>
                <a:gd name="T15" fmla="*/ 78 h 355"/>
                <a:gd name="T16" fmla="*/ 1175 w 1281"/>
                <a:gd name="T17" fmla="*/ 89 h 355"/>
                <a:gd name="T18" fmla="*/ 1123 w 1281"/>
                <a:gd name="T19" fmla="*/ 102 h 355"/>
                <a:gd name="T20" fmla="*/ 1061 w 1281"/>
                <a:gd name="T21" fmla="*/ 118 h 355"/>
                <a:gd name="T22" fmla="*/ 994 w 1281"/>
                <a:gd name="T23" fmla="*/ 135 h 355"/>
                <a:gd name="T24" fmla="*/ 920 w 1281"/>
                <a:gd name="T25" fmla="*/ 152 h 355"/>
                <a:gd name="T26" fmla="*/ 844 w 1281"/>
                <a:gd name="T27" fmla="*/ 171 h 355"/>
                <a:gd name="T28" fmla="*/ 762 w 1281"/>
                <a:gd name="T29" fmla="*/ 190 h 355"/>
                <a:gd name="T30" fmla="*/ 680 w 1281"/>
                <a:gd name="T31" fmla="*/ 211 h 355"/>
                <a:gd name="T32" fmla="*/ 599 w 1281"/>
                <a:gd name="T33" fmla="*/ 232 h 355"/>
                <a:gd name="T34" fmla="*/ 517 w 1281"/>
                <a:gd name="T35" fmla="*/ 251 h 355"/>
                <a:gd name="T36" fmla="*/ 437 w 1281"/>
                <a:gd name="T37" fmla="*/ 270 h 355"/>
                <a:gd name="T38" fmla="*/ 363 w 1281"/>
                <a:gd name="T39" fmla="*/ 287 h 355"/>
                <a:gd name="T40" fmla="*/ 293 w 1281"/>
                <a:gd name="T41" fmla="*/ 304 h 355"/>
                <a:gd name="T42" fmla="*/ 230 w 1281"/>
                <a:gd name="T43" fmla="*/ 319 h 355"/>
                <a:gd name="T44" fmla="*/ 175 w 1281"/>
                <a:gd name="T45" fmla="*/ 332 h 355"/>
                <a:gd name="T46" fmla="*/ 131 w 1281"/>
                <a:gd name="T47" fmla="*/ 342 h 355"/>
                <a:gd name="T48" fmla="*/ 95 w 1281"/>
                <a:gd name="T49" fmla="*/ 348 h 355"/>
                <a:gd name="T50" fmla="*/ 74 w 1281"/>
                <a:gd name="T51" fmla="*/ 353 h 355"/>
                <a:gd name="T52" fmla="*/ 61 w 1281"/>
                <a:gd name="T53" fmla="*/ 355 h 355"/>
                <a:gd name="T54" fmla="*/ 49 w 1281"/>
                <a:gd name="T55" fmla="*/ 353 h 355"/>
                <a:gd name="T56" fmla="*/ 26 w 1281"/>
                <a:gd name="T57" fmla="*/ 340 h 355"/>
                <a:gd name="T58" fmla="*/ 9 w 1281"/>
                <a:gd name="T59" fmla="*/ 321 h 355"/>
                <a:gd name="T60" fmla="*/ 4 w 1281"/>
                <a:gd name="T61" fmla="*/ 308 h 355"/>
                <a:gd name="T62" fmla="*/ 0 w 1281"/>
                <a:gd name="T63" fmla="*/ 292 h 355"/>
                <a:gd name="T64" fmla="*/ 0 w 1281"/>
                <a:gd name="T65" fmla="*/ 275 h 355"/>
                <a:gd name="T66" fmla="*/ 4 w 1281"/>
                <a:gd name="T67" fmla="*/ 260 h 355"/>
                <a:gd name="T68" fmla="*/ 11 w 1281"/>
                <a:gd name="T69" fmla="*/ 243 h 355"/>
                <a:gd name="T70" fmla="*/ 23 w 1281"/>
                <a:gd name="T71" fmla="*/ 230 h 355"/>
                <a:gd name="T72" fmla="*/ 44 w 1281"/>
                <a:gd name="T73" fmla="*/ 218 h 355"/>
                <a:gd name="T74" fmla="*/ 80 w 1281"/>
                <a:gd name="T75" fmla="*/ 207 h 355"/>
                <a:gd name="T76" fmla="*/ 125 w 1281"/>
                <a:gd name="T77" fmla="*/ 194 h 355"/>
                <a:gd name="T78" fmla="*/ 182 w 1281"/>
                <a:gd name="T79" fmla="*/ 180 h 355"/>
                <a:gd name="T80" fmla="*/ 247 w 1281"/>
                <a:gd name="T81" fmla="*/ 165 h 355"/>
                <a:gd name="T82" fmla="*/ 319 w 1281"/>
                <a:gd name="T83" fmla="*/ 152 h 355"/>
                <a:gd name="T84" fmla="*/ 395 w 1281"/>
                <a:gd name="T85" fmla="*/ 137 h 355"/>
                <a:gd name="T86" fmla="*/ 477 w 1281"/>
                <a:gd name="T87" fmla="*/ 121 h 355"/>
                <a:gd name="T88" fmla="*/ 561 w 1281"/>
                <a:gd name="T89" fmla="*/ 108 h 355"/>
                <a:gd name="T90" fmla="*/ 648 w 1281"/>
                <a:gd name="T91" fmla="*/ 93 h 355"/>
                <a:gd name="T92" fmla="*/ 732 w 1281"/>
                <a:gd name="T93" fmla="*/ 78 h 355"/>
                <a:gd name="T94" fmla="*/ 813 w 1281"/>
                <a:gd name="T95" fmla="*/ 64 h 355"/>
                <a:gd name="T96" fmla="*/ 893 w 1281"/>
                <a:gd name="T97" fmla="*/ 51 h 355"/>
                <a:gd name="T98" fmla="*/ 969 w 1281"/>
                <a:gd name="T99" fmla="*/ 40 h 355"/>
                <a:gd name="T100" fmla="*/ 1038 w 1281"/>
                <a:gd name="T101" fmla="*/ 28 h 355"/>
                <a:gd name="T102" fmla="*/ 1100 w 1281"/>
                <a:gd name="T103" fmla="*/ 21 h 355"/>
                <a:gd name="T104" fmla="*/ 1152 w 1281"/>
                <a:gd name="T105" fmla="*/ 13 h 355"/>
                <a:gd name="T106" fmla="*/ 1196 w 1281"/>
                <a:gd name="T107" fmla="*/ 7 h 355"/>
                <a:gd name="T108" fmla="*/ 1226 w 1281"/>
                <a:gd name="T109" fmla="*/ 2 h 355"/>
                <a:gd name="T110" fmla="*/ 1245 w 1281"/>
                <a:gd name="T111" fmla="*/ 0 h 355"/>
                <a:gd name="T112" fmla="*/ 1249 w 1281"/>
                <a:gd name="T11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1" h="355">
                  <a:moveTo>
                    <a:pt x="1249" y="0"/>
                  </a:moveTo>
                  <a:lnTo>
                    <a:pt x="1253" y="0"/>
                  </a:lnTo>
                  <a:lnTo>
                    <a:pt x="1256" y="0"/>
                  </a:lnTo>
                  <a:lnTo>
                    <a:pt x="1260" y="4"/>
                  </a:lnTo>
                  <a:lnTo>
                    <a:pt x="1266" y="5"/>
                  </a:lnTo>
                  <a:lnTo>
                    <a:pt x="1272" y="9"/>
                  </a:lnTo>
                  <a:lnTo>
                    <a:pt x="1275" y="13"/>
                  </a:lnTo>
                  <a:lnTo>
                    <a:pt x="1279" y="19"/>
                  </a:lnTo>
                  <a:lnTo>
                    <a:pt x="1281" y="24"/>
                  </a:lnTo>
                  <a:lnTo>
                    <a:pt x="1281" y="30"/>
                  </a:lnTo>
                  <a:lnTo>
                    <a:pt x="1281" y="38"/>
                  </a:lnTo>
                  <a:lnTo>
                    <a:pt x="1281" y="43"/>
                  </a:lnTo>
                  <a:lnTo>
                    <a:pt x="1279" y="49"/>
                  </a:lnTo>
                  <a:lnTo>
                    <a:pt x="1275" y="55"/>
                  </a:lnTo>
                  <a:lnTo>
                    <a:pt x="1273" y="59"/>
                  </a:lnTo>
                  <a:lnTo>
                    <a:pt x="1270" y="63"/>
                  </a:lnTo>
                  <a:lnTo>
                    <a:pt x="1268" y="63"/>
                  </a:lnTo>
                  <a:lnTo>
                    <a:pt x="1266" y="64"/>
                  </a:lnTo>
                  <a:lnTo>
                    <a:pt x="1260" y="64"/>
                  </a:lnTo>
                  <a:lnTo>
                    <a:pt x="1256" y="66"/>
                  </a:lnTo>
                  <a:lnTo>
                    <a:pt x="1247" y="70"/>
                  </a:lnTo>
                  <a:lnTo>
                    <a:pt x="1239" y="72"/>
                  </a:lnTo>
                  <a:lnTo>
                    <a:pt x="1228" y="74"/>
                  </a:lnTo>
                  <a:lnTo>
                    <a:pt x="1216" y="78"/>
                  </a:lnTo>
                  <a:lnTo>
                    <a:pt x="1203" y="82"/>
                  </a:lnTo>
                  <a:lnTo>
                    <a:pt x="1190" y="85"/>
                  </a:lnTo>
                  <a:lnTo>
                    <a:pt x="1175" y="89"/>
                  </a:lnTo>
                  <a:lnTo>
                    <a:pt x="1159" y="93"/>
                  </a:lnTo>
                  <a:lnTo>
                    <a:pt x="1142" y="97"/>
                  </a:lnTo>
                  <a:lnTo>
                    <a:pt x="1123" y="102"/>
                  </a:lnTo>
                  <a:lnTo>
                    <a:pt x="1104" y="108"/>
                  </a:lnTo>
                  <a:lnTo>
                    <a:pt x="1085" y="114"/>
                  </a:lnTo>
                  <a:lnTo>
                    <a:pt x="1061" y="118"/>
                  </a:lnTo>
                  <a:lnTo>
                    <a:pt x="1042" y="121"/>
                  </a:lnTo>
                  <a:lnTo>
                    <a:pt x="1019" y="127"/>
                  </a:lnTo>
                  <a:lnTo>
                    <a:pt x="994" y="135"/>
                  </a:lnTo>
                  <a:lnTo>
                    <a:pt x="969" y="140"/>
                  </a:lnTo>
                  <a:lnTo>
                    <a:pt x="947" y="146"/>
                  </a:lnTo>
                  <a:lnTo>
                    <a:pt x="920" y="152"/>
                  </a:lnTo>
                  <a:lnTo>
                    <a:pt x="895" y="159"/>
                  </a:lnTo>
                  <a:lnTo>
                    <a:pt x="870" y="165"/>
                  </a:lnTo>
                  <a:lnTo>
                    <a:pt x="844" y="171"/>
                  </a:lnTo>
                  <a:lnTo>
                    <a:pt x="817" y="177"/>
                  </a:lnTo>
                  <a:lnTo>
                    <a:pt x="789" y="184"/>
                  </a:lnTo>
                  <a:lnTo>
                    <a:pt x="762" y="190"/>
                  </a:lnTo>
                  <a:lnTo>
                    <a:pt x="735" y="197"/>
                  </a:lnTo>
                  <a:lnTo>
                    <a:pt x="709" y="205"/>
                  </a:lnTo>
                  <a:lnTo>
                    <a:pt x="680" y="211"/>
                  </a:lnTo>
                  <a:lnTo>
                    <a:pt x="652" y="218"/>
                  </a:lnTo>
                  <a:lnTo>
                    <a:pt x="625" y="224"/>
                  </a:lnTo>
                  <a:lnTo>
                    <a:pt x="599" y="232"/>
                  </a:lnTo>
                  <a:lnTo>
                    <a:pt x="570" y="237"/>
                  </a:lnTo>
                  <a:lnTo>
                    <a:pt x="543" y="245"/>
                  </a:lnTo>
                  <a:lnTo>
                    <a:pt x="517" y="251"/>
                  </a:lnTo>
                  <a:lnTo>
                    <a:pt x="488" y="256"/>
                  </a:lnTo>
                  <a:lnTo>
                    <a:pt x="464" y="264"/>
                  </a:lnTo>
                  <a:lnTo>
                    <a:pt x="437" y="270"/>
                  </a:lnTo>
                  <a:lnTo>
                    <a:pt x="412" y="275"/>
                  </a:lnTo>
                  <a:lnTo>
                    <a:pt x="388" y="281"/>
                  </a:lnTo>
                  <a:lnTo>
                    <a:pt x="363" y="287"/>
                  </a:lnTo>
                  <a:lnTo>
                    <a:pt x="338" y="292"/>
                  </a:lnTo>
                  <a:lnTo>
                    <a:pt x="315" y="298"/>
                  </a:lnTo>
                  <a:lnTo>
                    <a:pt x="293" y="304"/>
                  </a:lnTo>
                  <a:lnTo>
                    <a:pt x="272" y="310"/>
                  </a:lnTo>
                  <a:lnTo>
                    <a:pt x="251" y="315"/>
                  </a:lnTo>
                  <a:lnTo>
                    <a:pt x="230" y="319"/>
                  </a:lnTo>
                  <a:lnTo>
                    <a:pt x="211" y="323"/>
                  </a:lnTo>
                  <a:lnTo>
                    <a:pt x="192" y="329"/>
                  </a:lnTo>
                  <a:lnTo>
                    <a:pt x="175" y="332"/>
                  </a:lnTo>
                  <a:lnTo>
                    <a:pt x="159" y="334"/>
                  </a:lnTo>
                  <a:lnTo>
                    <a:pt x="144" y="338"/>
                  </a:lnTo>
                  <a:lnTo>
                    <a:pt x="131" y="342"/>
                  </a:lnTo>
                  <a:lnTo>
                    <a:pt x="116" y="344"/>
                  </a:lnTo>
                  <a:lnTo>
                    <a:pt x="106" y="346"/>
                  </a:lnTo>
                  <a:lnTo>
                    <a:pt x="95" y="348"/>
                  </a:lnTo>
                  <a:lnTo>
                    <a:pt x="87" y="349"/>
                  </a:lnTo>
                  <a:lnTo>
                    <a:pt x="80" y="351"/>
                  </a:lnTo>
                  <a:lnTo>
                    <a:pt x="74" y="353"/>
                  </a:lnTo>
                  <a:lnTo>
                    <a:pt x="68" y="353"/>
                  </a:lnTo>
                  <a:lnTo>
                    <a:pt x="68" y="355"/>
                  </a:lnTo>
                  <a:lnTo>
                    <a:pt x="61" y="355"/>
                  </a:lnTo>
                  <a:lnTo>
                    <a:pt x="57" y="355"/>
                  </a:lnTo>
                  <a:lnTo>
                    <a:pt x="53" y="353"/>
                  </a:lnTo>
                  <a:lnTo>
                    <a:pt x="49" y="353"/>
                  </a:lnTo>
                  <a:lnTo>
                    <a:pt x="40" y="349"/>
                  </a:lnTo>
                  <a:lnTo>
                    <a:pt x="32" y="346"/>
                  </a:lnTo>
                  <a:lnTo>
                    <a:pt x="26" y="340"/>
                  </a:lnTo>
                  <a:lnTo>
                    <a:pt x="19" y="336"/>
                  </a:lnTo>
                  <a:lnTo>
                    <a:pt x="13" y="329"/>
                  </a:lnTo>
                  <a:lnTo>
                    <a:pt x="9" y="321"/>
                  </a:lnTo>
                  <a:lnTo>
                    <a:pt x="6" y="317"/>
                  </a:lnTo>
                  <a:lnTo>
                    <a:pt x="4" y="313"/>
                  </a:lnTo>
                  <a:lnTo>
                    <a:pt x="4" y="308"/>
                  </a:lnTo>
                  <a:lnTo>
                    <a:pt x="2" y="304"/>
                  </a:lnTo>
                  <a:lnTo>
                    <a:pt x="0" y="298"/>
                  </a:lnTo>
                  <a:lnTo>
                    <a:pt x="0" y="292"/>
                  </a:lnTo>
                  <a:lnTo>
                    <a:pt x="0" y="287"/>
                  </a:lnTo>
                  <a:lnTo>
                    <a:pt x="0" y="283"/>
                  </a:lnTo>
                  <a:lnTo>
                    <a:pt x="0" y="275"/>
                  </a:lnTo>
                  <a:lnTo>
                    <a:pt x="2" y="272"/>
                  </a:lnTo>
                  <a:lnTo>
                    <a:pt x="2" y="266"/>
                  </a:lnTo>
                  <a:lnTo>
                    <a:pt x="4" y="260"/>
                  </a:lnTo>
                  <a:lnTo>
                    <a:pt x="6" y="253"/>
                  </a:lnTo>
                  <a:lnTo>
                    <a:pt x="9" y="249"/>
                  </a:lnTo>
                  <a:lnTo>
                    <a:pt x="11" y="243"/>
                  </a:lnTo>
                  <a:lnTo>
                    <a:pt x="15" y="237"/>
                  </a:lnTo>
                  <a:lnTo>
                    <a:pt x="17" y="234"/>
                  </a:lnTo>
                  <a:lnTo>
                    <a:pt x="23" y="230"/>
                  </a:lnTo>
                  <a:lnTo>
                    <a:pt x="26" y="226"/>
                  </a:lnTo>
                  <a:lnTo>
                    <a:pt x="36" y="222"/>
                  </a:lnTo>
                  <a:lnTo>
                    <a:pt x="44" y="218"/>
                  </a:lnTo>
                  <a:lnTo>
                    <a:pt x="55" y="215"/>
                  </a:lnTo>
                  <a:lnTo>
                    <a:pt x="68" y="211"/>
                  </a:lnTo>
                  <a:lnTo>
                    <a:pt x="80" y="207"/>
                  </a:lnTo>
                  <a:lnTo>
                    <a:pt x="93" y="203"/>
                  </a:lnTo>
                  <a:lnTo>
                    <a:pt x="110" y="199"/>
                  </a:lnTo>
                  <a:lnTo>
                    <a:pt x="125" y="194"/>
                  </a:lnTo>
                  <a:lnTo>
                    <a:pt x="144" y="190"/>
                  </a:lnTo>
                  <a:lnTo>
                    <a:pt x="161" y="184"/>
                  </a:lnTo>
                  <a:lnTo>
                    <a:pt x="182" y="180"/>
                  </a:lnTo>
                  <a:lnTo>
                    <a:pt x="201" y="177"/>
                  </a:lnTo>
                  <a:lnTo>
                    <a:pt x="224" y="171"/>
                  </a:lnTo>
                  <a:lnTo>
                    <a:pt x="247" y="165"/>
                  </a:lnTo>
                  <a:lnTo>
                    <a:pt x="270" y="161"/>
                  </a:lnTo>
                  <a:lnTo>
                    <a:pt x="293" y="158"/>
                  </a:lnTo>
                  <a:lnTo>
                    <a:pt x="319" y="152"/>
                  </a:lnTo>
                  <a:lnTo>
                    <a:pt x="344" y="146"/>
                  </a:lnTo>
                  <a:lnTo>
                    <a:pt x="371" y="140"/>
                  </a:lnTo>
                  <a:lnTo>
                    <a:pt x="395" y="137"/>
                  </a:lnTo>
                  <a:lnTo>
                    <a:pt x="422" y="131"/>
                  </a:lnTo>
                  <a:lnTo>
                    <a:pt x="448" y="125"/>
                  </a:lnTo>
                  <a:lnTo>
                    <a:pt x="477" y="121"/>
                  </a:lnTo>
                  <a:lnTo>
                    <a:pt x="504" y="118"/>
                  </a:lnTo>
                  <a:lnTo>
                    <a:pt x="532" y="112"/>
                  </a:lnTo>
                  <a:lnTo>
                    <a:pt x="561" y="108"/>
                  </a:lnTo>
                  <a:lnTo>
                    <a:pt x="589" y="102"/>
                  </a:lnTo>
                  <a:lnTo>
                    <a:pt x="618" y="97"/>
                  </a:lnTo>
                  <a:lnTo>
                    <a:pt x="648" y="93"/>
                  </a:lnTo>
                  <a:lnTo>
                    <a:pt x="675" y="89"/>
                  </a:lnTo>
                  <a:lnTo>
                    <a:pt x="703" y="83"/>
                  </a:lnTo>
                  <a:lnTo>
                    <a:pt x="732" y="78"/>
                  </a:lnTo>
                  <a:lnTo>
                    <a:pt x="760" y="72"/>
                  </a:lnTo>
                  <a:lnTo>
                    <a:pt x="785" y="68"/>
                  </a:lnTo>
                  <a:lnTo>
                    <a:pt x="813" y="64"/>
                  </a:lnTo>
                  <a:lnTo>
                    <a:pt x="840" y="61"/>
                  </a:lnTo>
                  <a:lnTo>
                    <a:pt x="869" y="55"/>
                  </a:lnTo>
                  <a:lnTo>
                    <a:pt x="893" y="51"/>
                  </a:lnTo>
                  <a:lnTo>
                    <a:pt x="920" y="47"/>
                  </a:lnTo>
                  <a:lnTo>
                    <a:pt x="945" y="43"/>
                  </a:lnTo>
                  <a:lnTo>
                    <a:pt x="969" y="40"/>
                  </a:lnTo>
                  <a:lnTo>
                    <a:pt x="992" y="36"/>
                  </a:lnTo>
                  <a:lnTo>
                    <a:pt x="1017" y="32"/>
                  </a:lnTo>
                  <a:lnTo>
                    <a:pt x="1038" y="28"/>
                  </a:lnTo>
                  <a:lnTo>
                    <a:pt x="1061" y="26"/>
                  </a:lnTo>
                  <a:lnTo>
                    <a:pt x="1080" y="23"/>
                  </a:lnTo>
                  <a:lnTo>
                    <a:pt x="1100" y="21"/>
                  </a:lnTo>
                  <a:lnTo>
                    <a:pt x="1119" y="17"/>
                  </a:lnTo>
                  <a:lnTo>
                    <a:pt x="1137" y="15"/>
                  </a:lnTo>
                  <a:lnTo>
                    <a:pt x="1152" y="13"/>
                  </a:lnTo>
                  <a:lnTo>
                    <a:pt x="1169" y="9"/>
                  </a:lnTo>
                  <a:lnTo>
                    <a:pt x="1182" y="9"/>
                  </a:lnTo>
                  <a:lnTo>
                    <a:pt x="1196" y="7"/>
                  </a:lnTo>
                  <a:lnTo>
                    <a:pt x="1207" y="4"/>
                  </a:lnTo>
                  <a:lnTo>
                    <a:pt x="1216" y="4"/>
                  </a:lnTo>
                  <a:lnTo>
                    <a:pt x="1226" y="2"/>
                  </a:lnTo>
                  <a:lnTo>
                    <a:pt x="1235" y="2"/>
                  </a:lnTo>
                  <a:lnTo>
                    <a:pt x="1239" y="0"/>
                  </a:lnTo>
                  <a:lnTo>
                    <a:pt x="1245" y="0"/>
                  </a:lnTo>
                  <a:lnTo>
                    <a:pt x="1247" y="0"/>
                  </a:lnTo>
                  <a:lnTo>
                    <a:pt x="1249" y="0"/>
                  </a:lnTo>
                  <a:lnTo>
                    <a:pt x="124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2" name="Freeform 26">
              <a:extLst>
                <a:ext uri="{FF2B5EF4-FFF2-40B4-BE49-F238E27FC236}">
                  <a16:creationId xmlns:a16="http://schemas.microsoft.com/office/drawing/2014/main" id="{B324BBF6-FF1F-164C-BB8C-B5AC14CC3B84}"/>
                </a:ext>
              </a:extLst>
            </p:cNvPr>
            <p:cNvSpPr>
              <a:spLocks/>
            </p:cNvSpPr>
            <p:nvPr/>
          </p:nvSpPr>
          <p:spPr bwMode="auto">
            <a:xfrm>
              <a:off x="4523" y="2530"/>
              <a:ext cx="268" cy="277"/>
            </a:xfrm>
            <a:custGeom>
              <a:avLst/>
              <a:gdLst>
                <a:gd name="T0" fmla="*/ 534 w 536"/>
                <a:gd name="T1" fmla="*/ 21 h 555"/>
                <a:gd name="T2" fmla="*/ 536 w 536"/>
                <a:gd name="T3" fmla="*/ 44 h 555"/>
                <a:gd name="T4" fmla="*/ 534 w 536"/>
                <a:gd name="T5" fmla="*/ 72 h 555"/>
                <a:gd name="T6" fmla="*/ 532 w 536"/>
                <a:gd name="T7" fmla="*/ 105 h 555"/>
                <a:gd name="T8" fmla="*/ 524 w 536"/>
                <a:gd name="T9" fmla="*/ 139 h 555"/>
                <a:gd name="T10" fmla="*/ 517 w 536"/>
                <a:gd name="T11" fmla="*/ 169 h 555"/>
                <a:gd name="T12" fmla="*/ 507 w 536"/>
                <a:gd name="T13" fmla="*/ 196 h 555"/>
                <a:gd name="T14" fmla="*/ 496 w 536"/>
                <a:gd name="T15" fmla="*/ 215 h 555"/>
                <a:gd name="T16" fmla="*/ 479 w 536"/>
                <a:gd name="T17" fmla="*/ 234 h 555"/>
                <a:gd name="T18" fmla="*/ 456 w 536"/>
                <a:gd name="T19" fmla="*/ 255 h 555"/>
                <a:gd name="T20" fmla="*/ 427 w 536"/>
                <a:gd name="T21" fmla="*/ 281 h 555"/>
                <a:gd name="T22" fmla="*/ 393 w 536"/>
                <a:gd name="T23" fmla="*/ 308 h 555"/>
                <a:gd name="T24" fmla="*/ 357 w 536"/>
                <a:gd name="T25" fmla="*/ 338 h 555"/>
                <a:gd name="T26" fmla="*/ 317 w 536"/>
                <a:gd name="T27" fmla="*/ 371 h 555"/>
                <a:gd name="T28" fmla="*/ 275 w 536"/>
                <a:gd name="T29" fmla="*/ 403 h 555"/>
                <a:gd name="T30" fmla="*/ 233 w 536"/>
                <a:gd name="T31" fmla="*/ 433 h 555"/>
                <a:gd name="T32" fmla="*/ 192 w 536"/>
                <a:gd name="T33" fmla="*/ 464 h 555"/>
                <a:gd name="T34" fmla="*/ 152 w 536"/>
                <a:gd name="T35" fmla="*/ 490 h 555"/>
                <a:gd name="T36" fmla="*/ 115 w 536"/>
                <a:gd name="T37" fmla="*/ 515 h 555"/>
                <a:gd name="T38" fmla="*/ 81 w 536"/>
                <a:gd name="T39" fmla="*/ 534 h 555"/>
                <a:gd name="T40" fmla="*/ 53 w 536"/>
                <a:gd name="T41" fmla="*/ 547 h 555"/>
                <a:gd name="T42" fmla="*/ 32 w 536"/>
                <a:gd name="T43" fmla="*/ 555 h 555"/>
                <a:gd name="T44" fmla="*/ 17 w 536"/>
                <a:gd name="T45" fmla="*/ 555 h 555"/>
                <a:gd name="T46" fmla="*/ 3 w 536"/>
                <a:gd name="T47" fmla="*/ 540 h 555"/>
                <a:gd name="T48" fmla="*/ 0 w 536"/>
                <a:gd name="T49" fmla="*/ 519 h 555"/>
                <a:gd name="T50" fmla="*/ 1 w 536"/>
                <a:gd name="T51" fmla="*/ 494 h 555"/>
                <a:gd name="T52" fmla="*/ 5 w 536"/>
                <a:gd name="T53" fmla="*/ 466 h 555"/>
                <a:gd name="T54" fmla="*/ 11 w 536"/>
                <a:gd name="T55" fmla="*/ 431 h 555"/>
                <a:gd name="T56" fmla="*/ 19 w 536"/>
                <a:gd name="T57" fmla="*/ 395 h 555"/>
                <a:gd name="T58" fmla="*/ 28 w 536"/>
                <a:gd name="T59" fmla="*/ 357 h 555"/>
                <a:gd name="T60" fmla="*/ 39 w 536"/>
                <a:gd name="T61" fmla="*/ 321 h 555"/>
                <a:gd name="T62" fmla="*/ 51 w 536"/>
                <a:gd name="T63" fmla="*/ 283 h 555"/>
                <a:gd name="T64" fmla="*/ 62 w 536"/>
                <a:gd name="T65" fmla="*/ 245 h 555"/>
                <a:gd name="T66" fmla="*/ 74 w 536"/>
                <a:gd name="T67" fmla="*/ 211 h 555"/>
                <a:gd name="T68" fmla="*/ 85 w 536"/>
                <a:gd name="T69" fmla="*/ 181 h 555"/>
                <a:gd name="T70" fmla="*/ 96 w 536"/>
                <a:gd name="T71" fmla="*/ 152 h 555"/>
                <a:gd name="T72" fmla="*/ 104 w 536"/>
                <a:gd name="T73" fmla="*/ 133 h 555"/>
                <a:gd name="T74" fmla="*/ 115 w 536"/>
                <a:gd name="T75" fmla="*/ 116 h 555"/>
                <a:gd name="T76" fmla="*/ 129 w 536"/>
                <a:gd name="T77" fmla="*/ 105 h 555"/>
                <a:gd name="T78" fmla="*/ 150 w 536"/>
                <a:gd name="T79" fmla="*/ 97 h 555"/>
                <a:gd name="T80" fmla="*/ 172 w 536"/>
                <a:gd name="T81" fmla="*/ 89 h 555"/>
                <a:gd name="T82" fmla="*/ 201 w 536"/>
                <a:gd name="T83" fmla="*/ 82 h 555"/>
                <a:gd name="T84" fmla="*/ 235 w 536"/>
                <a:gd name="T85" fmla="*/ 74 h 555"/>
                <a:gd name="T86" fmla="*/ 256 w 536"/>
                <a:gd name="T87" fmla="*/ 70 h 555"/>
                <a:gd name="T88" fmla="*/ 275 w 536"/>
                <a:gd name="T89" fmla="*/ 67 h 555"/>
                <a:gd name="T90" fmla="*/ 294 w 536"/>
                <a:gd name="T91" fmla="*/ 63 h 555"/>
                <a:gd name="T92" fmla="*/ 313 w 536"/>
                <a:gd name="T93" fmla="*/ 57 h 555"/>
                <a:gd name="T94" fmla="*/ 332 w 536"/>
                <a:gd name="T95" fmla="*/ 53 h 555"/>
                <a:gd name="T96" fmla="*/ 349 w 536"/>
                <a:gd name="T97" fmla="*/ 48 h 555"/>
                <a:gd name="T98" fmla="*/ 368 w 536"/>
                <a:gd name="T99" fmla="*/ 44 h 555"/>
                <a:gd name="T100" fmla="*/ 397 w 536"/>
                <a:gd name="T101" fmla="*/ 34 h 555"/>
                <a:gd name="T102" fmla="*/ 427 w 536"/>
                <a:gd name="T103" fmla="*/ 25 h 555"/>
                <a:gd name="T104" fmla="*/ 458 w 536"/>
                <a:gd name="T105" fmla="*/ 15 h 555"/>
                <a:gd name="T106" fmla="*/ 480 w 536"/>
                <a:gd name="T107" fmla="*/ 8 h 555"/>
                <a:gd name="T108" fmla="*/ 501 w 536"/>
                <a:gd name="T109" fmla="*/ 2 h 555"/>
                <a:gd name="T110" fmla="*/ 526 w 536"/>
                <a:gd name="T111" fmla="*/ 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6" h="555">
                  <a:moveTo>
                    <a:pt x="530" y="6"/>
                  </a:moveTo>
                  <a:lnTo>
                    <a:pt x="532" y="10"/>
                  </a:lnTo>
                  <a:lnTo>
                    <a:pt x="534" y="17"/>
                  </a:lnTo>
                  <a:lnTo>
                    <a:pt x="534" y="21"/>
                  </a:lnTo>
                  <a:lnTo>
                    <a:pt x="536" y="27"/>
                  </a:lnTo>
                  <a:lnTo>
                    <a:pt x="536" y="32"/>
                  </a:lnTo>
                  <a:lnTo>
                    <a:pt x="536" y="40"/>
                  </a:lnTo>
                  <a:lnTo>
                    <a:pt x="536" y="44"/>
                  </a:lnTo>
                  <a:lnTo>
                    <a:pt x="536" y="51"/>
                  </a:lnTo>
                  <a:lnTo>
                    <a:pt x="536" y="59"/>
                  </a:lnTo>
                  <a:lnTo>
                    <a:pt x="536" y="65"/>
                  </a:lnTo>
                  <a:lnTo>
                    <a:pt x="534" y="72"/>
                  </a:lnTo>
                  <a:lnTo>
                    <a:pt x="534" y="82"/>
                  </a:lnTo>
                  <a:lnTo>
                    <a:pt x="532" y="89"/>
                  </a:lnTo>
                  <a:lnTo>
                    <a:pt x="532" y="99"/>
                  </a:lnTo>
                  <a:lnTo>
                    <a:pt x="532" y="105"/>
                  </a:lnTo>
                  <a:lnTo>
                    <a:pt x="530" y="114"/>
                  </a:lnTo>
                  <a:lnTo>
                    <a:pt x="528" y="122"/>
                  </a:lnTo>
                  <a:lnTo>
                    <a:pt x="526" y="131"/>
                  </a:lnTo>
                  <a:lnTo>
                    <a:pt x="524" y="139"/>
                  </a:lnTo>
                  <a:lnTo>
                    <a:pt x="522" y="146"/>
                  </a:lnTo>
                  <a:lnTo>
                    <a:pt x="520" y="154"/>
                  </a:lnTo>
                  <a:lnTo>
                    <a:pt x="520" y="162"/>
                  </a:lnTo>
                  <a:lnTo>
                    <a:pt x="517" y="169"/>
                  </a:lnTo>
                  <a:lnTo>
                    <a:pt x="515" y="177"/>
                  </a:lnTo>
                  <a:lnTo>
                    <a:pt x="513" y="183"/>
                  </a:lnTo>
                  <a:lnTo>
                    <a:pt x="511" y="190"/>
                  </a:lnTo>
                  <a:lnTo>
                    <a:pt x="507" y="196"/>
                  </a:lnTo>
                  <a:lnTo>
                    <a:pt x="505" y="202"/>
                  </a:lnTo>
                  <a:lnTo>
                    <a:pt x="503" y="207"/>
                  </a:lnTo>
                  <a:lnTo>
                    <a:pt x="501" y="211"/>
                  </a:lnTo>
                  <a:lnTo>
                    <a:pt x="496" y="215"/>
                  </a:lnTo>
                  <a:lnTo>
                    <a:pt x="492" y="221"/>
                  </a:lnTo>
                  <a:lnTo>
                    <a:pt x="488" y="224"/>
                  </a:lnTo>
                  <a:lnTo>
                    <a:pt x="484" y="230"/>
                  </a:lnTo>
                  <a:lnTo>
                    <a:pt x="479" y="234"/>
                  </a:lnTo>
                  <a:lnTo>
                    <a:pt x="473" y="240"/>
                  </a:lnTo>
                  <a:lnTo>
                    <a:pt x="467" y="243"/>
                  </a:lnTo>
                  <a:lnTo>
                    <a:pt x="461" y="249"/>
                  </a:lnTo>
                  <a:lnTo>
                    <a:pt x="456" y="255"/>
                  </a:lnTo>
                  <a:lnTo>
                    <a:pt x="450" y="260"/>
                  </a:lnTo>
                  <a:lnTo>
                    <a:pt x="442" y="266"/>
                  </a:lnTo>
                  <a:lnTo>
                    <a:pt x="435" y="274"/>
                  </a:lnTo>
                  <a:lnTo>
                    <a:pt x="427" y="281"/>
                  </a:lnTo>
                  <a:lnTo>
                    <a:pt x="420" y="287"/>
                  </a:lnTo>
                  <a:lnTo>
                    <a:pt x="410" y="295"/>
                  </a:lnTo>
                  <a:lnTo>
                    <a:pt x="403" y="300"/>
                  </a:lnTo>
                  <a:lnTo>
                    <a:pt x="393" y="308"/>
                  </a:lnTo>
                  <a:lnTo>
                    <a:pt x="385" y="317"/>
                  </a:lnTo>
                  <a:lnTo>
                    <a:pt x="376" y="323"/>
                  </a:lnTo>
                  <a:lnTo>
                    <a:pt x="364" y="331"/>
                  </a:lnTo>
                  <a:lnTo>
                    <a:pt x="357" y="338"/>
                  </a:lnTo>
                  <a:lnTo>
                    <a:pt x="347" y="348"/>
                  </a:lnTo>
                  <a:lnTo>
                    <a:pt x="338" y="354"/>
                  </a:lnTo>
                  <a:lnTo>
                    <a:pt x="326" y="363"/>
                  </a:lnTo>
                  <a:lnTo>
                    <a:pt x="317" y="371"/>
                  </a:lnTo>
                  <a:lnTo>
                    <a:pt x="307" y="378"/>
                  </a:lnTo>
                  <a:lnTo>
                    <a:pt x="296" y="388"/>
                  </a:lnTo>
                  <a:lnTo>
                    <a:pt x="287" y="395"/>
                  </a:lnTo>
                  <a:lnTo>
                    <a:pt x="275" y="403"/>
                  </a:lnTo>
                  <a:lnTo>
                    <a:pt x="266" y="412"/>
                  </a:lnTo>
                  <a:lnTo>
                    <a:pt x="254" y="418"/>
                  </a:lnTo>
                  <a:lnTo>
                    <a:pt x="245" y="428"/>
                  </a:lnTo>
                  <a:lnTo>
                    <a:pt x="233" y="433"/>
                  </a:lnTo>
                  <a:lnTo>
                    <a:pt x="224" y="441"/>
                  </a:lnTo>
                  <a:lnTo>
                    <a:pt x="212" y="449"/>
                  </a:lnTo>
                  <a:lnTo>
                    <a:pt x="201" y="456"/>
                  </a:lnTo>
                  <a:lnTo>
                    <a:pt x="192" y="464"/>
                  </a:lnTo>
                  <a:lnTo>
                    <a:pt x="182" y="471"/>
                  </a:lnTo>
                  <a:lnTo>
                    <a:pt x="172" y="479"/>
                  </a:lnTo>
                  <a:lnTo>
                    <a:pt x="161" y="485"/>
                  </a:lnTo>
                  <a:lnTo>
                    <a:pt x="152" y="490"/>
                  </a:lnTo>
                  <a:lnTo>
                    <a:pt x="142" y="498"/>
                  </a:lnTo>
                  <a:lnTo>
                    <a:pt x="133" y="504"/>
                  </a:lnTo>
                  <a:lnTo>
                    <a:pt x="123" y="509"/>
                  </a:lnTo>
                  <a:lnTo>
                    <a:pt x="115" y="515"/>
                  </a:lnTo>
                  <a:lnTo>
                    <a:pt x="106" y="521"/>
                  </a:lnTo>
                  <a:lnTo>
                    <a:pt x="98" y="525"/>
                  </a:lnTo>
                  <a:lnTo>
                    <a:pt x="89" y="530"/>
                  </a:lnTo>
                  <a:lnTo>
                    <a:pt x="81" y="534"/>
                  </a:lnTo>
                  <a:lnTo>
                    <a:pt x="74" y="538"/>
                  </a:lnTo>
                  <a:lnTo>
                    <a:pt x="66" y="542"/>
                  </a:lnTo>
                  <a:lnTo>
                    <a:pt x="60" y="545"/>
                  </a:lnTo>
                  <a:lnTo>
                    <a:pt x="53" y="547"/>
                  </a:lnTo>
                  <a:lnTo>
                    <a:pt x="47" y="551"/>
                  </a:lnTo>
                  <a:lnTo>
                    <a:pt x="41" y="551"/>
                  </a:lnTo>
                  <a:lnTo>
                    <a:pt x="36" y="553"/>
                  </a:lnTo>
                  <a:lnTo>
                    <a:pt x="32" y="555"/>
                  </a:lnTo>
                  <a:lnTo>
                    <a:pt x="28" y="555"/>
                  </a:lnTo>
                  <a:lnTo>
                    <a:pt x="22" y="555"/>
                  </a:lnTo>
                  <a:lnTo>
                    <a:pt x="19" y="555"/>
                  </a:lnTo>
                  <a:lnTo>
                    <a:pt x="17" y="555"/>
                  </a:lnTo>
                  <a:lnTo>
                    <a:pt x="15" y="555"/>
                  </a:lnTo>
                  <a:lnTo>
                    <a:pt x="9" y="549"/>
                  </a:lnTo>
                  <a:lnTo>
                    <a:pt x="5" y="544"/>
                  </a:lnTo>
                  <a:lnTo>
                    <a:pt x="3" y="540"/>
                  </a:lnTo>
                  <a:lnTo>
                    <a:pt x="3" y="536"/>
                  </a:lnTo>
                  <a:lnTo>
                    <a:pt x="1" y="530"/>
                  </a:lnTo>
                  <a:lnTo>
                    <a:pt x="1" y="525"/>
                  </a:lnTo>
                  <a:lnTo>
                    <a:pt x="0" y="519"/>
                  </a:lnTo>
                  <a:lnTo>
                    <a:pt x="0" y="513"/>
                  </a:lnTo>
                  <a:lnTo>
                    <a:pt x="0" y="507"/>
                  </a:lnTo>
                  <a:lnTo>
                    <a:pt x="1" y="502"/>
                  </a:lnTo>
                  <a:lnTo>
                    <a:pt x="1" y="494"/>
                  </a:lnTo>
                  <a:lnTo>
                    <a:pt x="1" y="488"/>
                  </a:lnTo>
                  <a:lnTo>
                    <a:pt x="3" y="481"/>
                  </a:lnTo>
                  <a:lnTo>
                    <a:pt x="5" y="473"/>
                  </a:lnTo>
                  <a:lnTo>
                    <a:pt x="5" y="466"/>
                  </a:lnTo>
                  <a:lnTo>
                    <a:pt x="5" y="458"/>
                  </a:lnTo>
                  <a:lnTo>
                    <a:pt x="7" y="449"/>
                  </a:lnTo>
                  <a:lnTo>
                    <a:pt x="9" y="439"/>
                  </a:lnTo>
                  <a:lnTo>
                    <a:pt x="11" y="431"/>
                  </a:lnTo>
                  <a:lnTo>
                    <a:pt x="13" y="422"/>
                  </a:lnTo>
                  <a:lnTo>
                    <a:pt x="15" y="414"/>
                  </a:lnTo>
                  <a:lnTo>
                    <a:pt x="17" y="405"/>
                  </a:lnTo>
                  <a:lnTo>
                    <a:pt x="19" y="395"/>
                  </a:lnTo>
                  <a:lnTo>
                    <a:pt x="20" y="388"/>
                  </a:lnTo>
                  <a:lnTo>
                    <a:pt x="22" y="376"/>
                  </a:lnTo>
                  <a:lnTo>
                    <a:pt x="26" y="369"/>
                  </a:lnTo>
                  <a:lnTo>
                    <a:pt x="28" y="357"/>
                  </a:lnTo>
                  <a:lnTo>
                    <a:pt x="30" y="350"/>
                  </a:lnTo>
                  <a:lnTo>
                    <a:pt x="34" y="340"/>
                  </a:lnTo>
                  <a:lnTo>
                    <a:pt x="38" y="331"/>
                  </a:lnTo>
                  <a:lnTo>
                    <a:pt x="39" y="321"/>
                  </a:lnTo>
                  <a:lnTo>
                    <a:pt x="41" y="312"/>
                  </a:lnTo>
                  <a:lnTo>
                    <a:pt x="45" y="300"/>
                  </a:lnTo>
                  <a:lnTo>
                    <a:pt x="47" y="291"/>
                  </a:lnTo>
                  <a:lnTo>
                    <a:pt x="51" y="283"/>
                  </a:lnTo>
                  <a:lnTo>
                    <a:pt x="53" y="272"/>
                  </a:lnTo>
                  <a:lnTo>
                    <a:pt x="57" y="262"/>
                  </a:lnTo>
                  <a:lnTo>
                    <a:pt x="60" y="255"/>
                  </a:lnTo>
                  <a:lnTo>
                    <a:pt x="62" y="245"/>
                  </a:lnTo>
                  <a:lnTo>
                    <a:pt x="64" y="238"/>
                  </a:lnTo>
                  <a:lnTo>
                    <a:pt x="68" y="226"/>
                  </a:lnTo>
                  <a:lnTo>
                    <a:pt x="70" y="219"/>
                  </a:lnTo>
                  <a:lnTo>
                    <a:pt x="74" y="211"/>
                  </a:lnTo>
                  <a:lnTo>
                    <a:pt x="77" y="202"/>
                  </a:lnTo>
                  <a:lnTo>
                    <a:pt x="81" y="196"/>
                  </a:lnTo>
                  <a:lnTo>
                    <a:pt x="83" y="188"/>
                  </a:lnTo>
                  <a:lnTo>
                    <a:pt x="85" y="181"/>
                  </a:lnTo>
                  <a:lnTo>
                    <a:pt x="87" y="173"/>
                  </a:lnTo>
                  <a:lnTo>
                    <a:pt x="91" y="167"/>
                  </a:lnTo>
                  <a:lnTo>
                    <a:pt x="93" y="160"/>
                  </a:lnTo>
                  <a:lnTo>
                    <a:pt x="96" y="152"/>
                  </a:lnTo>
                  <a:lnTo>
                    <a:pt x="98" y="148"/>
                  </a:lnTo>
                  <a:lnTo>
                    <a:pt x="100" y="143"/>
                  </a:lnTo>
                  <a:lnTo>
                    <a:pt x="104" y="139"/>
                  </a:lnTo>
                  <a:lnTo>
                    <a:pt x="104" y="133"/>
                  </a:lnTo>
                  <a:lnTo>
                    <a:pt x="108" y="127"/>
                  </a:lnTo>
                  <a:lnTo>
                    <a:pt x="110" y="125"/>
                  </a:lnTo>
                  <a:lnTo>
                    <a:pt x="112" y="122"/>
                  </a:lnTo>
                  <a:lnTo>
                    <a:pt x="115" y="116"/>
                  </a:lnTo>
                  <a:lnTo>
                    <a:pt x="117" y="114"/>
                  </a:lnTo>
                  <a:lnTo>
                    <a:pt x="121" y="110"/>
                  </a:lnTo>
                  <a:lnTo>
                    <a:pt x="127" y="106"/>
                  </a:lnTo>
                  <a:lnTo>
                    <a:pt x="129" y="105"/>
                  </a:lnTo>
                  <a:lnTo>
                    <a:pt x="134" y="103"/>
                  </a:lnTo>
                  <a:lnTo>
                    <a:pt x="138" y="101"/>
                  </a:lnTo>
                  <a:lnTo>
                    <a:pt x="144" y="99"/>
                  </a:lnTo>
                  <a:lnTo>
                    <a:pt x="150" y="97"/>
                  </a:lnTo>
                  <a:lnTo>
                    <a:pt x="155" y="95"/>
                  </a:lnTo>
                  <a:lnTo>
                    <a:pt x="161" y="93"/>
                  </a:lnTo>
                  <a:lnTo>
                    <a:pt x="167" y="93"/>
                  </a:lnTo>
                  <a:lnTo>
                    <a:pt x="172" y="89"/>
                  </a:lnTo>
                  <a:lnTo>
                    <a:pt x="180" y="87"/>
                  </a:lnTo>
                  <a:lnTo>
                    <a:pt x="188" y="86"/>
                  </a:lnTo>
                  <a:lnTo>
                    <a:pt x="195" y="86"/>
                  </a:lnTo>
                  <a:lnTo>
                    <a:pt x="201" y="82"/>
                  </a:lnTo>
                  <a:lnTo>
                    <a:pt x="211" y="82"/>
                  </a:lnTo>
                  <a:lnTo>
                    <a:pt x="218" y="80"/>
                  </a:lnTo>
                  <a:lnTo>
                    <a:pt x="228" y="78"/>
                  </a:lnTo>
                  <a:lnTo>
                    <a:pt x="235" y="74"/>
                  </a:lnTo>
                  <a:lnTo>
                    <a:pt x="243" y="74"/>
                  </a:lnTo>
                  <a:lnTo>
                    <a:pt x="249" y="72"/>
                  </a:lnTo>
                  <a:lnTo>
                    <a:pt x="252" y="72"/>
                  </a:lnTo>
                  <a:lnTo>
                    <a:pt x="256" y="70"/>
                  </a:lnTo>
                  <a:lnTo>
                    <a:pt x="262" y="70"/>
                  </a:lnTo>
                  <a:lnTo>
                    <a:pt x="266" y="68"/>
                  </a:lnTo>
                  <a:lnTo>
                    <a:pt x="271" y="68"/>
                  </a:lnTo>
                  <a:lnTo>
                    <a:pt x="275" y="67"/>
                  </a:lnTo>
                  <a:lnTo>
                    <a:pt x="279" y="65"/>
                  </a:lnTo>
                  <a:lnTo>
                    <a:pt x="285" y="63"/>
                  </a:lnTo>
                  <a:lnTo>
                    <a:pt x="288" y="63"/>
                  </a:lnTo>
                  <a:lnTo>
                    <a:pt x="294" y="63"/>
                  </a:lnTo>
                  <a:lnTo>
                    <a:pt x="300" y="61"/>
                  </a:lnTo>
                  <a:lnTo>
                    <a:pt x="304" y="59"/>
                  </a:lnTo>
                  <a:lnTo>
                    <a:pt x="309" y="59"/>
                  </a:lnTo>
                  <a:lnTo>
                    <a:pt x="313" y="57"/>
                  </a:lnTo>
                  <a:lnTo>
                    <a:pt x="319" y="57"/>
                  </a:lnTo>
                  <a:lnTo>
                    <a:pt x="323" y="55"/>
                  </a:lnTo>
                  <a:lnTo>
                    <a:pt x="328" y="55"/>
                  </a:lnTo>
                  <a:lnTo>
                    <a:pt x="332" y="53"/>
                  </a:lnTo>
                  <a:lnTo>
                    <a:pt x="338" y="53"/>
                  </a:lnTo>
                  <a:lnTo>
                    <a:pt x="342" y="51"/>
                  </a:lnTo>
                  <a:lnTo>
                    <a:pt x="345" y="49"/>
                  </a:lnTo>
                  <a:lnTo>
                    <a:pt x="349" y="48"/>
                  </a:lnTo>
                  <a:lnTo>
                    <a:pt x="355" y="48"/>
                  </a:lnTo>
                  <a:lnTo>
                    <a:pt x="359" y="46"/>
                  </a:lnTo>
                  <a:lnTo>
                    <a:pt x="363" y="46"/>
                  </a:lnTo>
                  <a:lnTo>
                    <a:pt x="368" y="44"/>
                  </a:lnTo>
                  <a:lnTo>
                    <a:pt x="372" y="42"/>
                  </a:lnTo>
                  <a:lnTo>
                    <a:pt x="382" y="40"/>
                  </a:lnTo>
                  <a:lnTo>
                    <a:pt x="389" y="38"/>
                  </a:lnTo>
                  <a:lnTo>
                    <a:pt x="397" y="34"/>
                  </a:lnTo>
                  <a:lnTo>
                    <a:pt x="406" y="32"/>
                  </a:lnTo>
                  <a:lnTo>
                    <a:pt x="412" y="29"/>
                  </a:lnTo>
                  <a:lnTo>
                    <a:pt x="422" y="27"/>
                  </a:lnTo>
                  <a:lnTo>
                    <a:pt x="427" y="25"/>
                  </a:lnTo>
                  <a:lnTo>
                    <a:pt x="435" y="23"/>
                  </a:lnTo>
                  <a:lnTo>
                    <a:pt x="444" y="19"/>
                  </a:lnTo>
                  <a:lnTo>
                    <a:pt x="450" y="17"/>
                  </a:lnTo>
                  <a:lnTo>
                    <a:pt x="458" y="15"/>
                  </a:lnTo>
                  <a:lnTo>
                    <a:pt x="465" y="13"/>
                  </a:lnTo>
                  <a:lnTo>
                    <a:pt x="471" y="11"/>
                  </a:lnTo>
                  <a:lnTo>
                    <a:pt x="475" y="10"/>
                  </a:lnTo>
                  <a:lnTo>
                    <a:pt x="480" y="8"/>
                  </a:lnTo>
                  <a:lnTo>
                    <a:pt x="488" y="6"/>
                  </a:lnTo>
                  <a:lnTo>
                    <a:pt x="492" y="4"/>
                  </a:lnTo>
                  <a:lnTo>
                    <a:pt x="496" y="4"/>
                  </a:lnTo>
                  <a:lnTo>
                    <a:pt x="501" y="2"/>
                  </a:lnTo>
                  <a:lnTo>
                    <a:pt x="507" y="2"/>
                  </a:lnTo>
                  <a:lnTo>
                    <a:pt x="515" y="0"/>
                  </a:lnTo>
                  <a:lnTo>
                    <a:pt x="520" y="2"/>
                  </a:lnTo>
                  <a:lnTo>
                    <a:pt x="526" y="2"/>
                  </a:lnTo>
                  <a:lnTo>
                    <a:pt x="530" y="6"/>
                  </a:lnTo>
                  <a:lnTo>
                    <a:pt x="530"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3" name="Freeform 27">
              <a:extLst>
                <a:ext uri="{FF2B5EF4-FFF2-40B4-BE49-F238E27FC236}">
                  <a16:creationId xmlns:a16="http://schemas.microsoft.com/office/drawing/2014/main" id="{140C8C36-02D5-CC48-A025-97D6B07AA99F}"/>
                </a:ext>
              </a:extLst>
            </p:cNvPr>
            <p:cNvSpPr>
              <a:spLocks/>
            </p:cNvSpPr>
            <p:nvPr/>
          </p:nvSpPr>
          <p:spPr bwMode="auto">
            <a:xfrm>
              <a:off x="4422" y="2292"/>
              <a:ext cx="340" cy="184"/>
            </a:xfrm>
            <a:custGeom>
              <a:avLst/>
              <a:gdLst>
                <a:gd name="T0" fmla="*/ 677 w 681"/>
                <a:gd name="T1" fmla="*/ 266 h 369"/>
                <a:gd name="T2" fmla="*/ 669 w 681"/>
                <a:gd name="T3" fmla="*/ 249 h 369"/>
                <a:gd name="T4" fmla="*/ 654 w 681"/>
                <a:gd name="T5" fmla="*/ 226 h 369"/>
                <a:gd name="T6" fmla="*/ 637 w 681"/>
                <a:gd name="T7" fmla="*/ 201 h 369"/>
                <a:gd name="T8" fmla="*/ 618 w 681"/>
                <a:gd name="T9" fmla="*/ 175 h 369"/>
                <a:gd name="T10" fmla="*/ 601 w 681"/>
                <a:gd name="T11" fmla="*/ 152 h 369"/>
                <a:gd name="T12" fmla="*/ 578 w 681"/>
                <a:gd name="T13" fmla="*/ 131 h 369"/>
                <a:gd name="T14" fmla="*/ 561 w 681"/>
                <a:gd name="T15" fmla="*/ 120 h 369"/>
                <a:gd name="T16" fmla="*/ 540 w 681"/>
                <a:gd name="T17" fmla="*/ 110 h 369"/>
                <a:gd name="T18" fmla="*/ 513 w 681"/>
                <a:gd name="T19" fmla="*/ 103 h 369"/>
                <a:gd name="T20" fmla="*/ 477 w 681"/>
                <a:gd name="T21" fmla="*/ 91 h 369"/>
                <a:gd name="T22" fmla="*/ 435 w 681"/>
                <a:gd name="T23" fmla="*/ 78 h 369"/>
                <a:gd name="T24" fmla="*/ 388 w 681"/>
                <a:gd name="T25" fmla="*/ 66 h 369"/>
                <a:gd name="T26" fmla="*/ 340 w 681"/>
                <a:gd name="T27" fmla="*/ 53 h 369"/>
                <a:gd name="T28" fmla="*/ 289 w 681"/>
                <a:gd name="T29" fmla="*/ 42 h 369"/>
                <a:gd name="T30" fmla="*/ 240 w 681"/>
                <a:gd name="T31" fmla="*/ 30 h 369"/>
                <a:gd name="T32" fmla="*/ 190 w 681"/>
                <a:gd name="T33" fmla="*/ 19 h 369"/>
                <a:gd name="T34" fmla="*/ 143 w 681"/>
                <a:gd name="T35" fmla="*/ 11 h 369"/>
                <a:gd name="T36" fmla="*/ 101 w 681"/>
                <a:gd name="T37" fmla="*/ 4 h 369"/>
                <a:gd name="T38" fmla="*/ 65 w 681"/>
                <a:gd name="T39" fmla="*/ 0 h 369"/>
                <a:gd name="T40" fmla="*/ 34 w 681"/>
                <a:gd name="T41" fmla="*/ 0 h 369"/>
                <a:gd name="T42" fmla="*/ 13 w 681"/>
                <a:gd name="T43" fmla="*/ 2 h 369"/>
                <a:gd name="T44" fmla="*/ 0 w 681"/>
                <a:gd name="T45" fmla="*/ 15 h 369"/>
                <a:gd name="T46" fmla="*/ 4 w 681"/>
                <a:gd name="T47" fmla="*/ 34 h 369"/>
                <a:gd name="T48" fmla="*/ 11 w 681"/>
                <a:gd name="T49" fmla="*/ 55 h 369"/>
                <a:gd name="T50" fmla="*/ 25 w 681"/>
                <a:gd name="T51" fmla="*/ 80 h 369"/>
                <a:gd name="T52" fmla="*/ 40 w 681"/>
                <a:gd name="T53" fmla="*/ 106 h 369"/>
                <a:gd name="T54" fmla="*/ 61 w 681"/>
                <a:gd name="T55" fmla="*/ 135 h 369"/>
                <a:gd name="T56" fmla="*/ 82 w 681"/>
                <a:gd name="T57" fmla="*/ 165 h 369"/>
                <a:gd name="T58" fmla="*/ 105 w 681"/>
                <a:gd name="T59" fmla="*/ 198 h 369"/>
                <a:gd name="T60" fmla="*/ 127 w 681"/>
                <a:gd name="T61" fmla="*/ 226 h 369"/>
                <a:gd name="T62" fmla="*/ 152 w 681"/>
                <a:gd name="T63" fmla="*/ 257 h 369"/>
                <a:gd name="T64" fmla="*/ 175 w 681"/>
                <a:gd name="T65" fmla="*/ 285 h 369"/>
                <a:gd name="T66" fmla="*/ 196 w 681"/>
                <a:gd name="T67" fmla="*/ 310 h 369"/>
                <a:gd name="T68" fmla="*/ 217 w 681"/>
                <a:gd name="T69" fmla="*/ 331 h 369"/>
                <a:gd name="T70" fmla="*/ 234 w 681"/>
                <a:gd name="T71" fmla="*/ 348 h 369"/>
                <a:gd name="T72" fmla="*/ 253 w 681"/>
                <a:gd name="T73" fmla="*/ 365 h 369"/>
                <a:gd name="T74" fmla="*/ 270 w 681"/>
                <a:gd name="T75" fmla="*/ 367 h 369"/>
                <a:gd name="T76" fmla="*/ 291 w 681"/>
                <a:gd name="T77" fmla="*/ 363 h 369"/>
                <a:gd name="T78" fmla="*/ 317 w 681"/>
                <a:gd name="T79" fmla="*/ 357 h 369"/>
                <a:gd name="T80" fmla="*/ 352 w 681"/>
                <a:gd name="T81" fmla="*/ 352 h 369"/>
                <a:gd name="T82" fmla="*/ 373 w 681"/>
                <a:gd name="T83" fmla="*/ 346 h 369"/>
                <a:gd name="T84" fmla="*/ 392 w 681"/>
                <a:gd name="T85" fmla="*/ 342 h 369"/>
                <a:gd name="T86" fmla="*/ 411 w 681"/>
                <a:gd name="T87" fmla="*/ 336 h 369"/>
                <a:gd name="T88" fmla="*/ 432 w 681"/>
                <a:gd name="T89" fmla="*/ 333 h 369"/>
                <a:gd name="T90" fmla="*/ 451 w 681"/>
                <a:gd name="T91" fmla="*/ 329 h 369"/>
                <a:gd name="T92" fmla="*/ 471 w 681"/>
                <a:gd name="T93" fmla="*/ 325 h 369"/>
                <a:gd name="T94" fmla="*/ 492 w 681"/>
                <a:gd name="T95" fmla="*/ 321 h 369"/>
                <a:gd name="T96" fmla="*/ 513 w 681"/>
                <a:gd name="T97" fmla="*/ 317 h 369"/>
                <a:gd name="T98" fmla="*/ 532 w 681"/>
                <a:gd name="T99" fmla="*/ 314 h 369"/>
                <a:gd name="T100" fmla="*/ 549 w 681"/>
                <a:gd name="T101" fmla="*/ 312 h 369"/>
                <a:gd name="T102" fmla="*/ 566 w 681"/>
                <a:gd name="T103" fmla="*/ 308 h 369"/>
                <a:gd name="T104" fmla="*/ 595 w 681"/>
                <a:gd name="T105" fmla="*/ 304 h 369"/>
                <a:gd name="T106" fmla="*/ 622 w 681"/>
                <a:gd name="T107" fmla="*/ 300 h 369"/>
                <a:gd name="T108" fmla="*/ 644 w 681"/>
                <a:gd name="T109" fmla="*/ 296 h 369"/>
                <a:gd name="T110" fmla="*/ 660 w 681"/>
                <a:gd name="T111" fmla="*/ 293 h 369"/>
                <a:gd name="T112" fmla="*/ 677 w 681"/>
                <a:gd name="T113" fmla="*/ 28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1" h="369">
                  <a:moveTo>
                    <a:pt x="681" y="283"/>
                  </a:moveTo>
                  <a:lnTo>
                    <a:pt x="681" y="279"/>
                  </a:lnTo>
                  <a:lnTo>
                    <a:pt x="679" y="272"/>
                  </a:lnTo>
                  <a:lnTo>
                    <a:pt x="677" y="266"/>
                  </a:lnTo>
                  <a:lnTo>
                    <a:pt x="675" y="264"/>
                  </a:lnTo>
                  <a:lnTo>
                    <a:pt x="673" y="258"/>
                  </a:lnTo>
                  <a:lnTo>
                    <a:pt x="671" y="255"/>
                  </a:lnTo>
                  <a:lnTo>
                    <a:pt x="669" y="249"/>
                  </a:lnTo>
                  <a:lnTo>
                    <a:pt x="665" y="243"/>
                  </a:lnTo>
                  <a:lnTo>
                    <a:pt x="662" y="237"/>
                  </a:lnTo>
                  <a:lnTo>
                    <a:pt x="658" y="232"/>
                  </a:lnTo>
                  <a:lnTo>
                    <a:pt x="654" y="226"/>
                  </a:lnTo>
                  <a:lnTo>
                    <a:pt x="652" y="220"/>
                  </a:lnTo>
                  <a:lnTo>
                    <a:pt x="646" y="213"/>
                  </a:lnTo>
                  <a:lnTo>
                    <a:pt x="643" y="207"/>
                  </a:lnTo>
                  <a:lnTo>
                    <a:pt x="637" y="201"/>
                  </a:lnTo>
                  <a:lnTo>
                    <a:pt x="633" y="194"/>
                  </a:lnTo>
                  <a:lnTo>
                    <a:pt x="629" y="186"/>
                  </a:lnTo>
                  <a:lnTo>
                    <a:pt x="624" y="180"/>
                  </a:lnTo>
                  <a:lnTo>
                    <a:pt x="618" y="175"/>
                  </a:lnTo>
                  <a:lnTo>
                    <a:pt x="614" y="169"/>
                  </a:lnTo>
                  <a:lnTo>
                    <a:pt x="610" y="163"/>
                  </a:lnTo>
                  <a:lnTo>
                    <a:pt x="606" y="158"/>
                  </a:lnTo>
                  <a:lnTo>
                    <a:pt x="601" y="152"/>
                  </a:lnTo>
                  <a:lnTo>
                    <a:pt x="595" y="146"/>
                  </a:lnTo>
                  <a:lnTo>
                    <a:pt x="591" y="142"/>
                  </a:lnTo>
                  <a:lnTo>
                    <a:pt x="587" y="139"/>
                  </a:lnTo>
                  <a:lnTo>
                    <a:pt x="578" y="131"/>
                  </a:lnTo>
                  <a:lnTo>
                    <a:pt x="570" y="125"/>
                  </a:lnTo>
                  <a:lnTo>
                    <a:pt x="566" y="122"/>
                  </a:lnTo>
                  <a:lnTo>
                    <a:pt x="565" y="122"/>
                  </a:lnTo>
                  <a:lnTo>
                    <a:pt x="561" y="120"/>
                  </a:lnTo>
                  <a:lnTo>
                    <a:pt x="557" y="118"/>
                  </a:lnTo>
                  <a:lnTo>
                    <a:pt x="551" y="116"/>
                  </a:lnTo>
                  <a:lnTo>
                    <a:pt x="546" y="114"/>
                  </a:lnTo>
                  <a:lnTo>
                    <a:pt x="540" y="110"/>
                  </a:lnTo>
                  <a:lnTo>
                    <a:pt x="534" y="110"/>
                  </a:lnTo>
                  <a:lnTo>
                    <a:pt x="527" y="106"/>
                  </a:lnTo>
                  <a:lnTo>
                    <a:pt x="521" y="104"/>
                  </a:lnTo>
                  <a:lnTo>
                    <a:pt x="513" y="103"/>
                  </a:lnTo>
                  <a:lnTo>
                    <a:pt x="504" y="99"/>
                  </a:lnTo>
                  <a:lnTo>
                    <a:pt x="494" y="97"/>
                  </a:lnTo>
                  <a:lnTo>
                    <a:pt x="485" y="93"/>
                  </a:lnTo>
                  <a:lnTo>
                    <a:pt x="477" y="91"/>
                  </a:lnTo>
                  <a:lnTo>
                    <a:pt x="468" y="89"/>
                  </a:lnTo>
                  <a:lnTo>
                    <a:pt x="456" y="85"/>
                  </a:lnTo>
                  <a:lnTo>
                    <a:pt x="445" y="82"/>
                  </a:lnTo>
                  <a:lnTo>
                    <a:pt x="435" y="78"/>
                  </a:lnTo>
                  <a:lnTo>
                    <a:pt x="424" y="76"/>
                  </a:lnTo>
                  <a:lnTo>
                    <a:pt x="411" y="72"/>
                  </a:lnTo>
                  <a:lnTo>
                    <a:pt x="399" y="70"/>
                  </a:lnTo>
                  <a:lnTo>
                    <a:pt x="388" y="66"/>
                  </a:lnTo>
                  <a:lnTo>
                    <a:pt x="376" y="65"/>
                  </a:lnTo>
                  <a:lnTo>
                    <a:pt x="365" y="59"/>
                  </a:lnTo>
                  <a:lnTo>
                    <a:pt x="352" y="57"/>
                  </a:lnTo>
                  <a:lnTo>
                    <a:pt x="340" y="53"/>
                  </a:lnTo>
                  <a:lnTo>
                    <a:pt x="329" y="49"/>
                  </a:lnTo>
                  <a:lnTo>
                    <a:pt x="316" y="47"/>
                  </a:lnTo>
                  <a:lnTo>
                    <a:pt x="302" y="44"/>
                  </a:lnTo>
                  <a:lnTo>
                    <a:pt x="289" y="42"/>
                  </a:lnTo>
                  <a:lnTo>
                    <a:pt x="278" y="40"/>
                  </a:lnTo>
                  <a:lnTo>
                    <a:pt x="264" y="36"/>
                  </a:lnTo>
                  <a:lnTo>
                    <a:pt x="251" y="32"/>
                  </a:lnTo>
                  <a:lnTo>
                    <a:pt x="240" y="30"/>
                  </a:lnTo>
                  <a:lnTo>
                    <a:pt x="226" y="27"/>
                  </a:lnTo>
                  <a:lnTo>
                    <a:pt x="215" y="25"/>
                  </a:lnTo>
                  <a:lnTo>
                    <a:pt x="202" y="23"/>
                  </a:lnTo>
                  <a:lnTo>
                    <a:pt x="190" y="19"/>
                  </a:lnTo>
                  <a:lnTo>
                    <a:pt x="179" y="19"/>
                  </a:lnTo>
                  <a:lnTo>
                    <a:pt x="167" y="15"/>
                  </a:lnTo>
                  <a:lnTo>
                    <a:pt x="156" y="13"/>
                  </a:lnTo>
                  <a:lnTo>
                    <a:pt x="143" y="11"/>
                  </a:lnTo>
                  <a:lnTo>
                    <a:pt x="133" y="9"/>
                  </a:lnTo>
                  <a:lnTo>
                    <a:pt x="120" y="8"/>
                  </a:lnTo>
                  <a:lnTo>
                    <a:pt x="110" y="6"/>
                  </a:lnTo>
                  <a:lnTo>
                    <a:pt x="101" y="4"/>
                  </a:lnTo>
                  <a:lnTo>
                    <a:pt x="91" y="4"/>
                  </a:lnTo>
                  <a:lnTo>
                    <a:pt x="82" y="2"/>
                  </a:lnTo>
                  <a:lnTo>
                    <a:pt x="72" y="2"/>
                  </a:lnTo>
                  <a:lnTo>
                    <a:pt x="65" y="0"/>
                  </a:lnTo>
                  <a:lnTo>
                    <a:pt x="57" y="0"/>
                  </a:lnTo>
                  <a:lnTo>
                    <a:pt x="48" y="0"/>
                  </a:lnTo>
                  <a:lnTo>
                    <a:pt x="42" y="0"/>
                  </a:lnTo>
                  <a:lnTo>
                    <a:pt x="34" y="0"/>
                  </a:lnTo>
                  <a:lnTo>
                    <a:pt x="29" y="0"/>
                  </a:lnTo>
                  <a:lnTo>
                    <a:pt x="23" y="0"/>
                  </a:lnTo>
                  <a:lnTo>
                    <a:pt x="17" y="2"/>
                  </a:lnTo>
                  <a:lnTo>
                    <a:pt x="13" y="2"/>
                  </a:lnTo>
                  <a:lnTo>
                    <a:pt x="10" y="2"/>
                  </a:lnTo>
                  <a:lnTo>
                    <a:pt x="4" y="6"/>
                  </a:lnTo>
                  <a:lnTo>
                    <a:pt x="2" y="11"/>
                  </a:lnTo>
                  <a:lnTo>
                    <a:pt x="0" y="15"/>
                  </a:lnTo>
                  <a:lnTo>
                    <a:pt x="2" y="23"/>
                  </a:lnTo>
                  <a:lnTo>
                    <a:pt x="2" y="25"/>
                  </a:lnTo>
                  <a:lnTo>
                    <a:pt x="4" y="30"/>
                  </a:lnTo>
                  <a:lnTo>
                    <a:pt x="4" y="34"/>
                  </a:lnTo>
                  <a:lnTo>
                    <a:pt x="6" y="40"/>
                  </a:lnTo>
                  <a:lnTo>
                    <a:pt x="8" y="46"/>
                  </a:lnTo>
                  <a:lnTo>
                    <a:pt x="10" y="49"/>
                  </a:lnTo>
                  <a:lnTo>
                    <a:pt x="11" y="55"/>
                  </a:lnTo>
                  <a:lnTo>
                    <a:pt x="15" y="61"/>
                  </a:lnTo>
                  <a:lnTo>
                    <a:pt x="17" y="66"/>
                  </a:lnTo>
                  <a:lnTo>
                    <a:pt x="21" y="72"/>
                  </a:lnTo>
                  <a:lnTo>
                    <a:pt x="25" y="80"/>
                  </a:lnTo>
                  <a:lnTo>
                    <a:pt x="29" y="87"/>
                  </a:lnTo>
                  <a:lnTo>
                    <a:pt x="32" y="93"/>
                  </a:lnTo>
                  <a:lnTo>
                    <a:pt x="36" y="99"/>
                  </a:lnTo>
                  <a:lnTo>
                    <a:pt x="40" y="106"/>
                  </a:lnTo>
                  <a:lnTo>
                    <a:pt x="46" y="112"/>
                  </a:lnTo>
                  <a:lnTo>
                    <a:pt x="49" y="120"/>
                  </a:lnTo>
                  <a:lnTo>
                    <a:pt x="55" y="129"/>
                  </a:lnTo>
                  <a:lnTo>
                    <a:pt x="61" y="135"/>
                  </a:lnTo>
                  <a:lnTo>
                    <a:pt x="67" y="144"/>
                  </a:lnTo>
                  <a:lnTo>
                    <a:pt x="70" y="152"/>
                  </a:lnTo>
                  <a:lnTo>
                    <a:pt x="76" y="158"/>
                  </a:lnTo>
                  <a:lnTo>
                    <a:pt x="82" y="165"/>
                  </a:lnTo>
                  <a:lnTo>
                    <a:pt x="87" y="175"/>
                  </a:lnTo>
                  <a:lnTo>
                    <a:pt x="93" y="180"/>
                  </a:lnTo>
                  <a:lnTo>
                    <a:pt x="99" y="190"/>
                  </a:lnTo>
                  <a:lnTo>
                    <a:pt x="105" y="198"/>
                  </a:lnTo>
                  <a:lnTo>
                    <a:pt x="112" y="205"/>
                  </a:lnTo>
                  <a:lnTo>
                    <a:pt x="116" y="213"/>
                  </a:lnTo>
                  <a:lnTo>
                    <a:pt x="122" y="220"/>
                  </a:lnTo>
                  <a:lnTo>
                    <a:pt x="127" y="226"/>
                  </a:lnTo>
                  <a:lnTo>
                    <a:pt x="135" y="236"/>
                  </a:lnTo>
                  <a:lnTo>
                    <a:pt x="139" y="243"/>
                  </a:lnTo>
                  <a:lnTo>
                    <a:pt x="146" y="249"/>
                  </a:lnTo>
                  <a:lnTo>
                    <a:pt x="152" y="257"/>
                  </a:lnTo>
                  <a:lnTo>
                    <a:pt x="158" y="264"/>
                  </a:lnTo>
                  <a:lnTo>
                    <a:pt x="163" y="270"/>
                  </a:lnTo>
                  <a:lnTo>
                    <a:pt x="169" y="279"/>
                  </a:lnTo>
                  <a:lnTo>
                    <a:pt x="175" y="285"/>
                  </a:lnTo>
                  <a:lnTo>
                    <a:pt x="181" y="291"/>
                  </a:lnTo>
                  <a:lnTo>
                    <a:pt x="184" y="296"/>
                  </a:lnTo>
                  <a:lnTo>
                    <a:pt x="190" y="304"/>
                  </a:lnTo>
                  <a:lnTo>
                    <a:pt x="196" y="310"/>
                  </a:lnTo>
                  <a:lnTo>
                    <a:pt x="202" y="315"/>
                  </a:lnTo>
                  <a:lnTo>
                    <a:pt x="207" y="321"/>
                  </a:lnTo>
                  <a:lnTo>
                    <a:pt x="211" y="325"/>
                  </a:lnTo>
                  <a:lnTo>
                    <a:pt x="217" y="331"/>
                  </a:lnTo>
                  <a:lnTo>
                    <a:pt x="221" y="336"/>
                  </a:lnTo>
                  <a:lnTo>
                    <a:pt x="224" y="340"/>
                  </a:lnTo>
                  <a:lnTo>
                    <a:pt x="230" y="344"/>
                  </a:lnTo>
                  <a:lnTo>
                    <a:pt x="234" y="348"/>
                  </a:lnTo>
                  <a:lnTo>
                    <a:pt x="238" y="353"/>
                  </a:lnTo>
                  <a:lnTo>
                    <a:pt x="243" y="357"/>
                  </a:lnTo>
                  <a:lnTo>
                    <a:pt x="249" y="363"/>
                  </a:lnTo>
                  <a:lnTo>
                    <a:pt x="253" y="365"/>
                  </a:lnTo>
                  <a:lnTo>
                    <a:pt x="259" y="369"/>
                  </a:lnTo>
                  <a:lnTo>
                    <a:pt x="260" y="367"/>
                  </a:lnTo>
                  <a:lnTo>
                    <a:pt x="266" y="367"/>
                  </a:lnTo>
                  <a:lnTo>
                    <a:pt x="270" y="367"/>
                  </a:lnTo>
                  <a:lnTo>
                    <a:pt x="276" y="365"/>
                  </a:lnTo>
                  <a:lnTo>
                    <a:pt x="281" y="365"/>
                  </a:lnTo>
                  <a:lnTo>
                    <a:pt x="287" y="365"/>
                  </a:lnTo>
                  <a:lnTo>
                    <a:pt x="291" y="363"/>
                  </a:lnTo>
                  <a:lnTo>
                    <a:pt x="297" y="363"/>
                  </a:lnTo>
                  <a:lnTo>
                    <a:pt x="304" y="361"/>
                  </a:lnTo>
                  <a:lnTo>
                    <a:pt x="312" y="359"/>
                  </a:lnTo>
                  <a:lnTo>
                    <a:pt x="317" y="357"/>
                  </a:lnTo>
                  <a:lnTo>
                    <a:pt x="325" y="357"/>
                  </a:lnTo>
                  <a:lnTo>
                    <a:pt x="333" y="355"/>
                  </a:lnTo>
                  <a:lnTo>
                    <a:pt x="342" y="353"/>
                  </a:lnTo>
                  <a:lnTo>
                    <a:pt x="352" y="352"/>
                  </a:lnTo>
                  <a:lnTo>
                    <a:pt x="359" y="350"/>
                  </a:lnTo>
                  <a:lnTo>
                    <a:pt x="363" y="348"/>
                  </a:lnTo>
                  <a:lnTo>
                    <a:pt x="369" y="348"/>
                  </a:lnTo>
                  <a:lnTo>
                    <a:pt x="373" y="346"/>
                  </a:lnTo>
                  <a:lnTo>
                    <a:pt x="376" y="346"/>
                  </a:lnTo>
                  <a:lnTo>
                    <a:pt x="380" y="344"/>
                  </a:lnTo>
                  <a:lnTo>
                    <a:pt x="386" y="342"/>
                  </a:lnTo>
                  <a:lnTo>
                    <a:pt x="392" y="342"/>
                  </a:lnTo>
                  <a:lnTo>
                    <a:pt x="395" y="340"/>
                  </a:lnTo>
                  <a:lnTo>
                    <a:pt x="399" y="338"/>
                  </a:lnTo>
                  <a:lnTo>
                    <a:pt x="405" y="338"/>
                  </a:lnTo>
                  <a:lnTo>
                    <a:pt x="411" y="336"/>
                  </a:lnTo>
                  <a:lnTo>
                    <a:pt x="414" y="336"/>
                  </a:lnTo>
                  <a:lnTo>
                    <a:pt x="420" y="334"/>
                  </a:lnTo>
                  <a:lnTo>
                    <a:pt x="426" y="334"/>
                  </a:lnTo>
                  <a:lnTo>
                    <a:pt x="432" y="333"/>
                  </a:lnTo>
                  <a:lnTo>
                    <a:pt x="435" y="333"/>
                  </a:lnTo>
                  <a:lnTo>
                    <a:pt x="439" y="331"/>
                  </a:lnTo>
                  <a:lnTo>
                    <a:pt x="445" y="331"/>
                  </a:lnTo>
                  <a:lnTo>
                    <a:pt x="451" y="329"/>
                  </a:lnTo>
                  <a:lnTo>
                    <a:pt x="456" y="329"/>
                  </a:lnTo>
                  <a:lnTo>
                    <a:pt x="462" y="327"/>
                  </a:lnTo>
                  <a:lnTo>
                    <a:pt x="466" y="325"/>
                  </a:lnTo>
                  <a:lnTo>
                    <a:pt x="471" y="325"/>
                  </a:lnTo>
                  <a:lnTo>
                    <a:pt x="477" y="325"/>
                  </a:lnTo>
                  <a:lnTo>
                    <a:pt x="481" y="323"/>
                  </a:lnTo>
                  <a:lnTo>
                    <a:pt x="487" y="323"/>
                  </a:lnTo>
                  <a:lnTo>
                    <a:pt x="492" y="321"/>
                  </a:lnTo>
                  <a:lnTo>
                    <a:pt x="500" y="321"/>
                  </a:lnTo>
                  <a:lnTo>
                    <a:pt x="504" y="319"/>
                  </a:lnTo>
                  <a:lnTo>
                    <a:pt x="508" y="319"/>
                  </a:lnTo>
                  <a:lnTo>
                    <a:pt x="513" y="317"/>
                  </a:lnTo>
                  <a:lnTo>
                    <a:pt x="519" y="315"/>
                  </a:lnTo>
                  <a:lnTo>
                    <a:pt x="523" y="314"/>
                  </a:lnTo>
                  <a:lnTo>
                    <a:pt x="528" y="314"/>
                  </a:lnTo>
                  <a:lnTo>
                    <a:pt x="532" y="314"/>
                  </a:lnTo>
                  <a:lnTo>
                    <a:pt x="538" y="314"/>
                  </a:lnTo>
                  <a:lnTo>
                    <a:pt x="542" y="314"/>
                  </a:lnTo>
                  <a:lnTo>
                    <a:pt x="546" y="312"/>
                  </a:lnTo>
                  <a:lnTo>
                    <a:pt x="549" y="312"/>
                  </a:lnTo>
                  <a:lnTo>
                    <a:pt x="555" y="312"/>
                  </a:lnTo>
                  <a:lnTo>
                    <a:pt x="559" y="310"/>
                  </a:lnTo>
                  <a:lnTo>
                    <a:pt x="565" y="310"/>
                  </a:lnTo>
                  <a:lnTo>
                    <a:pt x="566" y="308"/>
                  </a:lnTo>
                  <a:lnTo>
                    <a:pt x="572" y="308"/>
                  </a:lnTo>
                  <a:lnTo>
                    <a:pt x="580" y="308"/>
                  </a:lnTo>
                  <a:lnTo>
                    <a:pt x="587" y="306"/>
                  </a:lnTo>
                  <a:lnTo>
                    <a:pt x="595" y="304"/>
                  </a:lnTo>
                  <a:lnTo>
                    <a:pt x="603" y="304"/>
                  </a:lnTo>
                  <a:lnTo>
                    <a:pt x="610" y="302"/>
                  </a:lnTo>
                  <a:lnTo>
                    <a:pt x="616" y="302"/>
                  </a:lnTo>
                  <a:lnTo>
                    <a:pt x="622" y="300"/>
                  </a:lnTo>
                  <a:lnTo>
                    <a:pt x="629" y="300"/>
                  </a:lnTo>
                  <a:lnTo>
                    <a:pt x="633" y="298"/>
                  </a:lnTo>
                  <a:lnTo>
                    <a:pt x="639" y="298"/>
                  </a:lnTo>
                  <a:lnTo>
                    <a:pt x="644" y="296"/>
                  </a:lnTo>
                  <a:lnTo>
                    <a:pt x="648" y="296"/>
                  </a:lnTo>
                  <a:lnTo>
                    <a:pt x="652" y="295"/>
                  </a:lnTo>
                  <a:lnTo>
                    <a:pt x="656" y="295"/>
                  </a:lnTo>
                  <a:lnTo>
                    <a:pt x="660" y="293"/>
                  </a:lnTo>
                  <a:lnTo>
                    <a:pt x="663" y="293"/>
                  </a:lnTo>
                  <a:lnTo>
                    <a:pt x="669" y="291"/>
                  </a:lnTo>
                  <a:lnTo>
                    <a:pt x="675" y="289"/>
                  </a:lnTo>
                  <a:lnTo>
                    <a:pt x="677" y="285"/>
                  </a:lnTo>
                  <a:lnTo>
                    <a:pt x="681" y="283"/>
                  </a:lnTo>
                  <a:lnTo>
                    <a:pt x="681" y="2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4" name="Freeform 28">
              <a:extLst>
                <a:ext uri="{FF2B5EF4-FFF2-40B4-BE49-F238E27FC236}">
                  <a16:creationId xmlns:a16="http://schemas.microsoft.com/office/drawing/2014/main" id="{80297D7A-BB9A-4B47-9A9A-7442E606982F}"/>
                </a:ext>
              </a:extLst>
            </p:cNvPr>
            <p:cNvSpPr>
              <a:spLocks/>
            </p:cNvSpPr>
            <p:nvPr/>
          </p:nvSpPr>
          <p:spPr bwMode="auto">
            <a:xfrm>
              <a:off x="5100" y="2344"/>
              <a:ext cx="179" cy="126"/>
            </a:xfrm>
            <a:custGeom>
              <a:avLst/>
              <a:gdLst>
                <a:gd name="T0" fmla="*/ 109 w 360"/>
                <a:gd name="T1" fmla="*/ 84 h 251"/>
                <a:gd name="T2" fmla="*/ 92 w 360"/>
                <a:gd name="T3" fmla="*/ 73 h 251"/>
                <a:gd name="T4" fmla="*/ 76 w 360"/>
                <a:gd name="T5" fmla="*/ 65 h 251"/>
                <a:gd name="T6" fmla="*/ 61 w 360"/>
                <a:gd name="T7" fmla="*/ 54 h 251"/>
                <a:gd name="T8" fmla="*/ 46 w 360"/>
                <a:gd name="T9" fmla="*/ 44 h 251"/>
                <a:gd name="T10" fmla="*/ 31 w 360"/>
                <a:gd name="T11" fmla="*/ 33 h 251"/>
                <a:gd name="T12" fmla="*/ 19 w 360"/>
                <a:gd name="T13" fmla="*/ 25 h 251"/>
                <a:gd name="T14" fmla="*/ 2 w 360"/>
                <a:gd name="T15" fmla="*/ 6 h 251"/>
                <a:gd name="T16" fmla="*/ 4 w 360"/>
                <a:gd name="T17" fmla="*/ 0 h 251"/>
                <a:gd name="T18" fmla="*/ 19 w 360"/>
                <a:gd name="T19" fmla="*/ 0 h 251"/>
                <a:gd name="T20" fmla="*/ 33 w 360"/>
                <a:gd name="T21" fmla="*/ 0 h 251"/>
                <a:gd name="T22" fmla="*/ 50 w 360"/>
                <a:gd name="T23" fmla="*/ 2 h 251"/>
                <a:gd name="T24" fmla="*/ 69 w 360"/>
                <a:gd name="T25" fmla="*/ 2 h 251"/>
                <a:gd name="T26" fmla="*/ 92 w 360"/>
                <a:gd name="T27" fmla="*/ 6 h 251"/>
                <a:gd name="T28" fmla="*/ 114 w 360"/>
                <a:gd name="T29" fmla="*/ 8 h 251"/>
                <a:gd name="T30" fmla="*/ 139 w 360"/>
                <a:gd name="T31" fmla="*/ 10 h 251"/>
                <a:gd name="T32" fmla="*/ 164 w 360"/>
                <a:gd name="T33" fmla="*/ 14 h 251"/>
                <a:gd name="T34" fmla="*/ 189 w 360"/>
                <a:gd name="T35" fmla="*/ 16 h 251"/>
                <a:gd name="T36" fmla="*/ 213 w 360"/>
                <a:gd name="T37" fmla="*/ 19 h 251"/>
                <a:gd name="T38" fmla="*/ 240 w 360"/>
                <a:gd name="T39" fmla="*/ 25 h 251"/>
                <a:gd name="T40" fmla="*/ 263 w 360"/>
                <a:gd name="T41" fmla="*/ 29 h 251"/>
                <a:gd name="T42" fmla="*/ 284 w 360"/>
                <a:gd name="T43" fmla="*/ 31 h 251"/>
                <a:gd name="T44" fmla="*/ 305 w 360"/>
                <a:gd name="T45" fmla="*/ 35 h 251"/>
                <a:gd name="T46" fmla="*/ 322 w 360"/>
                <a:gd name="T47" fmla="*/ 37 h 251"/>
                <a:gd name="T48" fmla="*/ 337 w 360"/>
                <a:gd name="T49" fmla="*/ 40 h 251"/>
                <a:gd name="T50" fmla="*/ 350 w 360"/>
                <a:gd name="T51" fmla="*/ 44 h 251"/>
                <a:gd name="T52" fmla="*/ 360 w 360"/>
                <a:gd name="T53" fmla="*/ 48 h 251"/>
                <a:gd name="T54" fmla="*/ 354 w 360"/>
                <a:gd name="T55" fmla="*/ 54 h 251"/>
                <a:gd name="T56" fmla="*/ 341 w 360"/>
                <a:gd name="T57" fmla="*/ 71 h 251"/>
                <a:gd name="T58" fmla="*/ 324 w 360"/>
                <a:gd name="T59" fmla="*/ 92 h 251"/>
                <a:gd name="T60" fmla="*/ 308 w 360"/>
                <a:gd name="T61" fmla="*/ 109 h 251"/>
                <a:gd name="T62" fmla="*/ 295 w 360"/>
                <a:gd name="T63" fmla="*/ 122 h 251"/>
                <a:gd name="T64" fmla="*/ 284 w 360"/>
                <a:gd name="T65" fmla="*/ 137 h 251"/>
                <a:gd name="T66" fmla="*/ 270 w 360"/>
                <a:gd name="T67" fmla="*/ 151 h 251"/>
                <a:gd name="T68" fmla="*/ 257 w 360"/>
                <a:gd name="T69" fmla="*/ 164 h 251"/>
                <a:gd name="T70" fmla="*/ 244 w 360"/>
                <a:gd name="T71" fmla="*/ 179 h 251"/>
                <a:gd name="T72" fmla="*/ 230 w 360"/>
                <a:gd name="T73" fmla="*/ 192 h 251"/>
                <a:gd name="T74" fmla="*/ 206 w 360"/>
                <a:gd name="T75" fmla="*/ 215 h 251"/>
                <a:gd name="T76" fmla="*/ 187 w 360"/>
                <a:gd name="T77" fmla="*/ 234 h 251"/>
                <a:gd name="T78" fmla="*/ 170 w 360"/>
                <a:gd name="T79" fmla="*/ 248 h 251"/>
                <a:gd name="T80" fmla="*/ 162 w 360"/>
                <a:gd name="T81" fmla="*/ 251 h 251"/>
                <a:gd name="T82" fmla="*/ 152 w 360"/>
                <a:gd name="T83" fmla="*/ 236 h 251"/>
                <a:gd name="T84" fmla="*/ 152 w 360"/>
                <a:gd name="T85" fmla="*/ 221 h 251"/>
                <a:gd name="T86" fmla="*/ 152 w 360"/>
                <a:gd name="T87" fmla="*/ 210 h 251"/>
                <a:gd name="T88" fmla="*/ 152 w 360"/>
                <a:gd name="T89" fmla="*/ 194 h 251"/>
                <a:gd name="T90" fmla="*/ 154 w 360"/>
                <a:gd name="T91" fmla="*/ 179 h 251"/>
                <a:gd name="T92" fmla="*/ 156 w 360"/>
                <a:gd name="T93" fmla="*/ 162 h 251"/>
                <a:gd name="T94" fmla="*/ 158 w 360"/>
                <a:gd name="T95" fmla="*/ 147 h 251"/>
                <a:gd name="T96" fmla="*/ 162 w 360"/>
                <a:gd name="T97" fmla="*/ 132 h 251"/>
                <a:gd name="T98" fmla="*/ 164 w 360"/>
                <a:gd name="T99" fmla="*/ 114 h 251"/>
                <a:gd name="T100" fmla="*/ 160 w 360"/>
                <a:gd name="T101" fmla="*/ 99 h 251"/>
                <a:gd name="T102" fmla="*/ 145 w 360"/>
                <a:gd name="T103" fmla="*/ 90 h 251"/>
                <a:gd name="T104" fmla="*/ 126 w 360"/>
                <a:gd name="T105" fmla="*/ 88 h 251"/>
                <a:gd name="T106" fmla="*/ 114 w 360"/>
                <a:gd name="T107"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251">
                  <a:moveTo>
                    <a:pt x="114" y="88"/>
                  </a:moveTo>
                  <a:lnTo>
                    <a:pt x="113" y="86"/>
                  </a:lnTo>
                  <a:lnTo>
                    <a:pt x="109" y="84"/>
                  </a:lnTo>
                  <a:lnTo>
                    <a:pt x="103" y="80"/>
                  </a:lnTo>
                  <a:lnTo>
                    <a:pt x="95" y="76"/>
                  </a:lnTo>
                  <a:lnTo>
                    <a:pt x="92" y="73"/>
                  </a:lnTo>
                  <a:lnTo>
                    <a:pt x="86" y="71"/>
                  </a:lnTo>
                  <a:lnTo>
                    <a:pt x="80" y="67"/>
                  </a:lnTo>
                  <a:lnTo>
                    <a:pt x="76" y="65"/>
                  </a:lnTo>
                  <a:lnTo>
                    <a:pt x="71" y="61"/>
                  </a:lnTo>
                  <a:lnTo>
                    <a:pt x="67" y="57"/>
                  </a:lnTo>
                  <a:lnTo>
                    <a:pt x="61" y="54"/>
                  </a:lnTo>
                  <a:lnTo>
                    <a:pt x="57" y="52"/>
                  </a:lnTo>
                  <a:lnTo>
                    <a:pt x="52" y="48"/>
                  </a:lnTo>
                  <a:lnTo>
                    <a:pt x="46" y="44"/>
                  </a:lnTo>
                  <a:lnTo>
                    <a:pt x="40" y="40"/>
                  </a:lnTo>
                  <a:lnTo>
                    <a:pt x="37" y="37"/>
                  </a:lnTo>
                  <a:lnTo>
                    <a:pt x="31" y="33"/>
                  </a:lnTo>
                  <a:lnTo>
                    <a:pt x="27" y="31"/>
                  </a:lnTo>
                  <a:lnTo>
                    <a:pt x="21" y="27"/>
                  </a:lnTo>
                  <a:lnTo>
                    <a:pt x="19" y="25"/>
                  </a:lnTo>
                  <a:lnTo>
                    <a:pt x="10" y="18"/>
                  </a:lnTo>
                  <a:lnTo>
                    <a:pt x="4" y="12"/>
                  </a:lnTo>
                  <a:lnTo>
                    <a:pt x="2" y="6"/>
                  </a:lnTo>
                  <a:lnTo>
                    <a:pt x="0" y="4"/>
                  </a:lnTo>
                  <a:lnTo>
                    <a:pt x="2" y="2"/>
                  </a:lnTo>
                  <a:lnTo>
                    <a:pt x="4" y="0"/>
                  </a:lnTo>
                  <a:lnTo>
                    <a:pt x="8" y="0"/>
                  </a:lnTo>
                  <a:lnTo>
                    <a:pt x="16" y="0"/>
                  </a:lnTo>
                  <a:lnTo>
                    <a:pt x="19" y="0"/>
                  </a:lnTo>
                  <a:lnTo>
                    <a:pt x="23" y="0"/>
                  </a:lnTo>
                  <a:lnTo>
                    <a:pt x="29" y="0"/>
                  </a:lnTo>
                  <a:lnTo>
                    <a:pt x="33" y="0"/>
                  </a:lnTo>
                  <a:lnTo>
                    <a:pt x="38" y="0"/>
                  </a:lnTo>
                  <a:lnTo>
                    <a:pt x="44" y="0"/>
                  </a:lnTo>
                  <a:lnTo>
                    <a:pt x="50" y="2"/>
                  </a:lnTo>
                  <a:lnTo>
                    <a:pt x="57" y="2"/>
                  </a:lnTo>
                  <a:lnTo>
                    <a:pt x="63" y="2"/>
                  </a:lnTo>
                  <a:lnTo>
                    <a:pt x="69" y="2"/>
                  </a:lnTo>
                  <a:lnTo>
                    <a:pt x="76" y="4"/>
                  </a:lnTo>
                  <a:lnTo>
                    <a:pt x="82" y="4"/>
                  </a:lnTo>
                  <a:lnTo>
                    <a:pt x="92" y="6"/>
                  </a:lnTo>
                  <a:lnTo>
                    <a:pt x="97" y="6"/>
                  </a:lnTo>
                  <a:lnTo>
                    <a:pt x="107" y="6"/>
                  </a:lnTo>
                  <a:lnTo>
                    <a:pt x="114" y="8"/>
                  </a:lnTo>
                  <a:lnTo>
                    <a:pt x="122" y="8"/>
                  </a:lnTo>
                  <a:lnTo>
                    <a:pt x="130" y="10"/>
                  </a:lnTo>
                  <a:lnTo>
                    <a:pt x="139" y="10"/>
                  </a:lnTo>
                  <a:lnTo>
                    <a:pt x="147" y="12"/>
                  </a:lnTo>
                  <a:lnTo>
                    <a:pt x="154" y="12"/>
                  </a:lnTo>
                  <a:lnTo>
                    <a:pt x="164" y="14"/>
                  </a:lnTo>
                  <a:lnTo>
                    <a:pt x="171" y="14"/>
                  </a:lnTo>
                  <a:lnTo>
                    <a:pt x="181" y="16"/>
                  </a:lnTo>
                  <a:lnTo>
                    <a:pt x="189" y="16"/>
                  </a:lnTo>
                  <a:lnTo>
                    <a:pt x="198" y="18"/>
                  </a:lnTo>
                  <a:lnTo>
                    <a:pt x="204" y="18"/>
                  </a:lnTo>
                  <a:lnTo>
                    <a:pt x="213" y="19"/>
                  </a:lnTo>
                  <a:lnTo>
                    <a:pt x="221" y="21"/>
                  </a:lnTo>
                  <a:lnTo>
                    <a:pt x="230" y="23"/>
                  </a:lnTo>
                  <a:lnTo>
                    <a:pt x="240" y="25"/>
                  </a:lnTo>
                  <a:lnTo>
                    <a:pt x="248" y="25"/>
                  </a:lnTo>
                  <a:lnTo>
                    <a:pt x="255" y="27"/>
                  </a:lnTo>
                  <a:lnTo>
                    <a:pt x="263" y="29"/>
                  </a:lnTo>
                  <a:lnTo>
                    <a:pt x="268" y="29"/>
                  </a:lnTo>
                  <a:lnTo>
                    <a:pt x="278" y="31"/>
                  </a:lnTo>
                  <a:lnTo>
                    <a:pt x="284" y="31"/>
                  </a:lnTo>
                  <a:lnTo>
                    <a:pt x="291" y="33"/>
                  </a:lnTo>
                  <a:lnTo>
                    <a:pt x="297" y="33"/>
                  </a:lnTo>
                  <a:lnTo>
                    <a:pt x="305" y="35"/>
                  </a:lnTo>
                  <a:lnTo>
                    <a:pt x="310" y="35"/>
                  </a:lnTo>
                  <a:lnTo>
                    <a:pt x="316" y="37"/>
                  </a:lnTo>
                  <a:lnTo>
                    <a:pt x="322" y="37"/>
                  </a:lnTo>
                  <a:lnTo>
                    <a:pt x="327" y="38"/>
                  </a:lnTo>
                  <a:lnTo>
                    <a:pt x="331" y="38"/>
                  </a:lnTo>
                  <a:lnTo>
                    <a:pt x="337" y="40"/>
                  </a:lnTo>
                  <a:lnTo>
                    <a:pt x="341" y="42"/>
                  </a:lnTo>
                  <a:lnTo>
                    <a:pt x="344" y="42"/>
                  </a:lnTo>
                  <a:lnTo>
                    <a:pt x="350" y="44"/>
                  </a:lnTo>
                  <a:lnTo>
                    <a:pt x="356" y="46"/>
                  </a:lnTo>
                  <a:lnTo>
                    <a:pt x="358" y="48"/>
                  </a:lnTo>
                  <a:lnTo>
                    <a:pt x="360" y="48"/>
                  </a:lnTo>
                  <a:lnTo>
                    <a:pt x="358" y="50"/>
                  </a:lnTo>
                  <a:lnTo>
                    <a:pt x="356" y="52"/>
                  </a:lnTo>
                  <a:lnTo>
                    <a:pt x="354" y="54"/>
                  </a:lnTo>
                  <a:lnTo>
                    <a:pt x="350" y="59"/>
                  </a:lnTo>
                  <a:lnTo>
                    <a:pt x="346" y="65"/>
                  </a:lnTo>
                  <a:lnTo>
                    <a:pt x="341" y="71"/>
                  </a:lnTo>
                  <a:lnTo>
                    <a:pt x="335" y="76"/>
                  </a:lnTo>
                  <a:lnTo>
                    <a:pt x="331" y="84"/>
                  </a:lnTo>
                  <a:lnTo>
                    <a:pt x="324" y="92"/>
                  </a:lnTo>
                  <a:lnTo>
                    <a:pt x="316" y="101"/>
                  </a:lnTo>
                  <a:lnTo>
                    <a:pt x="310" y="105"/>
                  </a:lnTo>
                  <a:lnTo>
                    <a:pt x="308" y="109"/>
                  </a:lnTo>
                  <a:lnTo>
                    <a:pt x="303" y="114"/>
                  </a:lnTo>
                  <a:lnTo>
                    <a:pt x="299" y="118"/>
                  </a:lnTo>
                  <a:lnTo>
                    <a:pt x="295" y="122"/>
                  </a:lnTo>
                  <a:lnTo>
                    <a:pt x="291" y="128"/>
                  </a:lnTo>
                  <a:lnTo>
                    <a:pt x="287" y="133"/>
                  </a:lnTo>
                  <a:lnTo>
                    <a:pt x="284" y="137"/>
                  </a:lnTo>
                  <a:lnTo>
                    <a:pt x="278" y="143"/>
                  </a:lnTo>
                  <a:lnTo>
                    <a:pt x="274" y="147"/>
                  </a:lnTo>
                  <a:lnTo>
                    <a:pt x="270" y="151"/>
                  </a:lnTo>
                  <a:lnTo>
                    <a:pt x="267" y="156"/>
                  </a:lnTo>
                  <a:lnTo>
                    <a:pt x="263" y="160"/>
                  </a:lnTo>
                  <a:lnTo>
                    <a:pt x="257" y="164"/>
                  </a:lnTo>
                  <a:lnTo>
                    <a:pt x="251" y="170"/>
                  </a:lnTo>
                  <a:lnTo>
                    <a:pt x="248" y="175"/>
                  </a:lnTo>
                  <a:lnTo>
                    <a:pt x="244" y="179"/>
                  </a:lnTo>
                  <a:lnTo>
                    <a:pt x="240" y="185"/>
                  </a:lnTo>
                  <a:lnTo>
                    <a:pt x="234" y="189"/>
                  </a:lnTo>
                  <a:lnTo>
                    <a:pt x="230" y="192"/>
                  </a:lnTo>
                  <a:lnTo>
                    <a:pt x="221" y="202"/>
                  </a:lnTo>
                  <a:lnTo>
                    <a:pt x="213" y="210"/>
                  </a:lnTo>
                  <a:lnTo>
                    <a:pt x="206" y="215"/>
                  </a:lnTo>
                  <a:lnTo>
                    <a:pt x="200" y="225"/>
                  </a:lnTo>
                  <a:lnTo>
                    <a:pt x="192" y="230"/>
                  </a:lnTo>
                  <a:lnTo>
                    <a:pt x="187" y="234"/>
                  </a:lnTo>
                  <a:lnTo>
                    <a:pt x="181" y="240"/>
                  </a:lnTo>
                  <a:lnTo>
                    <a:pt x="175" y="246"/>
                  </a:lnTo>
                  <a:lnTo>
                    <a:pt x="170" y="248"/>
                  </a:lnTo>
                  <a:lnTo>
                    <a:pt x="166" y="249"/>
                  </a:lnTo>
                  <a:lnTo>
                    <a:pt x="164" y="251"/>
                  </a:lnTo>
                  <a:lnTo>
                    <a:pt x="162" y="251"/>
                  </a:lnTo>
                  <a:lnTo>
                    <a:pt x="158" y="249"/>
                  </a:lnTo>
                  <a:lnTo>
                    <a:pt x="156" y="244"/>
                  </a:lnTo>
                  <a:lnTo>
                    <a:pt x="152" y="236"/>
                  </a:lnTo>
                  <a:lnTo>
                    <a:pt x="152" y="230"/>
                  </a:lnTo>
                  <a:lnTo>
                    <a:pt x="152" y="227"/>
                  </a:lnTo>
                  <a:lnTo>
                    <a:pt x="152" y="221"/>
                  </a:lnTo>
                  <a:lnTo>
                    <a:pt x="152" y="217"/>
                  </a:lnTo>
                  <a:lnTo>
                    <a:pt x="152" y="213"/>
                  </a:lnTo>
                  <a:lnTo>
                    <a:pt x="152" y="210"/>
                  </a:lnTo>
                  <a:lnTo>
                    <a:pt x="152" y="204"/>
                  </a:lnTo>
                  <a:lnTo>
                    <a:pt x="152" y="198"/>
                  </a:lnTo>
                  <a:lnTo>
                    <a:pt x="152" y="194"/>
                  </a:lnTo>
                  <a:lnTo>
                    <a:pt x="152" y="189"/>
                  </a:lnTo>
                  <a:lnTo>
                    <a:pt x="152" y="185"/>
                  </a:lnTo>
                  <a:lnTo>
                    <a:pt x="154" y="179"/>
                  </a:lnTo>
                  <a:lnTo>
                    <a:pt x="154" y="173"/>
                  </a:lnTo>
                  <a:lnTo>
                    <a:pt x="154" y="168"/>
                  </a:lnTo>
                  <a:lnTo>
                    <a:pt x="156" y="162"/>
                  </a:lnTo>
                  <a:lnTo>
                    <a:pt x="156" y="160"/>
                  </a:lnTo>
                  <a:lnTo>
                    <a:pt x="158" y="156"/>
                  </a:lnTo>
                  <a:lnTo>
                    <a:pt x="158" y="147"/>
                  </a:lnTo>
                  <a:lnTo>
                    <a:pt x="158" y="141"/>
                  </a:lnTo>
                  <a:lnTo>
                    <a:pt x="160" y="135"/>
                  </a:lnTo>
                  <a:lnTo>
                    <a:pt x="162" y="132"/>
                  </a:lnTo>
                  <a:lnTo>
                    <a:pt x="164" y="126"/>
                  </a:lnTo>
                  <a:lnTo>
                    <a:pt x="164" y="118"/>
                  </a:lnTo>
                  <a:lnTo>
                    <a:pt x="164" y="114"/>
                  </a:lnTo>
                  <a:lnTo>
                    <a:pt x="164" y="109"/>
                  </a:lnTo>
                  <a:lnTo>
                    <a:pt x="164" y="103"/>
                  </a:lnTo>
                  <a:lnTo>
                    <a:pt x="160" y="99"/>
                  </a:lnTo>
                  <a:lnTo>
                    <a:pt x="156" y="95"/>
                  </a:lnTo>
                  <a:lnTo>
                    <a:pt x="152" y="94"/>
                  </a:lnTo>
                  <a:lnTo>
                    <a:pt x="145" y="90"/>
                  </a:lnTo>
                  <a:lnTo>
                    <a:pt x="137" y="88"/>
                  </a:lnTo>
                  <a:lnTo>
                    <a:pt x="130" y="88"/>
                  </a:lnTo>
                  <a:lnTo>
                    <a:pt x="126" y="88"/>
                  </a:lnTo>
                  <a:lnTo>
                    <a:pt x="120" y="88"/>
                  </a:lnTo>
                  <a:lnTo>
                    <a:pt x="116" y="88"/>
                  </a:lnTo>
                  <a:lnTo>
                    <a:pt x="114" y="88"/>
                  </a:lnTo>
                  <a:lnTo>
                    <a:pt x="114" y="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5" name="Freeform 29">
              <a:extLst>
                <a:ext uri="{FF2B5EF4-FFF2-40B4-BE49-F238E27FC236}">
                  <a16:creationId xmlns:a16="http://schemas.microsoft.com/office/drawing/2014/main" id="{4A14EB8A-C9E6-6640-8DEE-4BE0183995B5}"/>
                </a:ext>
              </a:extLst>
            </p:cNvPr>
            <p:cNvSpPr>
              <a:spLocks/>
            </p:cNvSpPr>
            <p:nvPr/>
          </p:nvSpPr>
          <p:spPr bwMode="auto">
            <a:xfrm>
              <a:off x="5195" y="2338"/>
              <a:ext cx="64" cy="25"/>
            </a:xfrm>
            <a:custGeom>
              <a:avLst/>
              <a:gdLst>
                <a:gd name="T0" fmla="*/ 125 w 129"/>
                <a:gd name="T1" fmla="*/ 51 h 51"/>
                <a:gd name="T2" fmla="*/ 0 w 129"/>
                <a:gd name="T3" fmla="*/ 31 h 51"/>
                <a:gd name="T4" fmla="*/ 0 w 129"/>
                <a:gd name="T5" fmla="*/ 0 h 51"/>
                <a:gd name="T6" fmla="*/ 129 w 129"/>
                <a:gd name="T7" fmla="*/ 23 h 51"/>
                <a:gd name="T8" fmla="*/ 125 w 129"/>
                <a:gd name="T9" fmla="*/ 51 h 51"/>
                <a:gd name="T10" fmla="*/ 125 w 129"/>
                <a:gd name="T11" fmla="*/ 51 h 51"/>
              </a:gdLst>
              <a:ahLst/>
              <a:cxnLst>
                <a:cxn ang="0">
                  <a:pos x="T0" y="T1"/>
                </a:cxn>
                <a:cxn ang="0">
                  <a:pos x="T2" y="T3"/>
                </a:cxn>
                <a:cxn ang="0">
                  <a:pos x="T4" y="T5"/>
                </a:cxn>
                <a:cxn ang="0">
                  <a:pos x="T6" y="T7"/>
                </a:cxn>
                <a:cxn ang="0">
                  <a:pos x="T8" y="T9"/>
                </a:cxn>
                <a:cxn ang="0">
                  <a:pos x="T10" y="T11"/>
                </a:cxn>
              </a:cxnLst>
              <a:rect l="0" t="0" r="r" b="b"/>
              <a:pathLst>
                <a:path w="129" h="51">
                  <a:moveTo>
                    <a:pt x="125" y="51"/>
                  </a:moveTo>
                  <a:lnTo>
                    <a:pt x="0" y="31"/>
                  </a:lnTo>
                  <a:lnTo>
                    <a:pt x="0" y="0"/>
                  </a:lnTo>
                  <a:lnTo>
                    <a:pt x="129" y="23"/>
                  </a:lnTo>
                  <a:lnTo>
                    <a:pt x="125" y="51"/>
                  </a:lnTo>
                  <a:lnTo>
                    <a:pt x="125"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6" name="Freeform 30">
              <a:extLst>
                <a:ext uri="{FF2B5EF4-FFF2-40B4-BE49-F238E27FC236}">
                  <a16:creationId xmlns:a16="http://schemas.microsoft.com/office/drawing/2014/main" id="{AACB0C06-15AB-E74B-A1EE-11E2881CA443}"/>
                </a:ext>
              </a:extLst>
            </p:cNvPr>
            <p:cNvSpPr>
              <a:spLocks/>
            </p:cNvSpPr>
            <p:nvPr/>
          </p:nvSpPr>
          <p:spPr bwMode="auto">
            <a:xfrm>
              <a:off x="5205" y="2396"/>
              <a:ext cx="60" cy="70"/>
            </a:xfrm>
            <a:custGeom>
              <a:avLst/>
              <a:gdLst>
                <a:gd name="T0" fmla="*/ 107 w 120"/>
                <a:gd name="T1" fmla="*/ 0 h 139"/>
                <a:gd name="T2" fmla="*/ 0 w 120"/>
                <a:gd name="T3" fmla="*/ 110 h 139"/>
                <a:gd name="T4" fmla="*/ 16 w 120"/>
                <a:gd name="T5" fmla="*/ 139 h 139"/>
                <a:gd name="T6" fmla="*/ 120 w 120"/>
                <a:gd name="T7" fmla="*/ 36 h 139"/>
                <a:gd name="T8" fmla="*/ 107 w 120"/>
                <a:gd name="T9" fmla="*/ 0 h 139"/>
                <a:gd name="T10" fmla="*/ 107 w 120"/>
                <a:gd name="T11" fmla="*/ 0 h 139"/>
              </a:gdLst>
              <a:ahLst/>
              <a:cxnLst>
                <a:cxn ang="0">
                  <a:pos x="T0" y="T1"/>
                </a:cxn>
                <a:cxn ang="0">
                  <a:pos x="T2" y="T3"/>
                </a:cxn>
                <a:cxn ang="0">
                  <a:pos x="T4" y="T5"/>
                </a:cxn>
                <a:cxn ang="0">
                  <a:pos x="T6" y="T7"/>
                </a:cxn>
                <a:cxn ang="0">
                  <a:pos x="T8" y="T9"/>
                </a:cxn>
                <a:cxn ang="0">
                  <a:pos x="T10" y="T11"/>
                </a:cxn>
              </a:cxnLst>
              <a:rect l="0" t="0" r="r" b="b"/>
              <a:pathLst>
                <a:path w="120" h="139">
                  <a:moveTo>
                    <a:pt x="107" y="0"/>
                  </a:moveTo>
                  <a:lnTo>
                    <a:pt x="0" y="110"/>
                  </a:lnTo>
                  <a:lnTo>
                    <a:pt x="16" y="139"/>
                  </a:lnTo>
                  <a:lnTo>
                    <a:pt x="120" y="36"/>
                  </a:lnTo>
                  <a:lnTo>
                    <a:pt x="107" y="0"/>
                  </a:lnTo>
                  <a:lnTo>
                    <a:pt x="1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7" name="Freeform 31">
              <a:extLst>
                <a:ext uri="{FF2B5EF4-FFF2-40B4-BE49-F238E27FC236}">
                  <a16:creationId xmlns:a16="http://schemas.microsoft.com/office/drawing/2014/main" id="{C639B2FF-AC88-DA43-AE57-F60BEA660DB4}"/>
                </a:ext>
              </a:extLst>
            </p:cNvPr>
            <p:cNvSpPr>
              <a:spLocks/>
            </p:cNvSpPr>
            <p:nvPr/>
          </p:nvSpPr>
          <p:spPr bwMode="auto">
            <a:xfrm>
              <a:off x="5082" y="2329"/>
              <a:ext cx="88" cy="60"/>
            </a:xfrm>
            <a:custGeom>
              <a:avLst/>
              <a:gdLst>
                <a:gd name="T0" fmla="*/ 150 w 177"/>
                <a:gd name="T1" fmla="*/ 38 h 120"/>
                <a:gd name="T2" fmla="*/ 143 w 177"/>
                <a:gd name="T3" fmla="*/ 36 h 120"/>
                <a:gd name="T4" fmla="*/ 128 w 177"/>
                <a:gd name="T5" fmla="*/ 36 h 120"/>
                <a:gd name="T6" fmla="*/ 114 w 177"/>
                <a:gd name="T7" fmla="*/ 34 h 120"/>
                <a:gd name="T8" fmla="*/ 105 w 177"/>
                <a:gd name="T9" fmla="*/ 32 h 120"/>
                <a:gd name="T10" fmla="*/ 95 w 177"/>
                <a:gd name="T11" fmla="*/ 32 h 120"/>
                <a:gd name="T12" fmla="*/ 86 w 177"/>
                <a:gd name="T13" fmla="*/ 30 h 120"/>
                <a:gd name="T14" fmla="*/ 76 w 177"/>
                <a:gd name="T15" fmla="*/ 30 h 120"/>
                <a:gd name="T16" fmla="*/ 67 w 177"/>
                <a:gd name="T17" fmla="*/ 30 h 120"/>
                <a:gd name="T18" fmla="*/ 55 w 177"/>
                <a:gd name="T19" fmla="*/ 29 h 120"/>
                <a:gd name="T20" fmla="*/ 44 w 177"/>
                <a:gd name="T21" fmla="*/ 30 h 120"/>
                <a:gd name="T22" fmla="*/ 36 w 177"/>
                <a:gd name="T23" fmla="*/ 34 h 120"/>
                <a:gd name="T24" fmla="*/ 40 w 177"/>
                <a:gd name="T25" fmla="*/ 42 h 120"/>
                <a:gd name="T26" fmla="*/ 52 w 177"/>
                <a:gd name="T27" fmla="*/ 55 h 120"/>
                <a:gd name="T28" fmla="*/ 67 w 177"/>
                <a:gd name="T29" fmla="*/ 65 h 120"/>
                <a:gd name="T30" fmla="*/ 76 w 177"/>
                <a:gd name="T31" fmla="*/ 70 h 120"/>
                <a:gd name="T32" fmla="*/ 88 w 177"/>
                <a:gd name="T33" fmla="*/ 76 h 120"/>
                <a:gd name="T34" fmla="*/ 99 w 177"/>
                <a:gd name="T35" fmla="*/ 84 h 120"/>
                <a:gd name="T36" fmla="*/ 107 w 177"/>
                <a:gd name="T37" fmla="*/ 86 h 120"/>
                <a:gd name="T38" fmla="*/ 116 w 177"/>
                <a:gd name="T39" fmla="*/ 89 h 120"/>
                <a:gd name="T40" fmla="*/ 126 w 177"/>
                <a:gd name="T41" fmla="*/ 95 h 120"/>
                <a:gd name="T42" fmla="*/ 135 w 177"/>
                <a:gd name="T43" fmla="*/ 99 h 120"/>
                <a:gd name="T44" fmla="*/ 143 w 177"/>
                <a:gd name="T45" fmla="*/ 103 h 120"/>
                <a:gd name="T46" fmla="*/ 154 w 177"/>
                <a:gd name="T47" fmla="*/ 108 h 120"/>
                <a:gd name="T48" fmla="*/ 169 w 177"/>
                <a:gd name="T49" fmla="*/ 114 h 120"/>
                <a:gd name="T50" fmla="*/ 177 w 177"/>
                <a:gd name="T51" fmla="*/ 118 h 120"/>
                <a:gd name="T52" fmla="*/ 101 w 177"/>
                <a:gd name="T53" fmla="*/ 118 h 120"/>
                <a:gd name="T54" fmla="*/ 97 w 177"/>
                <a:gd name="T55" fmla="*/ 116 h 120"/>
                <a:gd name="T56" fmla="*/ 90 w 177"/>
                <a:gd name="T57" fmla="*/ 110 h 120"/>
                <a:gd name="T58" fmla="*/ 76 w 177"/>
                <a:gd name="T59" fmla="*/ 105 h 120"/>
                <a:gd name="T60" fmla="*/ 63 w 177"/>
                <a:gd name="T61" fmla="*/ 95 h 120"/>
                <a:gd name="T62" fmla="*/ 46 w 177"/>
                <a:gd name="T63" fmla="*/ 84 h 120"/>
                <a:gd name="T64" fmla="*/ 33 w 177"/>
                <a:gd name="T65" fmla="*/ 74 h 120"/>
                <a:gd name="T66" fmla="*/ 19 w 177"/>
                <a:gd name="T67" fmla="*/ 65 h 120"/>
                <a:gd name="T68" fmla="*/ 10 w 177"/>
                <a:gd name="T69" fmla="*/ 55 h 120"/>
                <a:gd name="T70" fmla="*/ 4 w 177"/>
                <a:gd name="T71" fmla="*/ 46 h 120"/>
                <a:gd name="T72" fmla="*/ 2 w 177"/>
                <a:gd name="T73" fmla="*/ 36 h 120"/>
                <a:gd name="T74" fmla="*/ 2 w 177"/>
                <a:gd name="T75" fmla="*/ 21 h 120"/>
                <a:gd name="T76" fmla="*/ 10 w 177"/>
                <a:gd name="T77" fmla="*/ 8 h 120"/>
                <a:gd name="T78" fmla="*/ 25 w 177"/>
                <a:gd name="T79" fmla="*/ 2 h 120"/>
                <a:gd name="T80" fmla="*/ 36 w 177"/>
                <a:gd name="T81" fmla="*/ 0 h 120"/>
                <a:gd name="T82" fmla="*/ 44 w 177"/>
                <a:gd name="T83" fmla="*/ 0 h 120"/>
                <a:gd name="T84" fmla="*/ 55 w 177"/>
                <a:gd name="T85" fmla="*/ 0 h 120"/>
                <a:gd name="T86" fmla="*/ 65 w 177"/>
                <a:gd name="T87" fmla="*/ 0 h 120"/>
                <a:gd name="T88" fmla="*/ 74 w 177"/>
                <a:gd name="T89" fmla="*/ 2 h 120"/>
                <a:gd name="T90" fmla="*/ 86 w 177"/>
                <a:gd name="T91" fmla="*/ 2 h 120"/>
                <a:gd name="T92" fmla="*/ 95 w 177"/>
                <a:gd name="T93" fmla="*/ 4 h 120"/>
                <a:gd name="T94" fmla="*/ 107 w 177"/>
                <a:gd name="T95" fmla="*/ 4 h 120"/>
                <a:gd name="T96" fmla="*/ 116 w 177"/>
                <a:gd name="T97" fmla="*/ 4 h 120"/>
                <a:gd name="T98" fmla="*/ 126 w 177"/>
                <a:gd name="T99" fmla="*/ 6 h 120"/>
                <a:gd name="T100" fmla="*/ 135 w 177"/>
                <a:gd name="T101" fmla="*/ 6 h 120"/>
                <a:gd name="T102" fmla="*/ 147 w 177"/>
                <a:gd name="T103" fmla="*/ 8 h 120"/>
                <a:gd name="T104" fmla="*/ 152 w 177"/>
                <a:gd name="T105" fmla="*/ 8 h 120"/>
                <a:gd name="T106" fmla="*/ 152 w 177"/>
                <a:gd name="T107"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20">
                  <a:moveTo>
                    <a:pt x="152" y="40"/>
                  </a:moveTo>
                  <a:lnTo>
                    <a:pt x="150" y="38"/>
                  </a:lnTo>
                  <a:lnTo>
                    <a:pt x="147" y="38"/>
                  </a:lnTo>
                  <a:lnTo>
                    <a:pt x="143" y="36"/>
                  </a:lnTo>
                  <a:lnTo>
                    <a:pt x="135" y="36"/>
                  </a:lnTo>
                  <a:lnTo>
                    <a:pt x="128" y="36"/>
                  </a:lnTo>
                  <a:lnTo>
                    <a:pt x="118" y="36"/>
                  </a:lnTo>
                  <a:lnTo>
                    <a:pt x="114" y="34"/>
                  </a:lnTo>
                  <a:lnTo>
                    <a:pt x="109" y="34"/>
                  </a:lnTo>
                  <a:lnTo>
                    <a:pt x="105" y="32"/>
                  </a:lnTo>
                  <a:lnTo>
                    <a:pt x="101" y="32"/>
                  </a:lnTo>
                  <a:lnTo>
                    <a:pt x="95" y="32"/>
                  </a:lnTo>
                  <a:lnTo>
                    <a:pt x="90" y="30"/>
                  </a:lnTo>
                  <a:lnTo>
                    <a:pt x="86" y="30"/>
                  </a:lnTo>
                  <a:lnTo>
                    <a:pt x="82" y="30"/>
                  </a:lnTo>
                  <a:lnTo>
                    <a:pt x="76" y="30"/>
                  </a:lnTo>
                  <a:lnTo>
                    <a:pt x="73" y="30"/>
                  </a:lnTo>
                  <a:lnTo>
                    <a:pt x="67" y="30"/>
                  </a:lnTo>
                  <a:lnTo>
                    <a:pt x="65" y="30"/>
                  </a:lnTo>
                  <a:lnTo>
                    <a:pt x="55" y="29"/>
                  </a:lnTo>
                  <a:lnTo>
                    <a:pt x="48" y="29"/>
                  </a:lnTo>
                  <a:lnTo>
                    <a:pt x="44" y="30"/>
                  </a:lnTo>
                  <a:lnTo>
                    <a:pt x="40" y="30"/>
                  </a:lnTo>
                  <a:lnTo>
                    <a:pt x="36" y="34"/>
                  </a:lnTo>
                  <a:lnTo>
                    <a:pt x="36" y="38"/>
                  </a:lnTo>
                  <a:lnTo>
                    <a:pt x="40" y="42"/>
                  </a:lnTo>
                  <a:lnTo>
                    <a:pt x="46" y="48"/>
                  </a:lnTo>
                  <a:lnTo>
                    <a:pt x="52" y="55"/>
                  </a:lnTo>
                  <a:lnTo>
                    <a:pt x="61" y="61"/>
                  </a:lnTo>
                  <a:lnTo>
                    <a:pt x="67" y="65"/>
                  </a:lnTo>
                  <a:lnTo>
                    <a:pt x="74" y="68"/>
                  </a:lnTo>
                  <a:lnTo>
                    <a:pt x="76" y="70"/>
                  </a:lnTo>
                  <a:lnTo>
                    <a:pt x="82" y="74"/>
                  </a:lnTo>
                  <a:lnTo>
                    <a:pt x="88" y="76"/>
                  </a:lnTo>
                  <a:lnTo>
                    <a:pt x="95" y="82"/>
                  </a:lnTo>
                  <a:lnTo>
                    <a:pt x="99" y="84"/>
                  </a:lnTo>
                  <a:lnTo>
                    <a:pt x="103" y="84"/>
                  </a:lnTo>
                  <a:lnTo>
                    <a:pt x="107" y="86"/>
                  </a:lnTo>
                  <a:lnTo>
                    <a:pt x="112" y="89"/>
                  </a:lnTo>
                  <a:lnTo>
                    <a:pt x="116" y="89"/>
                  </a:lnTo>
                  <a:lnTo>
                    <a:pt x="120" y="93"/>
                  </a:lnTo>
                  <a:lnTo>
                    <a:pt x="126" y="95"/>
                  </a:lnTo>
                  <a:lnTo>
                    <a:pt x="131" y="97"/>
                  </a:lnTo>
                  <a:lnTo>
                    <a:pt x="135" y="99"/>
                  </a:lnTo>
                  <a:lnTo>
                    <a:pt x="139" y="101"/>
                  </a:lnTo>
                  <a:lnTo>
                    <a:pt x="143" y="103"/>
                  </a:lnTo>
                  <a:lnTo>
                    <a:pt x="149" y="105"/>
                  </a:lnTo>
                  <a:lnTo>
                    <a:pt x="154" y="108"/>
                  </a:lnTo>
                  <a:lnTo>
                    <a:pt x="164" y="112"/>
                  </a:lnTo>
                  <a:lnTo>
                    <a:pt x="169" y="114"/>
                  </a:lnTo>
                  <a:lnTo>
                    <a:pt x="173" y="118"/>
                  </a:lnTo>
                  <a:lnTo>
                    <a:pt x="177" y="118"/>
                  </a:lnTo>
                  <a:lnTo>
                    <a:pt x="177" y="120"/>
                  </a:lnTo>
                  <a:lnTo>
                    <a:pt x="101" y="118"/>
                  </a:lnTo>
                  <a:lnTo>
                    <a:pt x="99" y="118"/>
                  </a:lnTo>
                  <a:lnTo>
                    <a:pt x="97" y="116"/>
                  </a:lnTo>
                  <a:lnTo>
                    <a:pt x="93" y="112"/>
                  </a:lnTo>
                  <a:lnTo>
                    <a:pt x="90" y="110"/>
                  </a:lnTo>
                  <a:lnTo>
                    <a:pt x="84" y="106"/>
                  </a:lnTo>
                  <a:lnTo>
                    <a:pt x="76" y="105"/>
                  </a:lnTo>
                  <a:lnTo>
                    <a:pt x="69" y="99"/>
                  </a:lnTo>
                  <a:lnTo>
                    <a:pt x="63" y="95"/>
                  </a:lnTo>
                  <a:lnTo>
                    <a:pt x="55" y="89"/>
                  </a:lnTo>
                  <a:lnTo>
                    <a:pt x="46" y="84"/>
                  </a:lnTo>
                  <a:lnTo>
                    <a:pt x="38" y="78"/>
                  </a:lnTo>
                  <a:lnTo>
                    <a:pt x="33" y="74"/>
                  </a:lnTo>
                  <a:lnTo>
                    <a:pt x="25" y="68"/>
                  </a:lnTo>
                  <a:lnTo>
                    <a:pt x="19" y="65"/>
                  </a:lnTo>
                  <a:lnTo>
                    <a:pt x="14" y="61"/>
                  </a:lnTo>
                  <a:lnTo>
                    <a:pt x="10" y="55"/>
                  </a:lnTo>
                  <a:lnTo>
                    <a:pt x="6" y="49"/>
                  </a:lnTo>
                  <a:lnTo>
                    <a:pt x="4" y="46"/>
                  </a:lnTo>
                  <a:lnTo>
                    <a:pt x="2" y="42"/>
                  </a:lnTo>
                  <a:lnTo>
                    <a:pt x="2" y="36"/>
                  </a:lnTo>
                  <a:lnTo>
                    <a:pt x="0" y="29"/>
                  </a:lnTo>
                  <a:lnTo>
                    <a:pt x="2" y="21"/>
                  </a:lnTo>
                  <a:lnTo>
                    <a:pt x="4" y="13"/>
                  </a:lnTo>
                  <a:lnTo>
                    <a:pt x="10" y="8"/>
                  </a:lnTo>
                  <a:lnTo>
                    <a:pt x="17" y="4"/>
                  </a:lnTo>
                  <a:lnTo>
                    <a:pt x="25" y="2"/>
                  </a:lnTo>
                  <a:lnTo>
                    <a:pt x="29" y="0"/>
                  </a:lnTo>
                  <a:lnTo>
                    <a:pt x="36" y="0"/>
                  </a:lnTo>
                  <a:lnTo>
                    <a:pt x="40" y="0"/>
                  </a:lnTo>
                  <a:lnTo>
                    <a:pt x="44" y="0"/>
                  </a:lnTo>
                  <a:lnTo>
                    <a:pt x="50" y="0"/>
                  </a:lnTo>
                  <a:lnTo>
                    <a:pt x="55" y="0"/>
                  </a:lnTo>
                  <a:lnTo>
                    <a:pt x="59" y="0"/>
                  </a:lnTo>
                  <a:lnTo>
                    <a:pt x="65" y="0"/>
                  </a:lnTo>
                  <a:lnTo>
                    <a:pt x="69" y="0"/>
                  </a:lnTo>
                  <a:lnTo>
                    <a:pt x="74" y="2"/>
                  </a:lnTo>
                  <a:lnTo>
                    <a:pt x="78" y="2"/>
                  </a:lnTo>
                  <a:lnTo>
                    <a:pt x="86" y="2"/>
                  </a:lnTo>
                  <a:lnTo>
                    <a:pt x="90" y="2"/>
                  </a:lnTo>
                  <a:lnTo>
                    <a:pt x="95" y="4"/>
                  </a:lnTo>
                  <a:lnTo>
                    <a:pt x="101" y="4"/>
                  </a:lnTo>
                  <a:lnTo>
                    <a:pt x="107" y="4"/>
                  </a:lnTo>
                  <a:lnTo>
                    <a:pt x="111" y="4"/>
                  </a:lnTo>
                  <a:lnTo>
                    <a:pt x="116" y="4"/>
                  </a:lnTo>
                  <a:lnTo>
                    <a:pt x="120" y="4"/>
                  </a:lnTo>
                  <a:lnTo>
                    <a:pt x="126" y="6"/>
                  </a:lnTo>
                  <a:lnTo>
                    <a:pt x="131" y="6"/>
                  </a:lnTo>
                  <a:lnTo>
                    <a:pt x="135" y="6"/>
                  </a:lnTo>
                  <a:lnTo>
                    <a:pt x="141" y="8"/>
                  </a:lnTo>
                  <a:lnTo>
                    <a:pt x="147" y="8"/>
                  </a:lnTo>
                  <a:lnTo>
                    <a:pt x="150" y="8"/>
                  </a:lnTo>
                  <a:lnTo>
                    <a:pt x="152" y="8"/>
                  </a:lnTo>
                  <a:lnTo>
                    <a:pt x="152" y="40"/>
                  </a:lnTo>
                  <a:lnTo>
                    <a:pt x="15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8" name="Freeform 32">
              <a:extLst>
                <a:ext uri="{FF2B5EF4-FFF2-40B4-BE49-F238E27FC236}">
                  <a16:creationId xmlns:a16="http://schemas.microsoft.com/office/drawing/2014/main" id="{D3E21CC7-A1B6-D943-BBB6-2E3EBA39199B}"/>
                </a:ext>
              </a:extLst>
            </p:cNvPr>
            <p:cNvSpPr>
              <a:spLocks/>
            </p:cNvSpPr>
            <p:nvPr/>
          </p:nvSpPr>
          <p:spPr bwMode="auto">
            <a:xfrm>
              <a:off x="5074" y="2422"/>
              <a:ext cx="91" cy="39"/>
            </a:xfrm>
            <a:custGeom>
              <a:avLst/>
              <a:gdLst>
                <a:gd name="T0" fmla="*/ 175 w 183"/>
                <a:gd name="T1" fmla="*/ 0 h 78"/>
                <a:gd name="T2" fmla="*/ 0 w 183"/>
                <a:gd name="T3" fmla="*/ 46 h 78"/>
                <a:gd name="T4" fmla="*/ 10 w 183"/>
                <a:gd name="T5" fmla="*/ 78 h 78"/>
                <a:gd name="T6" fmla="*/ 183 w 183"/>
                <a:gd name="T7" fmla="*/ 33 h 78"/>
                <a:gd name="T8" fmla="*/ 175 w 183"/>
                <a:gd name="T9" fmla="*/ 0 h 78"/>
                <a:gd name="T10" fmla="*/ 175 w 183"/>
                <a:gd name="T11" fmla="*/ 0 h 78"/>
              </a:gdLst>
              <a:ahLst/>
              <a:cxnLst>
                <a:cxn ang="0">
                  <a:pos x="T0" y="T1"/>
                </a:cxn>
                <a:cxn ang="0">
                  <a:pos x="T2" y="T3"/>
                </a:cxn>
                <a:cxn ang="0">
                  <a:pos x="T4" y="T5"/>
                </a:cxn>
                <a:cxn ang="0">
                  <a:pos x="T6" y="T7"/>
                </a:cxn>
                <a:cxn ang="0">
                  <a:pos x="T8" y="T9"/>
                </a:cxn>
                <a:cxn ang="0">
                  <a:pos x="T10" y="T11"/>
                </a:cxn>
              </a:cxnLst>
              <a:rect l="0" t="0" r="r" b="b"/>
              <a:pathLst>
                <a:path w="183" h="78">
                  <a:moveTo>
                    <a:pt x="175" y="0"/>
                  </a:moveTo>
                  <a:lnTo>
                    <a:pt x="0" y="46"/>
                  </a:lnTo>
                  <a:lnTo>
                    <a:pt x="10" y="78"/>
                  </a:lnTo>
                  <a:lnTo>
                    <a:pt x="183" y="33"/>
                  </a:lnTo>
                  <a:lnTo>
                    <a:pt x="175" y="0"/>
                  </a:lnTo>
                  <a:lnTo>
                    <a:pt x="1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49" name="Freeform 33">
              <a:extLst>
                <a:ext uri="{FF2B5EF4-FFF2-40B4-BE49-F238E27FC236}">
                  <a16:creationId xmlns:a16="http://schemas.microsoft.com/office/drawing/2014/main" id="{6622E3FF-976F-F541-AFF9-6FA43E628AAD}"/>
                </a:ext>
              </a:extLst>
            </p:cNvPr>
            <p:cNvSpPr>
              <a:spLocks/>
            </p:cNvSpPr>
            <p:nvPr/>
          </p:nvSpPr>
          <p:spPr bwMode="auto">
            <a:xfrm>
              <a:off x="5072" y="2374"/>
              <a:ext cx="86" cy="27"/>
            </a:xfrm>
            <a:custGeom>
              <a:avLst/>
              <a:gdLst>
                <a:gd name="T0" fmla="*/ 171 w 171"/>
                <a:gd name="T1" fmla="*/ 29 h 55"/>
                <a:gd name="T2" fmla="*/ 0 w 171"/>
                <a:gd name="T3" fmla="*/ 55 h 55"/>
                <a:gd name="T4" fmla="*/ 0 w 171"/>
                <a:gd name="T5" fmla="*/ 17 h 55"/>
                <a:gd name="T6" fmla="*/ 116 w 171"/>
                <a:gd name="T7" fmla="*/ 0 h 55"/>
                <a:gd name="T8" fmla="*/ 171 w 171"/>
                <a:gd name="T9" fmla="*/ 29 h 55"/>
                <a:gd name="T10" fmla="*/ 171 w 171"/>
                <a:gd name="T11" fmla="*/ 29 h 55"/>
              </a:gdLst>
              <a:ahLst/>
              <a:cxnLst>
                <a:cxn ang="0">
                  <a:pos x="T0" y="T1"/>
                </a:cxn>
                <a:cxn ang="0">
                  <a:pos x="T2" y="T3"/>
                </a:cxn>
                <a:cxn ang="0">
                  <a:pos x="T4" y="T5"/>
                </a:cxn>
                <a:cxn ang="0">
                  <a:pos x="T6" y="T7"/>
                </a:cxn>
                <a:cxn ang="0">
                  <a:pos x="T8" y="T9"/>
                </a:cxn>
                <a:cxn ang="0">
                  <a:pos x="T10" y="T11"/>
                </a:cxn>
              </a:cxnLst>
              <a:rect l="0" t="0" r="r" b="b"/>
              <a:pathLst>
                <a:path w="171" h="55">
                  <a:moveTo>
                    <a:pt x="171" y="29"/>
                  </a:moveTo>
                  <a:lnTo>
                    <a:pt x="0" y="55"/>
                  </a:lnTo>
                  <a:lnTo>
                    <a:pt x="0" y="17"/>
                  </a:lnTo>
                  <a:lnTo>
                    <a:pt x="116" y="0"/>
                  </a:lnTo>
                  <a:lnTo>
                    <a:pt x="171" y="29"/>
                  </a:lnTo>
                  <a:lnTo>
                    <a:pt x="17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50" name="Freeform 34">
              <a:extLst>
                <a:ext uri="{FF2B5EF4-FFF2-40B4-BE49-F238E27FC236}">
                  <a16:creationId xmlns:a16="http://schemas.microsoft.com/office/drawing/2014/main" id="{3A7DD82D-9222-3842-A1AA-D7EA239D44C8}"/>
                </a:ext>
              </a:extLst>
            </p:cNvPr>
            <p:cNvSpPr>
              <a:spLocks/>
            </p:cNvSpPr>
            <p:nvPr/>
          </p:nvSpPr>
          <p:spPr bwMode="auto">
            <a:xfrm>
              <a:off x="4588" y="2589"/>
              <a:ext cx="53" cy="128"/>
            </a:xfrm>
            <a:custGeom>
              <a:avLst/>
              <a:gdLst>
                <a:gd name="T0" fmla="*/ 80 w 104"/>
                <a:gd name="T1" fmla="*/ 9 h 254"/>
                <a:gd name="T2" fmla="*/ 76 w 104"/>
                <a:gd name="T3" fmla="*/ 15 h 254"/>
                <a:gd name="T4" fmla="*/ 74 w 104"/>
                <a:gd name="T5" fmla="*/ 23 h 254"/>
                <a:gd name="T6" fmla="*/ 70 w 104"/>
                <a:gd name="T7" fmla="*/ 30 h 254"/>
                <a:gd name="T8" fmla="*/ 66 w 104"/>
                <a:gd name="T9" fmla="*/ 42 h 254"/>
                <a:gd name="T10" fmla="*/ 62 w 104"/>
                <a:gd name="T11" fmla="*/ 55 h 254"/>
                <a:gd name="T12" fmla="*/ 59 w 104"/>
                <a:gd name="T13" fmla="*/ 68 h 254"/>
                <a:gd name="T14" fmla="*/ 53 w 104"/>
                <a:gd name="T15" fmla="*/ 83 h 254"/>
                <a:gd name="T16" fmla="*/ 45 w 104"/>
                <a:gd name="T17" fmla="*/ 97 h 254"/>
                <a:gd name="T18" fmla="*/ 40 w 104"/>
                <a:gd name="T19" fmla="*/ 114 h 254"/>
                <a:gd name="T20" fmla="*/ 36 w 104"/>
                <a:gd name="T21" fmla="*/ 129 h 254"/>
                <a:gd name="T22" fmla="*/ 30 w 104"/>
                <a:gd name="T23" fmla="*/ 146 h 254"/>
                <a:gd name="T24" fmla="*/ 24 w 104"/>
                <a:gd name="T25" fmla="*/ 163 h 254"/>
                <a:gd name="T26" fmla="*/ 19 w 104"/>
                <a:gd name="T27" fmla="*/ 178 h 254"/>
                <a:gd name="T28" fmla="*/ 13 w 104"/>
                <a:gd name="T29" fmla="*/ 194 h 254"/>
                <a:gd name="T30" fmla="*/ 9 w 104"/>
                <a:gd name="T31" fmla="*/ 207 h 254"/>
                <a:gd name="T32" fmla="*/ 5 w 104"/>
                <a:gd name="T33" fmla="*/ 216 h 254"/>
                <a:gd name="T34" fmla="*/ 2 w 104"/>
                <a:gd name="T35" fmla="*/ 226 h 254"/>
                <a:gd name="T36" fmla="*/ 2 w 104"/>
                <a:gd name="T37" fmla="*/ 232 h 254"/>
                <a:gd name="T38" fmla="*/ 0 w 104"/>
                <a:gd name="T39" fmla="*/ 243 h 254"/>
                <a:gd name="T40" fmla="*/ 2 w 104"/>
                <a:gd name="T41" fmla="*/ 251 h 254"/>
                <a:gd name="T42" fmla="*/ 9 w 104"/>
                <a:gd name="T43" fmla="*/ 254 h 254"/>
                <a:gd name="T44" fmla="*/ 21 w 104"/>
                <a:gd name="T45" fmla="*/ 245 h 254"/>
                <a:gd name="T46" fmla="*/ 28 w 104"/>
                <a:gd name="T47" fmla="*/ 232 h 254"/>
                <a:gd name="T48" fmla="*/ 36 w 104"/>
                <a:gd name="T49" fmla="*/ 220 h 254"/>
                <a:gd name="T50" fmla="*/ 40 w 104"/>
                <a:gd name="T51" fmla="*/ 213 h 254"/>
                <a:gd name="T52" fmla="*/ 43 w 104"/>
                <a:gd name="T53" fmla="*/ 203 h 254"/>
                <a:gd name="T54" fmla="*/ 47 w 104"/>
                <a:gd name="T55" fmla="*/ 192 h 254"/>
                <a:gd name="T56" fmla="*/ 53 w 104"/>
                <a:gd name="T57" fmla="*/ 182 h 254"/>
                <a:gd name="T58" fmla="*/ 57 w 104"/>
                <a:gd name="T59" fmla="*/ 171 h 254"/>
                <a:gd name="T60" fmla="*/ 61 w 104"/>
                <a:gd name="T61" fmla="*/ 159 h 254"/>
                <a:gd name="T62" fmla="*/ 64 w 104"/>
                <a:gd name="T63" fmla="*/ 148 h 254"/>
                <a:gd name="T64" fmla="*/ 70 w 104"/>
                <a:gd name="T65" fmla="*/ 137 h 254"/>
                <a:gd name="T66" fmla="*/ 72 w 104"/>
                <a:gd name="T67" fmla="*/ 123 h 254"/>
                <a:gd name="T68" fmla="*/ 76 w 104"/>
                <a:gd name="T69" fmla="*/ 112 h 254"/>
                <a:gd name="T70" fmla="*/ 81 w 104"/>
                <a:gd name="T71" fmla="*/ 99 h 254"/>
                <a:gd name="T72" fmla="*/ 83 w 104"/>
                <a:gd name="T73" fmla="*/ 89 h 254"/>
                <a:gd name="T74" fmla="*/ 87 w 104"/>
                <a:gd name="T75" fmla="*/ 76 h 254"/>
                <a:gd name="T76" fmla="*/ 91 w 104"/>
                <a:gd name="T77" fmla="*/ 66 h 254"/>
                <a:gd name="T78" fmla="*/ 95 w 104"/>
                <a:gd name="T79" fmla="*/ 57 h 254"/>
                <a:gd name="T80" fmla="*/ 97 w 104"/>
                <a:gd name="T81" fmla="*/ 47 h 254"/>
                <a:gd name="T82" fmla="*/ 99 w 104"/>
                <a:gd name="T83" fmla="*/ 38 h 254"/>
                <a:gd name="T84" fmla="*/ 100 w 104"/>
                <a:gd name="T85" fmla="*/ 26 h 254"/>
                <a:gd name="T86" fmla="*/ 102 w 104"/>
                <a:gd name="T87" fmla="*/ 13 h 254"/>
                <a:gd name="T88" fmla="*/ 104 w 104"/>
                <a:gd name="T89" fmla="*/ 7 h 254"/>
                <a:gd name="T90" fmla="*/ 100 w 104"/>
                <a:gd name="T91" fmla="*/ 2 h 254"/>
                <a:gd name="T92" fmla="*/ 91 w 104"/>
                <a:gd name="T93" fmla="*/ 0 h 254"/>
                <a:gd name="T94" fmla="*/ 81 w 104"/>
                <a:gd name="T95" fmla="*/ 7 h 254"/>
                <a:gd name="T96" fmla="*/ 81 w 104"/>
                <a:gd name="T97" fmla="*/ 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254">
                  <a:moveTo>
                    <a:pt x="81" y="7"/>
                  </a:moveTo>
                  <a:lnTo>
                    <a:pt x="80" y="9"/>
                  </a:lnTo>
                  <a:lnTo>
                    <a:pt x="78" y="13"/>
                  </a:lnTo>
                  <a:lnTo>
                    <a:pt x="76" y="15"/>
                  </a:lnTo>
                  <a:lnTo>
                    <a:pt x="76" y="19"/>
                  </a:lnTo>
                  <a:lnTo>
                    <a:pt x="74" y="23"/>
                  </a:lnTo>
                  <a:lnTo>
                    <a:pt x="72" y="28"/>
                  </a:lnTo>
                  <a:lnTo>
                    <a:pt x="70" y="30"/>
                  </a:lnTo>
                  <a:lnTo>
                    <a:pt x="68" y="36"/>
                  </a:lnTo>
                  <a:lnTo>
                    <a:pt x="66" y="42"/>
                  </a:lnTo>
                  <a:lnTo>
                    <a:pt x="64" y="49"/>
                  </a:lnTo>
                  <a:lnTo>
                    <a:pt x="62" y="55"/>
                  </a:lnTo>
                  <a:lnTo>
                    <a:pt x="59" y="61"/>
                  </a:lnTo>
                  <a:lnTo>
                    <a:pt x="59" y="68"/>
                  </a:lnTo>
                  <a:lnTo>
                    <a:pt x="55" y="76"/>
                  </a:lnTo>
                  <a:lnTo>
                    <a:pt x="53" y="83"/>
                  </a:lnTo>
                  <a:lnTo>
                    <a:pt x="49" y="91"/>
                  </a:lnTo>
                  <a:lnTo>
                    <a:pt x="45" y="97"/>
                  </a:lnTo>
                  <a:lnTo>
                    <a:pt x="43" y="104"/>
                  </a:lnTo>
                  <a:lnTo>
                    <a:pt x="40" y="114"/>
                  </a:lnTo>
                  <a:lnTo>
                    <a:pt x="38" y="121"/>
                  </a:lnTo>
                  <a:lnTo>
                    <a:pt x="36" y="129"/>
                  </a:lnTo>
                  <a:lnTo>
                    <a:pt x="32" y="139"/>
                  </a:lnTo>
                  <a:lnTo>
                    <a:pt x="30" y="146"/>
                  </a:lnTo>
                  <a:lnTo>
                    <a:pt x="26" y="154"/>
                  </a:lnTo>
                  <a:lnTo>
                    <a:pt x="24" y="163"/>
                  </a:lnTo>
                  <a:lnTo>
                    <a:pt x="21" y="171"/>
                  </a:lnTo>
                  <a:lnTo>
                    <a:pt x="19" y="178"/>
                  </a:lnTo>
                  <a:lnTo>
                    <a:pt x="17" y="186"/>
                  </a:lnTo>
                  <a:lnTo>
                    <a:pt x="13" y="194"/>
                  </a:lnTo>
                  <a:lnTo>
                    <a:pt x="11" y="201"/>
                  </a:lnTo>
                  <a:lnTo>
                    <a:pt x="9" y="207"/>
                  </a:lnTo>
                  <a:lnTo>
                    <a:pt x="7" y="211"/>
                  </a:lnTo>
                  <a:lnTo>
                    <a:pt x="5" y="216"/>
                  </a:lnTo>
                  <a:lnTo>
                    <a:pt x="5" y="220"/>
                  </a:lnTo>
                  <a:lnTo>
                    <a:pt x="2" y="226"/>
                  </a:lnTo>
                  <a:lnTo>
                    <a:pt x="2" y="230"/>
                  </a:lnTo>
                  <a:lnTo>
                    <a:pt x="2" y="232"/>
                  </a:lnTo>
                  <a:lnTo>
                    <a:pt x="2" y="237"/>
                  </a:lnTo>
                  <a:lnTo>
                    <a:pt x="0" y="243"/>
                  </a:lnTo>
                  <a:lnTo>
                    <a:pt x="0" y="247"/>
                  </a:lnTo>
                  <a:lnTo>
                    <a:pt x="2" y="251"/>
                  </a:lnTo>
                  <a:lnTo>
                    <a:pt x="5" y="254"/>
                  </a:lnTo>
                  <a:lnTo>
                    <a:pt x="9" y="254"/>
                  </a:lnTo>
                  <a:lnTo>
                    <a:pt x="19" y="249"/>
                  </a:lnTo>
                  <a:lnTo>
                    <a:pt x="21" y="245"/>
                  </a:lnTo>
                  <a:lnTo>
                    <a:pt x="24" y="239"/>
                  </a:lnTo>
                  <a:lnTo>
                    <a:pt x="28" y="232"/>
                  </a:lnTo>
                  <a:lnTo>
                    <a:pt x="34" y="226"/>
                  </a:lnTo>
                  <a:lnTo>
                    <a:pt x="36" y="220"/>
                  </a:lnTo>
                  <a:lnTo>
                    <a:pt x="38" y="216"/>
                  </a:lnTo>
                  <a:lnTo>
                    <a:pt x="40" y="213"/>
                  </a:lnTo>
                  <a:lnTo>
                    <a:pt x="41" y="209"/>
                  </a:lnTo>
                  <a:lnTo>
                    <a:pt x="43" y="203"/>
                  </a:lnTo>
                  <a:lnTo>
                    <a:pt x="45" y="197"/>
                  </a:lnTo>
                  <a:lnTo>
                    <a:pt x="47" y="192"/>
                  </a:lnTo>
                  <a:lnTo>
                    <a:pt x="51" y="186"/>
                  </a:lnTo>
                  <a:lnTo>
                    <a:pt x="53" y="182"/>
                  </a:lnTo>
                  <a:lnTo>
                    <a:pt x="55" y="177"/>
                  </a:lnTo>
                  <a:lnTo>
                    <a:pt x="57" y="171"/>
                  </a:lnTo>
                  <a:lnTo>
                    <a:pt x="59" y="165"/>
                  </a:lnTo>
                  <a:lnTo>
                    <a:pt x="61" y="159"/>
                  </a:lnTo>
                  <a:lnTo>
                    <a:pt x="62" y="154"/>
                  </a:lnTo>
                  <a:lnTo>
                    <a:pt x="64" y="148"/>
                  </a:lnTo>
                  <a:lnTo>
                    <a:pt x="68" y="142"/>
                  </a:lnTo>
                  <a:lnTo>
                    <a:pt x="70" y="137"/>
                  </a:lnTo>
                  <a:lnTo>
                    <a:pt x="70" y="131"/>
                  </a:lnTo>
                  <a:lnTo>
                    <a:pt x="72" y="123"/>
                  </a:lnTo>
                  <a:lnTo>
                    <a:pt x="76" y="120"/>
                  </a:lnTo>
                  <a:lnTo>
                    <a:pt x="76" y="112"/>
                  </a:lnTo>
                  <a:lnTo>
                    <a:pt x="80" y="106"/>
                  </a:lnTo>
                  <a:lnTo>
                    <a:pt x="81" y="99"/>
                  </a:lnTo>
                  <a:lnTo>
                    <a:pt x="81" y="95"/>
                  </a:lnTo>
                  <a:lnTo>
                    <a:pt x="83" y="89"/>
                  </a:lnTo>
                  <a:lnTo>
                    <a:pt x="85" y="83"/>
                  </a:lnTo>
                  <a:lnTo>
                    <a:pt x="87" y="76"/>
                  </a:lnTo>
                  <a:lnTo>
                    <a:pt x="89" y="72"/>
                  </a:lnTo>
                  <a:lnTo>
                    <a:pt x="91" y="66"/>
                  </a:lnTo>
                  <a:lnTo>
                    <a:pt x="93" y="63"/>
                  </a:lnTo>
                  <a:lnTo>
                    <a:pt x="95" y="57"/>
                  </a:lnTo>
                  <a:lnTo>
                    <a:pt x="95" y="53"/>
                  </a:lnTo>
                  <a:lnTo>
                    <a:pt x="97" y="47"/>
                  </a:lnTo>
                  <a:lnTo>
                    <a:pt x="97" y="42"/>
                  </a:lnTo>
                  <a:lnTo>
                    <a:pt x="99" y="38"/>
                  </a:lnTo>
                  <a:lnTo>
                    <a:pt x="100" y="34"/>
                  </a:lnTo>
                  <a:lnTo>
                    <a:pt x="100" y="26"/>
                  </a:lnTo>
                  <a:lnTo>
                    <a:pt x="102" y="21"/>
                  </a:lnTo>
                  <a:lnTo>
                    <a:pt x="102" y="13"/>
                  </a:lnTo>
                  <a:lnTo>
                    <a:pt x="104" y="9"/>
                  </a:lnTo>
                  <a:lnTo>
                    <a:pt x="104" y="7"/>
                  </a:lnTo>
                  <a:lnTo>
                    <a:pt x="104" y="5"/>
                  </a:lnTo>
                  <a:lnTo>
                    <a:pt x="100" y="2"/>
                  </a:lnTo>
                  <a:lnTo>
                    <a:pt x="95" y="0"/>
                  </a:lnTo>
                  <a:lnTo>
                    <a:pt x="91" y="0"/>
                  </a:lnTo>
                  <a:lnTo>
                    <a:pt x="87" y="2"/>
                  </a:lnTo>
                  <a:lnTo>
                    <a:pt x="81" y="7"/>
                  </a:lnTo>
                  <a:lnTo>
                    <a:pt x="81" y="7"/>
                  </a:lnTo>
                  <a:lnTo>
                    <a:pt x="8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51" name="Freeform 35">
              <a:extLst>
                <a:ext uri="{FF2B5EF4-FFF2-40B4-BE49-F238E27FC236}">
                  <a16:creationId xmlns:a16="http://schemas.microsoft.com/office/drawing/2014/main" id="{4CF6D3F0-B3A1-1C44-923D-1EF29B537CF8}"/>
                </a:ext>
              </a:extLst>
            </p:cNvPr>
            <p:cNvSpPr>
              <a:spLocks/>
            </p:cNvSpPr>
            <p:nvPr/>
          </p:nvSpPr>
          <p:spPr bwMode="auto">
            <a:xfrm>
              <a:off x="4646" y="2581"/>
              <a:ext cx="45" cy="110"/>
            </a:xfrm>
            <a:custGeom>
              <a:avLst/>
              <a:gdLst>
                <a:gd name="T0" fmla="*/ 70 w 89"/>
                <a:gd name="T1" fmla="*/ 7 h 220"/>
                <a:gd name="T2" fmla="*/ 66 w 89"/>
                <a:gd name="T3" fmla="*/ 15 h 220"/>
                <a:gd name="T4" fmla="*/ 60 w 89"/>
                <a:gd name="T5" fmla="*/ 26 h 220"/>
                <a:gd name="T6" fmla="*/ 59 w 89"/>
                <a:gd name="T7" fmla="*/ 36 h 220"/>
                <a:gd name="T8" fmla="*/ 53 w 89"/>
                <a:gd name="T9" fmla="*/ 47 h 220"/>
                <a:gd name="T10" fmla="*/ 51 w 89"/>
                <a:gd name="T11" fmla="*/ 59 h 220"/>
                <a:gd name="T12" fmla="*/ 45 w 89"/>
                <a:gd name="T13" fmla="*/ 70 h 220"/>
                <a:gd name="T14" fmla="*/ 40 w 89"/>
                <a:gd name="T15" fmla="*/ 83 h 220"/>
                <a:gd name="T16" fmla="*/ 34 w 89"/>
                <a:gd name="T17" fmla="*/ 99 h 220"/>
                <a:gd name="T18" fmla="*/ 30 w 89"/>
                <a:gd name="T19" fmla="*/ 112 h 220"/>
                <a:gd name="T20" fmla="*/ 24 w 89"/>
                <a:gd name="T21" fmla="*/ 125 h 220"/>
                <a:gd name="T22" fmla="*/ 21 w 89"/>
                <a:gd name="T23" fmla="*/ 140 h 220"/>
                <a:gd name="T24" fmla="*/ 15 w 89"/>
                <a:gd name="T25" fmla="*/ 154 h 220"/>
                <a:gd name="T26" fmla="*/ 11 w 89"/>
                <a:gd name="T27" fmla="*/ 167 h 220"/>
                <a:gd name="T28" fmla="*/ 7 w 89"/>
                <a:gd name="T29" fmla="*/ 178 h 220"/>
                <a:gd name="T30" fmla="*/ 3 w 89"/>
                <a:gd name="T31" fmla="*/ 186 h 220"/>
                <a:gd name="T32" fmla="*/ 2 w 89"/>
                <a:gd name="T33" fmla="*/ 197 h 220"/>
                <a:gd name="T34" fmla="*/ 0 w 89"/>
                <a:gd name="T35" fmla="*/ 209 h 220"/>
                <a:gd name="T36" fmla="*/ 2 w 89"/>
                <a:gd name="T37" fmla="*/ 218 h 220"/>
                <a:gd name="T38" fmla="*/ 9 w 89"/>
                <a:gd name="T39" fmla="*/ 220 h 220"/>
                <a:gd name="T40" fmla="*/ 17 w 89"/>
                <a:gd name="T41" fmla="*/ 213 h 220"/>
                <a:gd name="T42" fmla="*/ 24 w 89"/>
                <a:gd name="T43" fmla="*/ 201 h 220"/>
                <a:gd name="T44" fmla="*/ 30 w 89"/>
                <a:gd name="T45" fmla="*/ 188 h 220"/>
                <a:gd name="T46" fmla="*/ 36 w 89"/>
                <a:gd name="T47" fmla="*/ 175 h 220"/>
                <a:gd name="T48" fmla="*/ 41 w 89"/>
                <a:gd name="T49" fmla="*/ 167 h 220"/>
                <a:gd name="T50" fmla="*/ 45 w 89"/>
                <a:gd name="T51" fmla="*/ 157 h 220"/>
                <a:gd name="T52" fmla="*/ 49 w 89"/>
                <a:gd name="T53" fmla="*/ 148 h 220"/>
                <a:gd name="T54" fmla="*/ 53 w 89"/>
                <a:gd name="T55" fmla="*/ 138 h 220"/>
                <a:gd name="T56" fmla="*/ 57 w 89"/>
                <a:gd name="T57" fmla="*/ 127 h 220"/>
                <a:gd name="T58" fmla="*/ 59 w 89"/>
                <a:gd name="T59" fmla="*/ 118 h 220"/>
                <a:gd name="T60" fmla="*/ 62 w 89"/>
                <a:gd name="T61" fmla="*/ 106 h 220"/>
                <a:gd name="T62" fmla="*/ 66 w 89"/>
                <a:gd name="T63" fmla="*/ 97 h 220"/>
                <a:gd name="T64" fmla="*/ 70 w 89"/>
                <a:gd name="T65" fmla="*/ 87 h 220"/>
                <a:gd name="T66" fmla="*/ 72 w 89"/>
                <a:gd name="T67" fmla="*/ 76 h 220"/>
                <a:gd name="T68" fmla="*/ 74 w 89"/>
                <a:gd name="T69" fmla="*/ 66 h 220"/>
                <a:gd name="T70" fmla="*/ 76 w 89"/>
                <a:gd name="T71" fmla="*/ 57 h 220"/>
                <a:gd name="T72" fmla="*/ 79 w 89"/>
                <a:gd name="T73" fmla="*/ 47 h 220"/>
                <a:gd name="T74" fmla="*/ 83 w 89"/>
                <a:gd name="T75" fmla="*/ 36 h 220"/>
                <a:gd name="T76" fmla="*/ 87 w 89"/>
                <a:gd name="T77" fmla="*/ 21 h 220"/>
                <a:gd name="T78" fmla="*/ 87 w 89"/>
                <a:gd name="T79" fmla="*/ 11 h 220"/>
                <a:gd name="T80" fmla="*/ 89 w 89"/>
                <a:gd name="T81" fmla="*/ 3 h 220"/>
                <a:gd name="T82" fmla="*/ 81 w 89"/>
                <a:gd name="T83" fmla="*/ 0 h 220"/>
                <a:gd name="T84" fmla="*/ 72 w 89"/>
                <a:gd name="T85" fmla="*/ 3 h 220"/>
                <a:gd name="T86" fmla="*/ 70 w 89"/>
                <a:gd name="T87"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220">
                  <a:moveTo>
                    <a:pt x="70" y="7"/>
                  </a:moveTo>
                  <a:lnTo>
                    <a:pt x="70" y="7"/>
                  </a:lnTo>
                  <a:lnTo>
                    <a:pt x="68" y="11"/>
                  </a:lnTo>
                  <a:lnTo>
                    <a:pt x="66" y="15"/>
                  </a:lnTo>
                  <a:lnTo>
                    <a:pt x="64" y="24"/>
                  </a:lnTo>
                  <a:lnTo>
                    <a:pt x="60" y="26"/>
                  </a:lnTo>
                  <a:lnTo>
                    <a:pt x="59" y="30"/>
                  </a:lnTo>
                  <a:lnTo>
                    <a:pt x="59" y="36"/>
                  </a:lnTo>
                  <a:lnTo>
                    <a:pt x="57" y="41"/>
                  </a:lnTo>
                  <a:lnTo>
                    <a:pt x="53" y="47"/>
                  </a:lnTo>
                  <a:lnTo>
                    <a:pt x="53" y="53"/>
                  </a:lnTo>
                  <a:lnTo>
                    <a:pt x="51" y="59"/>
                  </a:lnTo>
                  <a:lnTo>
                    <a:pt x="49" y="66"/>
                  </a:lnTo>
                  <a:lnTo>
                    <a:pt x="45" y="70"/>
                  </a:lnTo>
                  <a:lnTo>
                    <a:pt x="41" y="78"/>
                  </a:lnTo>
                  <a:lnTo>
                    <a:pt x="40" y="83"/>
                  </a:lnTo>
                  <a:lnTo>
                    <a:pt x="38" y="91"/>
                  </a:lnTo>
                  <a:lnTo>
                    <a:pt x="34" y="99"/>
                  </a:lnTo>
                  <a:lnTo>
                    <a:pt x="32" y="104"/>
                  </a:lnTo>
                  <a:lnTo>
                    <a:pt x="30" y="112"/>
                  </a:lnTo>
                  <a:lnTo>
                    <a:pt x="28" y="119"/>
                  </a:lnTo>
                  <a:lnTo>
                    <a:pt x="24" y="125"/>
                  </a:lnTo>
                  <a:lnTo>
                    <a:pt x="22" y="135"/>
                  </a:lnTo>
                  <a:lnTo>
                    <a:pt x="21" y="140"/>
                  </a:lnTo>
                  <a:lnTo>
                    <a:pt x="19" y="148"/>
                  </a:lnTo>
                  <a:lnTo>
                    <a:pt x="15" y="154"/>
                  </a:lnTo>
                  <a:lnTo>
                    <a:pt x="13" y="161"/>
                  </a:lnTo>
                  <a:lnTo>
                    <a:pt x="11" y="167"/>
                  </a:lnTo>
                  <a:lnTo>
                    <a:pt x="9" y="175"/>
                  </a:lnTo>
                  <a:lnTo>
                    <a:pt x="7" y="178"/>
                  </a:lnTo>
                  <a:lnTo>
                    <a:pt x="5" y="182"/>
                  </a:lnTo>
                  <a:lnTo>
                    <a:pt x="3" y="186"/>
                  </a:lnTo>
                  <a:lnTo>
                    <a:pt x="3" y="192"/>
                  </a:lnTo>
                  <a:lnTo>
                    <a:pt x="2" y="197"/>
                  </a:lnTo>
                  <a:lnTo>
                    <a:pt x="2" y="205"/>
                  </a:lnTo>
                  <a:lnTo>
                    <a:pt x="0" y="209"/>
                  </a:lnTo>
                  <a:lnTo>
                    <a:pt x="0" y="214"/>
                  </a:lnTo>
                  <a:lnTo>
                    <a:pt x="2" y="218"/>
                  </a:lnTo>
                  <a:lnTo>
                    <a:pt x="5" y="220"/>
                  </a:lnTo>
                  <a:lnTo>
                    <a:pt x="9" y="220"/>
                  </a:lnTo>
                  <a:lnTo>
                    <a:pt x="15" y="216"/>
                  </a:lnTo>
                  <a:lnTo>
                    <a:pt x="17" y="213"/>
                  </a:lnTo>
                  <a:lnTo>
                    <a:pt x="21" y="207"/>
                  </a:lnTo>
                  <a:lnTo>
                    <a:pt x="24" y="201"/>
                  </a:lnTo>
                  <a:lnTo>
                    <a:pt x="28" y="195"/>
                  </a:lnTo>
                  <a:lnTo>
                    <a:pt x="30" y="188"/>
                  </a:lnTo>
                  <a:lnTo>
                    <a:pt x="36" y="180"/>
                  </a:lnTo>
                  <a:lnTo>
                    <a:pt x="36" y="175"/>
                  </a:lnTo>
                  <a:lnTo>
                    <a:pt x="38" y="171"/>
                  </a:lnTo>
                  <a:lnTo>
                    <a:pt x="41" y="167"/>
                  </a:lnTo>
                  <a:lnTo>
                    <a:pt x="43" y="163"/>
                  </a:lnTo>
                  <a:lnTo>
                    <a:pt x="45" y="157"/>
                  </a:lnTo>
                  <a:lnTo>
                    <a:pt x="47" y="154"/>
                  </a:lnTo>
                  <a:lnTo>
                    <a:pt x="49" y="148"/>
                  </a:lnTo>
                  <a:lnTo>
                    <a:pt x="51" y="144"/>
                  </a:lnTo>
                  <a:lnTo>
                    <a:pt x="53" y="138"/>
                  </a:lnTo>
                  <a:lnTo>
                    <a:pt x="55" y="135"/>
                  </a:lnTo>
                  <a:lnTo>
                    <a:pt x="57" y="127"/>
                  </a:lnTo>
                  <a:lnTo>
                    <a:pt x="59" y="123"/>
                  </a:lnTo>
                  <a:lnTo>
                    <a:pt x="59" y="118"/>
                  </a:lnTo>
                  <a:lnTo>
                    <a:pt x="62" y="112"/>
                  </a:lnTo>
                  <a:lnTo>
                    <a:pt x="62" y="106"/>
                  </a:lnTo>
                  <a:lnTo>
                    <a:pt x="64" y="102"/>
                  </a:lnTo>
                  <a:lnTo>
                    <a:pt x="66" y="97"/>
                  </a:lnTo>
                  <a:lnTo>
                    <a:pt x="68" y="91"/>
                  </a:lnTo>
                  <a:lnTo>
                    <a:pt x="70" y="87"/>
                  </a:lnTo>
                  <a:lnTo>
                    <a:pt x="72" y="81"/>
                  </a:lnTo>
                  <a:lnTo>
                    <a:pt x="72" y="76"/>
                  </a:lnTo>
                  <a:lnTo>
                    <a:pt x="74" y="70"/>
                  </a:lnTo>
                  <a:lnTo>
                    <a:pt x="74" y="66"/>
                  </a:lnTo>
                  <a:lnTo>
                    <a:pt x="76" y="62"/>
                  </a:lnTo>
                  <a:lnTo>
                    <a:pt x="76" y="57"/>
                  </a:lnTo>
                  <a:lnTo>
                    <a:pt x="78" y="51"/>
                  </a:lnTo>
                  <a:lnTo>
                    <a:pt x="79" y="47"/>
                  </a:lnTo>
                  <a:lnTo>
                    <a:pt x="81" y="43"/>
                  </a:lnTo>
                  <a:lnTo>
                    <a:pt x="83" y="36"/>
                  </a:lnTo>
                  <a:lnTo>
                    <a:pt x="85" y="28"/>
                  </a:lnTo>
                  <a:lnTo>
                    <a:pt x="87" y="21"/>
                  </a:lnTo>
                  <a:lnTo>
                    <a:pt x="87" y="17"/>
                  </a:lnTo>
                  <a:lnTo>
                    <a:pt x="87" y="11"/>
                  </a:lnTo>
                  <a:lnTo>
                    <a:pt x="89" y="7"/>
                  </a:lnTo>
                  <a:lnTo>
                    <a:pt x="89" y="3"/>
                  </a:lnTo>
                  <a:lnTo>
                    <a:pt x="89" y="3"/>
                  </a:lnTo>
                  <a:lnTo>
                    <a:pt x="81" y="0"/>
                  </a:lnTo>
                  <a:lnTo>
                    <a:pt x="76" y="2"/>
                  </a:lnTo>
                  <a:lnTo>
                    <a:pt x="72" y="3"/>
                  </a:lnTo>
                  <a:lnTo>
                    <a:pt x="70" y="7"/>
                  </a:lnTo>
                  <a:lnTo>
                    <a:pt x="7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52" name="Freeform 36">
              <a:extLst>
                <a:ext uri="{FF2B5EF4-FFF2-40B4-BE49-F238E27FC236}">
                  <a16:creationId xmlns:a16="http://schemas.microsoft.com/office/drawing/2014/main" id="{32671569-4924-594C-BA37-F02C9276CCD3}"/>
                </a:ext>
              </a:extLst>
            </p:cNvPr>
            <p:cNvSpPr>
              <a:spLocks/>
            </p:cNvSpPr>
            <p:nvPr/>
          </p:nvSpPr>
          <p:spPr bwMode="auto">
            <a:xfrm>
              <a:off x="4704" y="2567"/>
              <a:ext cx="36" cy="90"/>
            </a:xfrm>
            <a:custGeom>
              <a:avLst/>
              <a:gdLst>
                <a:gd name="T0" fmla="*/ 55 w 72"/>
                <a:gd name="T1" fmla="*/ 6 h 181"/>
                <a:gd name="T2" fmla="*/ 53 w 72"/>
                <a:gd name="T3" fmla="*/ 12 h 181"/>
                <a:gd name="T4" fmla="*/ 47 w 72"/>
                <a:gd name="T5" fmla="*/ 27 h 181"/>
                <a:gd name="T6" fmla="*/ 43 w 72"/>
                <a:gd name="T7" fmla="*/ 38 h 181"/>
                <a:gd name="T8" fmla="*/ 40 w 72"/>
                <a:gd name="T9" fmla="*/ 48 h 181"/>
                <a:gd name="T10" fmla="*/ 36 w 72"/>
                <a:gd name="T11" fmla="*/ 59 h 181"/>
                <a:gd name="T12" fmla="*/ 32 w 72"/>
                <a:gd name="T13" fmla="*/ 69 h 181"/>
                <a:gd name="T14" fmla="*/ 28 w 72"/>
                <a:gd name="T15" fmla="*/ 80 h 181"/>
                <a:gd name="T16" fmla="*/ 24 w 72"/>
                <a:gd name="T17" fmla="*/ 93 h 181"/>
                <a:gd name="T18" fmla="*/ 21 w 72"/>
                <a:gd name="T19" fmla="*/ 103 h 181"/>
                <a:gd name="T20" fmla="*/ 17 w 72"/>
                <a:gd name="T21" fmla="*/ 114 h 181"/>
                <a:gd name="T22" fmla="*/ 13 w 72"/>
                <a:gd name="T23" fmla="*/ 126 h 181"/>
                <a:gd name="T24" fmla="*/ 9 w 72"/>
                <a:gd name="T25" fmla="*/ 137 h 181"/>
                <a:gd name="T26" fmla="*/ 5 w 72"/>
                <a:gd name="T27" fmla="*/ 148 h 181"/>
                <a:gd name="T28" fmla="*/ 0 w 72"/>
                <a:gd name="T29" fmla="*/ 164 h 181"/>
                <a:gd name="T30" fmla="*/ 0 w 72"/>
                <a:gd name="T31" fmla="*/ 171 h 181"/>
                <a:gd name="T32" fmla="*/ 0 w 72"/>
                <a:gd name="T33" fmla="*/ 179 h 181"/>
                <a:gd name="T34" fmla="*/ 7 w 72"/>
                <a:gd name="T35" fmla="*/ 181 h 181"/>
                <a:gd name="T36" fmla="*/ 15 w 72"/>
                <a:gd name="T37" fmla="*/ 175 h 181"/>
                <a:gd name="T38" fmla="*/ 21 w 72"/>
                <a:gd name="T39" fmla="*/ 166 h 181"/>
                <a:gd name="T40" fmla="*/ 26 w 72"/>
                <a:gd name="T41" fmla="*/ 154 h 181"/>
                <a:gd name="T42" fmla="*/ 32 w 72"/>
                <a:gd name="T43" fmla="*/ 141 h 181"/>
                <a:gd name="T44" fmla="*/ 38 w 72"/>
                <a:gd name="T45" fmla="*/ 126 h 181"/>
                <a:gd name="T46" fmla="*/ 45 w 72"/>
                <a:gd name="T47" fmla="*/ 110 h 181"/>
                <a:gd name="T48" fmla="*/ 49 w 72"/>
                <a:gd name="T49" fmla="*/ 97 h 181"/>
                <a:gd name="T50" fmla="*/ 51 w 72"/>
                <a:gd name="T51" fmla="*/ 88 h 181"/>
                <a:gd name="T52" fmla="*/ 55 w 72"/>
                <a:gd name="T53" fmla="*/ 76 h 181"/>
                <a:gd name="T54" fmla="*/ 60 w 72"/>
                <a:gd name="T55" fmla="*/ 59 h 181"/>
                <a:gd name="T56" fmla="*/ 64 w 72"/>
                <a:gd name="T57" fmla="*/ 44 h 181"/>
                <a:gd name="T58" fmla="*/ 66 w 72"/>
                <a:gd name="T59" fmla="*/ 31 h 181"/>
                <a:gd name="T60" fmla="*/ 70 w 72"/>
                <a:gd name="T61" fmla="*/ 19 h 181"/>
                <a:gd name="T62" fmla="*/ 72 w 72"/>
                <a:gd name="T63" fmla="*/ 6 h 181"/>
                <a:gd name="T64" fmla="*/ 66 w 72"/>
                <a:gd name="T65" fmla="*/ 0 h 181"/>
                <a:gd name="T66" fmla="*/ 59 w 72"/>
                <a:gd name="T67" fmla="*/ 4 h 181"/>
                <a:gd name="T68" fmla="*/ 57 w 72"/>
                <a:gd name="T69"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81">
                  <a:moveTo>
                    <a:pt x="57" y="6"/>
                  </a:moveTo>
                  <a:lnTo>
                    <a:pt x="55" y="6"/>
                  </a:lnTo>
                  <a:lnTo>
                    <a:pt x="55" y="8"/>
                  </a:lnTo>
                  <a:lnTo>
                    <a:pt x="53" y="12"/>
                  </a:lnTo>
                  <a:lnTo>
                    <a:pt x="51" y="19"/>
                  </a:lnTo>
                  <a:lnTo>
                    <a:pt x="47" y="27"/>
                  </a:lnTo>
                  <a:lnTo>
                    <a:pt x="45" y="34"/>
                  </a:lnTo>
                  <a:lnTo>
                    <a:pt x="43" y="38"/>
                  </a:lnTo>
                  <a:lnTo>
                    <a:pt x="41" y="44"/>
                  </a:lnTo>
                  <a:lnTo>
                    <a:pt x="40" y="48"/>
                  </a:lnTo>
                  <a:lnTo>
                    <a:pt x="38" y="53"/>
                  </a:lnTo>
                  <a:lnTo>
                    <a:pt x="36" y="59"/>
                  </a:lnTo>
                  <a:lnTo>
                    <a:pt x="34" y="63"/>
                  </a:lnTo>
                  <a:lnTo>
                    <a:pt x="32" y="69"/>
                  </a:lnTo>
                  <a:lnTo>
                    <a:pt x="30" y="76"/>
                  </a:lnTo>
                  <a:lnTo>
                    <a:pt x="28" y="80"/>
                  </a:lnTo>
                  <a:lnTo>
                    <a:pt x="26" y="86"/>
                  </a:lnTo>
                  <a:lnTo>
                    <a:pt x="24" y="93"/>
                  </a:lnTo>
                  <a:lnTo>
                    <a:pt x="22" y="99"/>
                  </a:lnTo>
                  <a:lnTo>
                    <a:pt x="21" y="103"/>
                  </a:lnTo>
                  <a:lnTo>
                    <a:pt x="19" y="110"/>
                  </a:lnTo>
                  <a:lnTo>
                    <a:pt x="17" y="114"/>
                  </a:lnTo>
                  <a:lnTo>
                    <a:pt x="15" y="122"/>
                  </a:lnTo>
                  <a:lnTo>
                    <a:pt x="13" y="126"/>
                  </a:lnTo>
                  <a:lnTo>
                    <a:pt x="11" y="131"/>
                  </a:lnTo>
                  <a:lnTo>
                    <a:pt x="9" y="137"/>
                  </a:lnTo>
                  <a:lnTo>
                    <a:pt x="7" y="143"/>
                  </a:lnTo>
                  <a:lnTo>
                    <a:pt x="5" y="148"/>
                  </a:lnTo>
                  <a:lnTo>
                    <a:pt x="1" y="156"/>
                  </a:lnTo>
                  <a:lnTo>
                    <a:pt x="0" y="164"/>
                  </a:lnTo>
                  <a:lnTo>
                    <a:pt x="0" y="167"/>
                  </a:lnTo>
                  <a:lnTo>
                    <a:pt x="0" y="171"/>
                  </a:lnTo>
                  <a:lnTo>
                    <a:pt x="0" y="175"/>
                  </a:lnTo>
                  <a:lnTo>
                    <a:pt x="0" y="179"/>
                  </a:lnTo>
                  <a:lnTo>
                    <a:pt x="1" y="181"/>
                  </a:lnTo>
                  <a:lnTo>
                    <a:pt x="7" y="181"/>
                  </a:lnTo>
                  <a:lnTo>
                    <a:pt x="13" y="177"/>
                  </a:lnTo>
                  <a:lnTo>
                    <a:pt x="15" y="175"/>
                  </a:lnTo>
                  <a:lnTo>
                    <a:pt x="19" y="169"/>
                  </a:lnTo>
                  <a:lnTo>
                    <a:pt x="21" y="166"/>
                  </a:lnTo>
                  <a:lnTo>
                    <a:pt x="24" y="160"/>
                  </a:lnTo>
                  <a:lnTo>
                    <a:pt x="26" y="154"/>
                  </a:lnTo>
                  <a:lnTo>
                    <a:pt x="30" y="147"/>
                  </a:lnTo>
                  <a:lnTo>
                    <a:pt x="32" y="141"/>
                  </a:lnTo>
                  <a:lnTo>
                    <a:pt x="36" y="133"/>
                  </a:lnTo>
                  <a:lnTo>
                    <a:pt x="38" y="126"/>
                  </a:lnTo>
                  <a:lnTo>
                    <a:pt x="41" y="118"/>
                  </a:lnTo>
                  <a:lnTo>
                    <a:pt x="45" y="110"/>
                  </a:lnTo>
                  <a:lnTo>
                    <a:pt x="47" y="101"/>
                  </a:lnTo>
                  <a:lnTo>
                    <a:pt x="49" y="97"/>
                  </a:lnTo>
                  <a:lnTo>
                    <a:pt x="51" y="93"/>
                  </a:lnTo>
                  <a:lnTo>
                    <a:pt x="51" y="88"/>
                  </a:lnTo>
                  <a:lnTo>
                    <a:pt x="53" y="84"/>
                  </a:lnTo>
                  <a:lnTo>
                    <a:pt x="55" y="76"/>
                  </a:lnTo>
                  <a:lnTo>
                    <a:pt x="59" y="67"/>
                  </a:lnTo>
                  <a:lnTo>
                    <a:pt x="60" y="59"/>
                  </a:lnTo>
                  <a:lnTo>
                    <a:pt x="62" y="51"/>
                  </a:lnTo>
                  <a:lnTo>
                    <a:pt x="64" y="44"/>
                  </a:lnTo>
                  <a:lnTo>
                    <a:pt x="66" y="36"/>
                  </a:lnTo>
                  <a:lnTo>
                    <a:pt x="66" y="31"/>
                  </a:lnTo>
                  <a:lnTo>
                    <a:pt x="68" y="25"/>
                  </a:lnTo>
                  <a:lnTo>
                    <a:pt x="70" y="19"/>
                  </a:lnTo>
                  <a:lnTo>
                    <a:pt x="70" y="13"/>
                  </a:lnTo>
                  <a:lnTo>
                    <a:pt x="72" y="6"/>
                  </a:lnTo>
                  <a:lnTo>
                    <a:pt x="72" y="4"/>
                  </a:lnTo>
                  <a:lnTo>
                    <a:pt x="66" y="0"/>
                  </a:lnTo>
                  <a:lnTo>
                    <a:pt x="62" y="0"/>
                  </a:lnTo>
                  <a:lnTo>
                    <a:pt x="59" y="4"/>
                  </a:lnTo>
                  <a:lnTo>
                    <a:pt x="57" y="6"/>
                  </a:lnTo>
                  <a:lnTo>
                    <a:pt x="5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53" name="Freeform 37">
              <a:extLst>
                <a:ext uri="{FF2B5EF4-FFF2-40B4-BE49-F238E27FC236}">
                  <a16:creationId xmlns:a16="http://schemas.microsoft.com/office/drawing/2014/main" id="{E1561EF2-8DFB-5B4C-B3C7-E9271D6ECB4A}"/>
                </a:ext>
              </a:extLst>
            </p:cNvPr>
            <p:cNvSpPr>
              <a:spLocks/>
            </p:cNvSpPr>
            <p:nvPr/>
          </p:nvSpPr>
          <p:spPr bwMode="auto">
            <a:xfrm>
              <a:off x="5426" y="2102"/>
              <a:ext cx="50" cy="73"/>
            </a:xfrm>
            <a:custGeom>
              <a:avLst/>
              <a:gdLst>
                <a:gd name="T0" fmla="*/ 2 w 101"/>
                <a:gd name="T1" fmla="*/ 0 h 146"/>
                <a:gd name="T2" fmla="*/ 6 w 101"/>
                <a:gd name="T3" fmla="*/ 0 h 146"/>
                <a:gd name="T4" fmla="*/ 8 w 101"/>
                <a:gd name="T5" fmla="*/ 0 h 146"/>
                <a:gd name="T6" fmla="*/ 14 w 101"/>
                <a:gd name="T7" fmla="*/ 2 h 146"/>
                <a:gd name="T8" fmla="*/ 18 w 101"/>
                <a:gd name="T9" fmla="*/ 6 h 146"/>
                <a:gd name="T10" fmla="*/ 23 w 101"/>
                <a:gd name="T11" fmla="*/ 7 h 146"/>
                <a:gd name="T12" fmla="*/ 29 w 101"/>
                <a:gd name="T13" fmla="*/ 11 h 146"/>
                <a:gd name="T14" fmla="*/ 35 w 101"/>
                <a:gd name="T15" fmla="*/ 15 h 146"/>
                <a:gd name="T16" fmla="*/ 42 w 101"/>
                <a:gd name="T17" fmla="*/ 19 h 146"/>
                <a:gd name="T18" fmla="*/ 48 w 101"/>
                <a:gd name="T19" fmla="*/ 23 h 146"/>
                <a:gd name="T20" fmla="*/ 54 w 101"/>
                <a:gd name="T21" fmla="*/ 28 h 146"/>
                <a:gd name="T22" fmla="*/ 59 w 101"/>
                <a:gd name="T23" fmla="*/ 36 h 146"/>
                <a:gd name="T24" fmla="*/ 65 w 101"/>
                <a:gd name="T25" fmla="*/ 44 h 146"/>
                <a:gd name="T26" fmla="*/ 71 w 101"/>
                <a:gd name="T27" fmla="*/ 49 h 146"/>
                <a:gd name="T28" fmla="*/ 76 w 101"/>
                <a:gd name="T29" fmla="*/ 57 h 146"/>
                <a:gd name="T30" fmla="*/ 78 w 101"/>
                <a:gd name="T31" fmla="*/ 63 h 146"/>
                <a:gd name="T32" fmla="*/ 82 w 101"/>
                <a:gd name="T33" fmla="*/ 66 h 146"/>
                <a:gd name="T34" fmla="*/ 84 w 101"/>
                <a:gd name="T35" fmla="*/ 72 h 146"/>
                <a:gd name="T36" fmla="*/ 88 w 101"/>
                <a:gd name="T37" fmla="*/ 76 h 146"/>
                <a:gd name="T38" fmla="*/ 92 w 101"/>
                <a:gd name="T39" fmla="*/ 85 h 146"/>
                <a:gd name="T40" fmla="*/ 95 w 101"/>
                <a:gd name="T41" fmla="*/ 93 h 146"/>
                <a:gd name="T42" fmla="*/ 97 w 101"/>
                <a:gd name="T43" fmla="*/ 101 h 146"/>
                <a:gd name="T44" fmla="*/ 101 w 101"/>
                <a:gd name="T45" fmla="*/ 108 h 146"/>
                <a:gd name="T46" fmla="*/ 101 w 101"/>
                <a:gd name="T47" fmla="*/ 114 h 146"/>
                <a:gd name="T48" fmla="*/ 101 w 101"/>
                <a:gd name="T49" fmla="*/ 121 h 146"/>
                <a:gd name="T50" fmla="*/ 99 w 101"/>
                <a:gd name="T51" fmla="*/ 127 h 146"/>
                <a:gd name="T52" fmla="*/ 99 w 101"/>
                <a:gd name="T53" fmla="*/ 133 h 146"/>
                <a:gd name="T54" fmla="*/ 94 w 101"/>
                <a:gd name="T55" fmla="*/ 139 h 146"/>
                <a:gd name="T56" fmla="*/ 88 w 101"/>
                <a:gd name="T57" fmla="*/ 144 h 146"/>
                <a:gd name="T58" fmla="*/ 82 w 101"/>
                <a:gd name="T59" fmla="*/ 146 h 146"/>
                <a:gd name="T60" fmla="*/ 75 w 101"/>
                <a:gd name="T61" fmla="*/ 144 h 146"/>
                <a:gd name="T62" fmla="*/ 71 w 101"/>
                <a:gd name="T63" fmla="*/ 139 h 146"/>
                <a:gd name="T64" fmla="*/ 67 w 101"/>
                <a:gd name="T65" fmla="*/ 135 h 146"/>
                <a:gd name="T66" fmla="*/ 67 w 101"/>
                <a:gd name="T67" fmla="*/ 131 h 146"/>
                <a:gd name="T68" fmla="*/ 63 w 101"/>
                <a:gd name="T69" fmla="*/ 127 h 146"/>
                <a:gd name="T70" fmla="*/ 61 w 101"/>
                <a:gd name="T71" fmla="*/ 121 h 146"/>
                <a:gd name="T72" fmla="*/ 59 w 101"/>
                <a:gd name="T73" fmla="*/ 116 h 146"/>
                <a:gd name="T74" fmla="*/ 56 w 101"/>
                <a:gd name="T75" fmla="*/ 112 h 146"/>
                <a:gd name="T76" fmla="*/ 56 w 101"/>
                <a:gd name="T77" fmla="*/ 106 h 146"/>
                <a:gd name="T78" fmla="*/ 52 w 101"/>
                <a:gd name="T79" fmla="*/ 99 h 146"/>
                <a:gd name="T80" fmla="*/ 50 w 101"/>
                <a:gd name="T81" fmla="*/ 93 h 146"/>
                <a:gd name="T82" fmla="*/ 48 w 101"/>
                <a:gd name="T83" fmla="*/ 89 h 146"/>
                <a:gd name="T84" fmla="*/ 46 w 101"/>
                <a:gd name="T85" fmla="*/ 83 h 146"/>
                <a:gd name="T86" fmla="*/ 44 w 101"/>
                <a:gd name="T87" fmla="*/ 80 h 146"/>
                <a:gd name="T88" fmla="*/ 40 w 101"/>
                <a:gd name="T89" fmla="*/ 74 h 146"/>
                <a:gd name="T90" fmla="*/ 38 w 101"/>
                <a:gd name="T91" fmla="*/ 68 h 146"/>
                <a:gd name="T92" fmla="*/ 37 w 101"/>
                <a:gd name="T93" fmla="*/ 66 h 146"/>
                <a:gd name="T94" fmla="*/ 33 w 101"/>
                <a:gd name="T95" fmla="*/ 63 h 146"/>
                <a:gd name="T96" fmla="*/ 27 w 101"/>
                <a:gd name="T97" fmla="*/ 57 h 146"/>
                <a:gd name="T98" fmla="*/ 25 w 101"/>
                <a:gd name="T99" fmla="*/ 51 h 146"/>
                <a:gd name="T100" fmla="*/ 19 w 101"/>
                <a:gd name="T101" fmla="*/ 47 h 146"/>
                <a:gd name="T102" fmla="*/ 16 w 101"/>
                <a:gd name="T103" fmla="*/ 42 h 146"/>
                <a:gd name="T104" fmla="*/ 14 w 101"/>
                <a:gd name="T105" fmla="*/ 36 h 146"/>
                <a:gd name="T106" fmla="*/ 8 w 101"/>
                <a:gd name="T107" fmla="*/ 30 h 146"/>
                <a:gd name="T108" fmla="*/ 6 w 101"/>
                <a:gd name="T109" fmla="*/ 26 h 146"/>
                <a:gd name="T110" fmla="*/ 2 w 101"/>
                <a:gd name="T111" fmla="*/ 21 h 146"/>
                <a:gd name="T112" fmla="*/ 2 w 101"/>
                <a:gd name="T113" fmla="*/ 15 h 146"/>
                <a:gd name="T114" fmla="*/ 0 w 101"/>
                <a:gd name="T115" fmla="*/ 11 h 146"/>
                <a:gd name="T116" fmla="*/ 0 w 101"/>
                <a:gd name="T117" fmla="*/ 7 h 146"/>
                <a:gd name="T118" fmla="*/ 0 w 101"/>
                <a:gd name="T119" fmla="*/ 2 h 146"/>
                <a:gd name="T120" fmla="*/ 2 w 101"/>
                <a:gd name="T121" fmla="*/ 0 h 146"/>
                <a:gd name="T122" fmla="*/ 2 w 101"/>
                <a:gd name="T1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46">
                  <a:moveTo>
                    <a:pt x="2" y="0"/>
                  </a:moveTo>
                  <a:lnTo>
                    <a:pt x="6" y="0"/>
                  </a:lnTo>
                  <a:lnTo>
                    <a:pt x="8" y="0"/>
                  </a:lnTo>
                  <a:lnTo>
                    <a:pt x="14" y="2"/>
                  </a:lnTo>
                  <a:lnTo>
                    <a:pt x="18" y="6"/>
                  </a:lnTo>
                  <a:lnTo>
                    <a:pt x="23" y="7"/>
                  </a:lnTo>
                  <a:lnTo>
                    <a:pt x="29" y="11"/>
                  </a:lnTo>
                  <a:lnTo>
                    <a:pt x="35" y="15"/>
                  </a:lnTo>
                  <a:lnTo>
                    <a:pt x="42" y="19"/>
                  </a:lnTo>
                  <a:lnTo>
                    <a:pt x="48" y="23"/>
                  </a:lnTo>
                  <a:lnTo>
                    <a:pt x="54" y="28"/>
                  </a:lnTo>
                  <a:lnTo>
                    <a:pt x="59" y="36"/>
                  </a:lnTo>
                  <a:lnTo>
                    <a:pt x="65" y="44"/>
                  </a:lnTo>
                  <a:lnTo>
                    <a:pt x="71" y="49"/>
                  </a:lnTo>
                  <a:lnTo>
                    <a:pt x="76" y="57"/>
                  </a:lnTo>
                  <a:lnTo>
                    <a:pt x="78" y="63"/>
                  </a:lnTo>
                  <a:lnTo>
                    <a:pt x="82" y="66"/>
                  </a:lnTo>
                  <a:lnTo>
                    <a:pt x="84" y="72"/>
                  </a:lnTo>
                  <a:lnTo>
                    <a:pt x="88" y="76"/>
                  </a:lnTo>
                  <a:lnTo>
                    <a:pt x="92" y="85"/>
                  </a:lnTo>
                  <a:lnTo>
                    <a:pt x="95" y="93"/>
                  </a:lnTo>
                  <a:lnTo>
                    <a:pt x="97" y="101"/>
                  </a:lnTo>
                  <a:lnTo>
                    <a:pt x="101" y="108"/>
                  </a:lnTo>
                  <a:lnTo>
                    <a:pt x="101" y="114"/>
                  </a:lnTo>
                  <a:lnTo>
                    <a:pt x="101" y="121"/>
                  </a:lnTo>
                  <a:lnTo>
                    <a:pt x="99" y="127"/>
                  </a:lnTo>
                  <a:lnTo>
                    <a:pt x="99" y="133"/>
                  </a:lnTo>
                  <a:lnTo>
                    <a:pt x="94" y="139"/>
                  </a:lnTo>
                  <a:lnTo>
                    <a:pt x="88" y="144"/>
                  </a:lnTo>
                  <a:lnTo>
                    <a:pt x="82" y="146"/>
                  </a:lnTo>
                  <a:lnTo>
                    <a:pt x="75" y="144"/>
                  </a:lnTo>
                  <a:lnTo>
                    <a:pt x="71" y="139"/>
                  </a:lnTo>
                  <a:lnTo>
                    <a:pt x="67" y="135"/>
                  </a:lnTo>
                  <a:lnTo>
                    <a:pt x="67" y="131"/>
                  </a:lnTo>
                  <a:lnTo>
                    <a:pt x="63" y="127"/>
                  </a:lnTo>
                  <a:lnTo>
                    <a:pt x="61" y="121"/>
                  </a:lnTo>
                  <a:lnTo>
                    <a:pt x="59" y="116"/>
                  </a:lnTo>
                  <a:lnTo>
                    <a:pt x="56" y="112"/>
                  </a:lnTo>
                  <a:lnTo>
                    <a:pt x="56" y="106"/>
                  </a:lnTo>
                  <a:lnTo>
                    <a:pt x="52" y="99"/>
                  </a:lnTo>
                  <a:lnTo>
                    <a:pt x="50" y="93"/>
                  </a:lnTo>
                  <a:lnTo>
                    <a:pt x="48" y="89"/>
                  </a:lnTo>
                  <a:lnTo>
                    <a:pt x="46" y="83"/>
                  </a:lnTo>
                  <a:lnTo>
                    <a:pt x="44" y="80"/>
                  </a:lnTo>
                  <a:lnTo>
                    <a:pt x="40" y="74"/>
                  </a:lnTo>
                  <a:lnTo>
                    <a:pt x="38" y="68"/>
                  </a:lnTo>
                  <a:lnTo>
                    <a:pt x="37" y="66"/>
                  </a:lnTo>
                  <a:lnTo>
                    <a:pt x="33" y="63"/>
                  </a:lnTo>
                  <a:lnTo>
                    <a:pt x="27" y="57"/>
                  </a:lnTo>
                  <a:lnTo>
                    <a:pt x="25" y="51"/>
                  </a:lnTo>
                  <a:lnTo>
                    <a:pt x="19" y="47"/>
                  </a:lnTo>
                  <a:lnTo>
                    <a:pt x="16" y="42"/>
                  </a:lnTo>
                  <a:lnTo>
                    <a:pt x="14" y="36"/>
                  </a:lnTo>
                  <a:lnTo>
                    <a:pt x="8" y="30"/>
                  </a:lnTo>
                  <a:lnTo>
                    <a:pt x="6" y="26"/>
                  </a:lnTo>
                  <a:lnTo>
                    <a:pt x="2" y="21"/>
                  </a:lnTo>
                  <a:lnTo>
                    <a:pt x="2" y="15"/>
                  </a:lnTo>
                  <a:lnTo>
                    <a:pt x="0" y="11"/>
                  </a:lnTo>
                  <a:lnTo>
                    <a:pt x="0" y="7"/>
                  </a:lnTo>
                  <a:lnTo>
                    <a:pt x="0"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54" name="Freeform 38">
              <a:extLst>
                <a:ext uri="{FF2B5EF4-FFF2-40B4-BE49-F238E27FC236}">
                  <a16:creationId xmlns:a16="http://schemas.microsoft.com/office/drawing/2014/main" id="{0CB6328B-3633-8643-B2B6-35EF05EA3220}"/>
                </a:ext>
              </a:extLst>
            </p:cNvPr>
            <p:cNvSpPr>
              <a:spLocks/>
            </p:cNvSpPr>
            <p:nvPr/>
          </p:nvSpPr>
          <p:spPr bwMode="auto">
            <a:xfrm>
              <a:off x="4492" y="2325"/>
              <a:ext cx="74" cy="39"/>
            </a:xfrm>
            <a:custGeom>
              <a:avLst/>
              <a:gdLst>
                <a:gd name="T0" fmla="*/ 0 w 146"/>
                <a:gd name="T1" fmla="*/ 10 h 78"/>
                <a:gd name="T2" fmla="*/ 0 w 146"/>
                <a:gd name="T3" fmla="*/ 6 h 78"/>
                <a:gd name="T4" fmla="*/ 5 w 146"/>
                <a:gd name="T5" fmla="*/ 4 h 78"/>
                <a:gd name="T6" fmla="*/ 7 w 146"/>
                <a:gd name="T7" fmla="*/ 2 h 78"/>
                <a:gd name="T8" fmla="*/ 13 w 146"/>
                <a:gd name="T9" fmla="*/ 2 h 78"/>
                <a:gd name="T10" fmla="*/ 17 w 146"/>
                <a:gd name="T11" fmla="*/ 2 h 78"/>
                <a:gd name="T12" fmla="*/ 22 w 146"/>
                <a:gd name="T13" fmla="*/ 2 h 78"/>
                <a:gd name="T14" fmla="*/ 28 w 146"/>
                <a:gd name="T15" fmla="*/ 0 h 78"/>
                <a:gd name="T16" fmla="*/ 36 w 146"/>
                <a:gd name="T17" fmla="*/ 0 h 78"/>
                <a:gd name="T18" fmla="*/ 43 w 146"/>
                <a:gd name="T19" fmla="*/ 0 h 78"/>
                <a:gd name="T20" fmla="*/ 51 w 146"/>
                <a:gd name="T21" fmla="*/ 2 h 78"/>
                <a:gd name="T22" fmla="*/ 55 w 146"/>
                <a:gd name="T23" fmla="*/ 2 h 78"/>
                <a:gd name="T24" fmla="*/ 61 w 146"/>
                <a:gd name="T25" fmla="*/ 2 h 78"/>
                <a:gd name="T26" fmla="*/ 66 w 146"/>
                <a:gd name="T27" fmla="*/ 2 h 78"/>
                <a:gd name="T28" fmla="*/ 70 w 146"/>
                <a:gd name="T29" fmla="*/ 2 h 78"/>
                <a:gd name="T30" fmla="*/ 76 w 146"/>
                <a:gd name="T31" fmla="*/ 2 h 78"/>
                <a:gd name="T32" fmla="*/ 80 w 146"/>
                <a:gd name="T33" fmla="*/ 4 h 78"/>
                <a:gd name="T34" fmla="*/ 85 w 146"/>
                <a:gd name="T35" fmla="*/ 4 h 78"/>
                <a:gd name="T36" fmla="*/ 91 w 146"/>
                <a:gd name="T37" fmla="*/ 6 h 78"/>
                <a:gd name="T38" fmla="*/ 97 w 146"/>
                <a:gd name="T39" fmla="*/ 6 h 78"/>
                <a:gd name="T40" fmla="*/ 100 w 146"/>
                <a:gd name="T41" fmla="*/ 8 h 78"/>
                <a:gd name="T42" fmla="*/ 106 w 146"/>
                <a:gd name="T43" fmla="*/ 8 h 78"/>
                <a:gd name="T44" fmla="*/ 110 w 146"/>
                <a:gd name="T45" fmla="*/ 10 h 78"/>
                <a:gd name="T46" fmla="*/ 118 w 146"/>
                <a:gd name="T47" fmla="*/ 16 h 78"/>
                <a:gd name="T48" fmla="*/ 123 w 146"/>
                <a:gd name="T49" fmla="*/ 19 h 78"/>
                <a:gd name="T50" fmla="*/ 129 w 146"/>
                <a:gd name="T51" fmla="*/ 25 h 78"/>
                <a:gd name="T52" fmla="*/ 135 w 146"/>
                <a:gd name="T53" fmla="*/ 31 h 78"/>
                <a:gd name="T54" fmla="*/ 140 w 146"/>
                <a:gd name="T55" fmla="*/ 37 h 78"/>
                <a:gd name="T56" fmla="*/ 142 w 146"/>
                <a:gd name="T57" fmla="*/ 42 h 78"/>
                <a:gd name="T58" fmla="*/ 144 w 146"/>
                <a:gd name="T59" fmla="*/ 48 h 78"/>
                <a:gd name="T60" fmla="*/ 146 w 146"/>
                <a:gd name="T61" fmla="*/ 54 h 78"/>
                <a:gd name="T62" fmla="*/ 146 w 146"/>
                <a:gd name="T63" fmla="*/ 59 h 78"/>
                <a:gd name="T64" fmla="*/ 146 w 146"/>
                <a:gd name="T65" fmla="*/ 65 h 78"/>
                <a:gd name="T66" fmla="*/ 142 w 146"/>
                <a:gd name="T67" fmla="*/ 69 h 78"/>
                <a:gd name="T68" fmla="*/ 140 w 146"/>
                <a:gd name="T69" fmla="*/ 73 h 78"/>
                <a:gd name="T70" fmla="*/ 137 w 146"/>
                <a:gd name="T71" fmla="*/ 75 h 78"/>
                <a:gd name="T72" fmla="*/ 133 w 146"/>
                <a:gd name="T73" fmla="*/ 78 h 78"/>
                <a:gd name="T74" fmla="*/ 123 w 146"/>
                <a:gd name="T75" fmla="*/ 78 h 78"/>
                <a:gd name="T76" fmla="*/ 118 w 146"/>
                <a:gd name="T77" fmla="*/ 75 h 78"/>
                <a:gd name="T78" fmla="*/ 110 w 146"/>
                <a:gd name="T79" fmla="*/ 71 h 78"/>
                <a:gd name="T80" fmla="*/ 102 w 146"/>
                <a:gd name="T81" fmla="*/ 65 h 78"/>
                <a:gd name="T82" fmla="*/ 99 w 146"/>
                <a:gd name="T83" fmla="*/ 61 h 78"/>
                <a:gd name="T84" fmla="*/ 95 w 146"/>
                <a:gd name="T85" fmla="*/ 57 h 78"/>
                <a:gd name="T86" fmla="*/ 89 w 146"/>
                <a:gd name="T87" fmla="*/ 54 h 78"/>
                <a:gd name="T88" fmla="*/ 85 w 146"/>
                <a:gd name="T89" fmla="*/ 50 h 78"/>
                <a:gd name="T90" fmla="*/ 80 w 146"/>
                <a:gd name="T91" fmla="*/ 48 h 78"/>
                <a:gd name="T92" fmla="*/ 76 w 146"/>
                <a:gd name="T93" fmla="*/ 44 h 78"/>
                <a:gd name="T94" fmla="*/ 68 w 146"/>
                <a:gd name="T95" fmla="*/ 42 h 78"/>
                <a:gd name="T96" fmla="*/ 62 w 146"/>
                <a:gd name="T97" fmla="*/ 42 h 78"/>
                <a:gd name="T98" fmla="*/ 55 w 146"/>
                <a:gd name="T99" fmla="*/ 38 h 78"/>
                <a:gd name="T100" fmla="*/ 49 w 146"/>
                <a:gd name="T101" fmla="*/ 37 h 78"/>
                <a:gd name="T102" fmla="*/ 43 w 146"/>
                <a:gd name="T103" fmla="*/ 35 h 78"/>
                <a:gd name="T104" fmla="*/ 38 w 146"/>
                <a:gd name="T105" fmla="*/ 33 h 78"/>
                <a:gd name="T106" fmla="*/ 32 w 146"/>
                <a:gd name="T107" fmla="*/ 31 h 78"/>
                <a:gd name="T108" fmla="*/ 26 w 146"/>
                <a:gd name="T109" fmla="*/ 29 h 78"/>
                <a:gd name="T110" fmla="*/ 22 w 146"/>
                <a:gd name="T111" fmla="*/ 27 h 78"/>
                <a:gd name="T112" fmla="*/ 19 w 146"/>
                <a:gd name="T113" fmla="*/ 25 h 78"/>
                <a:gd name="T114" fmla="*/ 11 w 146"/>
                <a:gd name="T115" fmla="*/ 21 h 78"/>
                <a:gd name="T116" fmla="*/ 5 w 146"/>
                <a:gd name="T117" fmla="*/ 16 h 78"/>
                <a:gd name="T118" fmla="*/ 2 w 146"/>
                <a:gd name="T119" fmla="*/ 12 h 78"/>
                <a:gd name="T120" fmla="*/ 0 w 146"/>
                <a:gd name="T121" fmla="*/ 10 h 78"/>
                <a:gd name="T122" fmla="*/ 0 w 146"/>
                <a:gd name="T123"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78">
                  <a:moveTo>
                    <a:pt x="0" y="10"/>
                  </a:moveTo>
                  <a:lnTo>
                    <a:pt x="0" y="6"/>
                  </a:lnTo>
                  <a:lnTo>
                    <a:pt x="5" y="4"/>
                  </a:lnTo>
                  <a:lnTo>
                    <a:pt x="7" y="2"/>
                  </a:lnTo>
                  <a:lnTo>
                    <a:pt x="13" y="2"/>
                  </a:lnTo>
                  <a:lnTo>
                    <a:pt x="17" y="2"/>
                  </a:lnTo>
                  <a:lnTo>
                    <a:pt x="22" y="2"/>
                  </a:lnTo>
                  <a:lnTo>
                    <a:pt x="28" y="0"/>
                  </a:lnTo>
                  <a:lnTo>
                    <a:pt x="36" y="0"/>
                  </a:lnTo>
                  <a:lnTo>
                    <a:pt x="43" y="0"/>
                  </a:lnTo>
                  <a:lnTo>
                    <a:pt x="51" y="2"/>
                  </a:lnTo>
                  <a:lnTo>
                    <a:pt x="55" y="2"/>
                  </a:lnTo>
                  <a:lnTo>
                    <a:pt x="61" y="2"/>
                  </a:lnTo>
                  <a:lnTo>
                    <a:pt x="66" y="2"/>
                  </a:lnTo>
                  <a:lnTo>
                    <a:pt x="70" y="2"/>
                  </a:lnTo>
                  <a:lnTo>
                    <a:pt x="76" y="2"/>
                  </a:lnTo>
                  <a:lnTo>
                    <a:pt x="80" y="4"/>
                  </a:lnTo>
                  <a:lnTo>
                    <a:pt x="85" y="4"/>
                  </a:lnTo>
                  <a:lnTo>
                    <a:pt x="91" y="6"/>
                  </a:lnTo>
                  <a:lnTo>
                    <a:pt x="97" y="6"/>
                  </a:lnTo>
                  <a:lnTo>
                    <a:pt x="100" y="8"/>
                  </a:lnTo>
                  <a:lnTo>
                    <a:pt x="106" y="8"/>
                  </a:lnTo>
                  <a:lnTo>
                    <a:pt x="110" y="10"/>
                  </a:lnTo>
                  <a:lnTo>
                    <a:pt x="118" y="16"/>
                  </a:lnTo>
                  <a:lnTo>
                    <a:pt x="123" y="19"/>
                  </a:lnTo>
                  <a:lnTo>
                    <a:pt x="129" y="25"/>
                  </a:lnTo>
                  <a:lnTo>
                    <a:pt x="135" y="31"/>
                  </a:lnTo>
                  <a:lnTo>
                    <a:pt x="140" y="37"/>
                  </a:lnTo>
                  <a:lnTo>
                    <a:pt x="142" y="42"/>
                  </a:lnTo>
                  <a:lnTo>
                    <a:pt x="144" y="48"/>
                  </a:lnTo>
                  <a:lnTo>
                    <a:pt x="146" y="54"/>
                  </a:lnTo>
                  <a:lnTo>
                    <a:pt x="146" y="59"/>
                  </a:lnTo>
                  <a:lnTo>
                    <a:pt x="146" y="65"/>
                  </a:lnTo>
                  <a:lnTo>
                    <a:pt x="142" y="69"/>
                  </a:lnTo>
                  <a:lnTo>
                    <a:pt x="140" y="73"/>
                  </a:lnTo>
                  <a:lnTo>
                    <a:pt x="137" y="75"/>
                  </a:lnTo>
                  <a:lnTo>
                    <a:pt x="133" y="78"/>
                  </a:lnTo>
                  <a:lnTo>
                    <a:pt x="123" y="78"/>
                  </a:lnTo>
                  <a:lnTo>
                    <a:pt x="118" y="75"/>
                  </a:lnTo>
                  <a:lnTo>
                    <a:pt x="110" y="71"/>
                  </a:lnTo>
                  <a:lnTo>
                    <a:pt x="102" y="65"/>
                  </a:lnTo>
                  <a:lnTo>
                    <a:pt x="99" y="61"/>
                  </a:lnTo>
                  <a:lnTo>
                    <a:pt x="95" y="57"/>
                  </a:lnTo>
                  <a:lnTo>
                    <a:pt x="89" y="54"/>
                  </a:lnTo>
                  <a:lnTo>
                    <a:pt x="85" y="50"/>
                  </a:lnTo>
                  <a:lnTo>
                    <a:pt x="80" y="48"/>
                  </a:lnTo>
                  <a:lnTo>
                    <a:pt x="76" y="44"/>
                  </a:lnTo>
                  <a:lnTo>
                    <a:pt x="68" y="42"/>
                  </a:lnTo>
                  <a:lnTo>
                    <a:pt x="62" y="42"/>
                  </a:lnTo>
                  <a:lnTo>
                    <a:pt x="55" y="38"/>
                  </a:lnTo>
                  <a:lnTo>
                    <a:pt x="49" y="37"/>
                  </a:lnTo>
                  <a:lnTo>
                    <a:pt x="43" y="35"/>
                  </a:lnTo>
                  <a:lnTo>
                    <a:pt x="38" y="33"/>
                  </a:lnTo>
                  <a:lnTo>
                    <a:pt x="32" y="31"/>
                  </a:lnTo>
                  <a:lnTo>
                    <a:pt x="26" y="29"/>
                  </a:lnTo>
                  <a:lnTo>
                    <a:pt x="22" y="27"/>
                  </a:lnTo>
                  <a:lnTo>
                    <a:pt x="19" y="25"/>
                  </a:lnTo>
                  <a:lnTo>
                    <a:pt x="11" y="21"/>
                  </a:lnTo>
                  <a:lnTo>
                    <a:pt x="5" y="16"/>
                  </a:lnTo>
                  <a:lnTo>
                    <a:pt x="2" y="12"/>
                  </a:lnTo>
                  <a:lnTo>
                    <a:pt x="0"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055" name="Freeform 39">
              <a:extLst>
                <a:ext uri="{FF2B5EF4-FFF2-40B4-BE49-F238E27FC236}">
                  <a16:creationId xmlns:a16="http://schemas.microsoft.com/office/drawing/2014/main" id="{3BB52AE0-4FF0-B449-876A-86B1A577FAB0}"/>
                </a:ext>
              </a:extLst>
            </p:cNvPr>
            <p:cNvSpPr>
              <a:spLocks/>
            </p:cNvSpPr>
            <p:nvPr/>
          </p:nvSpPr>
          <p:spPr bwMode="auto">
            <a:xfrm>
              <a:off x="5163" y="2576"/>
              <a:ext cx="88" cy="84"/>
            </a:xfrm>
            <a:custGeom>
              <a:avLst/>
              <a:gdLst>
                <a:gd name="T0" fmla="*/ 169 w 175"/>
                <a:gd name="T1" fmla="*/ 166 h 167"/>
                <a:gd name="T2" fmla="*/ 158 w 175"/>
                <a:gd name="T3" fmla="*/ 167 h 167"/>
                <a:gd name="T4" fmla="*/ 144 w 175"/>
                <a:gd name="T5" fmla="*/ 167 h 167"/>
                <a:gd name="T6" fmla="*/ 135 w 175"/>
                <a:gd name="T7" fmla="*/ 167 h 167"/>
                <a:gd name="T8" fmla="*/ 123 w 175"/>
                <a:gd name="T9" fmla="*/ 164 h 167"/>
                <a:gd name="T10" fmla="*/ 114 w 175"/>
                <a:gd name="T11" fmla="*/ 162 h 167"/>
                <a:gd name="T12" fmla="*/ 101 w 175"/>
                <a:gd name="T13" fmla="*/ 156 h 167"/>
                <a:gd name="T14" fmla="*/ 89 w 175"/>
                <a:gd name="T15" fmla="*/ 150 h 167"/>
                <a:gd name="T16" fmla="*/ 76 w 175"/>
                <a:gd name="T17" fmla="*/ 145 h 167"/>
                <a:gd name="T18" fmla="*/ 64 w 175"/>
                <a:gd name="T19" fmla="*/ 137 h 167"/>
                <a:gd name="T20" fmla="*/ 55 w 175"/>
                <a:gd name="T21" fmla="*/ 129 h 167"/>
                <a:gd name="T22" fmla="*/ 43 w 175"/>
                <a:gd name="T23" fmla="*/ 120 h 167"/>
                <a:gd name="T24" fmla="*/ 32 w 175"/>
                <a:gd name="T25" fmla="*/ 110 h 167"/>
                <a:gd name="T26" fmla="*/ 24 w 175"/>
                <a:gd name="T27" fmla="*/ 103 h 167"/>
                <a:gd name="T28" fmla="*/ 15 w 175"/>
                <a:gd name="T29" fmla="*/ 91 h 167"/>
                <a:gd name="T30" fmla="*/ 9 w 175"/>
                <a:gd name="T31" fmla="*/ 80 h 167"/>
                <a:gd name="T32" fmla="*/ 5 w 175"/>
                <a:gd name="T33" fmla="*/ 69 h 167"/>
                <a:gd name="T34" fmla="*/ 2 w 175"/>
                <a:gd name="T35" fmla="*/ 57 h 167"/>
                <a:gd name="T36" fmla="*/ 0 w 175"/>
                <a:gd name="T37" fmla="*/ 50 h 167"/>
                <a:gd name="T38" fmla="*/ 0 w 175"/>
                <a:gd name="T39" fmla="*/ 40 h 167"/>
                <a:gd name="T40" fmla="*/ 2 w 175"/>
                <a:gd name="T41" fmla="*/ 29 h 167"/>
                <a:gd name="T42" fmla="*/ 7 w 175"/>
                <a:gd name="T43" fmla="*/ 13 h 167"/>
                <a:gd name="T44" fmla="*/ 13 w 175"/>
                <a:gd name="T45" fmla="*/ 6 h 167"/>
                <a:gd name="T46" fmla="*/ 24 w 175"/>
                <a:gd name="T47" fmla="*/ 0 h 167"/>
                <a:gd name="T48" fmla="*/ 32 w 175"/>
                <a:gd name="T49" fmla="*/ 0 h 167"/>
                <a:gd name="T50" fmla="*/ 43 w 175"/>
                <a:gd name="T51" fmla="*/ 6 h 167"/>
                <a:gd name="T52" fmla="*/ 51 w 175"/>
                <a:gd name="T53" fmla="*/ 13 h 167"/>
                <a:gd name="T54" fmla="*/ 55 w 175"/>
                <a:gd name="T55" fmla="*/ 23 h 167"/>
                <a:gd name="T56" fmla="*/ 61 w 175"/>
                <a:gd name="T57" fmla="*/ 34 h 167"/>
                <a:gd name="T58" fmla="*/ 66 w 175"/>
                <a:gd name="T59" fmla="*/ 46 h 167"/>
                <a:gd name="T60" fmla="*/ 70 w 175"/>
                <a:gd name="T61" fmla="*/ 59 h 167"/>
                <a:gd name="T62" fmla="*/ 76 w 175"/>
                <a:gd name="T63" fmla="*/ 74 h 167"/>
                <a:gd name="T64" fmla="*/ 87 w 175"/>
                <a:gd name="T65" fmla="*/ 90 h 167"/>
                <a:gd name="T66" fmla="*/ 99 w 175"/>
                <a:gd name="T67" fmla="*/ 103 h 167"/>
                <a:gd name="T68" fmla="*/ 114 w 175"/>
                <a:gd name="T69" fmla="*/ 114 h 167"/>
                <a:gd name="T70" fmla="*/ 127 w 175"/>
                <a:gd name="T71" fmla="*/ 126 h 167"/>
                <a:gd name="T72" fmla="*/ 142 w 175"/>
                <a:gd name="T73" fmla="*/ 133 h 167"/>
                <a:gd name="T74" fmla="*/ 156 w 175"/>
                <a:gd name="T75" fmla="*/ 141 h 167"/>
                <a:gd name="T76" fmla="*/ 165 w 175"/>
                <a:gd name="T77" fmla="*/ 148 h 167"/>
                <a:gd name="T78" fmla="*/ 175 w 175"/>
                <a:gd name="T79" fmla="*/ 156 h 167"/>
                <a:gd name="T80" fmla="*/ 173 w 175"/>
                <a:gd name="T81" fmla="*/ 1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67">
                  <a:moveTo>
                    <a:pt x="173" y="164"/>
                  </a:moveTo>
                  <a:lnTo>
                    <a:pt x="169" y="166"/>
                  </a:lnTo>
                  <a:lnTo>
                    <a:pt x="163" y="167"/>
                  </a:lnTo>
                  <a:lnTo>
                    <a:pt x="158" y="167"/>
                  </a:lnTo>
                  <a:lnTo>
                    <a:pt x="150" y="167"/>
                  </a:lnTo>
                  <a:lnTo>
                    <a:pt x="144" y="167"/>
                  </a:lnTo>
                  <a:lnTo>
                    <a:pt x="139" y="167"/>
                  </a:lnTo>
                  <a:lnTo>
                    <a:pt x="135" y="167"/>
                  </a:lnTo>
                  <a:lnTo>
                    <a:pt x="129" y="166"/>
                  </a:lnTo>
                  <a:lnTo>
                    <a:pt x="123" y="164"/>
                  </a:lnTo>
                  <a:lnTo>
                    <a:pt x="118" y="162"/>
                  </a:lnTo>
                  <a:lnTo>
                    <a:pt x="114" y="162"/>
                  </a:lnTo>
                  <a:lnTo>
                    <a:pt x="106" y="160"/>
                  </a:lnTo>
                  <a:lnTo>
                    <a:pt x="101" y="156"/>
                  </a:lnTo>
                  <a:lnTo>
                    <a:pt x="95" y="154"/>
                  </a:lnTo>
                  <a:lnTo>
                    <a:pt x="89" y="150"/>
                  </a:lnTo>
                  <a:lnTo>
                    <a:pt x="83" y="148"/>
                  </a:lnTo>
                  <a:lnTo>
                    <a:pt x="76" y="145"/>
                  </a:lnTo>
                  <a:lnTo>
                    <a:pt x="72" y="141"/>
                  </a:lnTo>
                  <a:lnTo>
                    <a:pt x="64" y="137"/>
                  </a:lnTo>
                  <a:lnTo>
                    <a:pt x="61" y="133"/>
                  </a:lnTo>
                  <a:lnTo>
                    <a:pt x="55" y="129"/>
                  </a:lnTo>
                  <a:lnTo>
                    <a:pt x="49" y="126"/>
                  </a:lnTo>
                  <a:lnTo>
                    <a:pt x="43" y="120"/>
                  </a:lnTo>
                  <a:lnTo>
                    <a:pt x="38" y="116"/>
                  </a:lnTo>
                  <a:lnTo>
                    <a:pt x="32" y="110"/>
                  </a:lnTo>
                  <a:lnTo>
                    <a:pt x="28" y="107"/>
                  </a:lnTo>
                  <a:lnTo>
                    <a:pt x="24" y="103"/>
                  </a:lnTo>
                  <a:lnTo>
                    <a:pt x="21" y="97"/>
                  </a:lnTo>
                  <a:lnTo>
                    <a:pt x="15" y="91"/>
                  </a:lnTo>
                  <a:lnTo>
                    <a:pt x="13" y="86"/>
                  </a:lnTo>
                  <a:lnTo>
                    <a:pt x="9" y="80"/>
                  </a:lnTo>
                  <a:lnTo>
                    <a:pt x="7" y="74"/>
                  </a:lnTo>
                  <a:lnTo>
                    <a:pt x="5" y="69"/>
                  </a:lnTo>
                  <a:lnTo>
                    <a:pt x="4" y="63"/>
                  </a:lnTo>
                  <a:lnTo>
                    <a:pt x="2" y="57"/>
                  </a:lnTo>
                  <a:lnTo>
                    <a:pt x="2" y="53"/>
                  </a:lnTo>
                  <a:lnTo>
                    <a:pt x="0" y="50"/>
                  </a:lnTo>
                  <a:lnTo>
                    <a:pt x="0" y="44"/>
                  </a:lnTo>
                  <a:lnTo>
                    <a:pt x="0" y="40"/>
                  </a:lnTo>
                  <a:lnTo>
                    <a:pt x="0" y="34"/>
                  </a:lnTo>
                  <a:lnTo>
                    <a:pt x="2" y="29"/>
                  </a:lnTo>
                  <a:lnTo>
                    <a:pt x="4" y="21"/>
                  </a:lnTo>
                  <a:lnTo>
                    <a:pt x="7" y="13"/>
                  </a:lnTo>
                  <a:lnTo>
                    <a:pt x="11" y="10"/>
                  </a:lnTo>
                  <a:lnTo>
                    <a:pt x="13" y="6"/>
                  </a:lnTo>
                  <a:lnTo>
                    <a:pt x="19" y="4"/>
                  </a:lnTo>
                  <a:lnTo>
                    <a:pt x="24" y="0"/>
                  </a:lnTo>
                  <a:lnTo>
                    <a:pt x="28" y="0"/>
                  </a:lnTo>
                  <a:lnTo>
                    <a:pt x="32" y="0"/>
                  </a:lnTo>
                  <a:lnTo>
                    <a:pt x="40" y="4"/>
                  </a:lnTo>
                  <a:lnTo>
                    <a:pt x="43" y="6"/>
                  </a:lnTo>
                  <a:lnTo>
                    <a:pt x="47" y="10"/>
                  </a:lnTo>
                  <a:lnTo>
                    <a:pt x="51" y="13"/>
                  </a:lnTo>
                  <a:lnTo>
                    <a:pt x="53" y="17"/>
                  </a:lnTo>
                  <a:lnTo>
                    <a:pt x="55" y="23"/>
                  </a:lnTo>
                  <a:lnTo>
                    <a:pt x="59" y="29"/>
                  </a:lnTo>
                  <a:lnTo>
                    <a:pt x="61" y="34"/>
                  </a:lnTo>
                  <a:lnTo>
                    <a:pt x="64" y="40"/>
                  </a:lnTo>
                  <a:lnTo>
                    <a:pt x="66" y="46"/>
                  </a:lnTo>
                  <a:lnTo>
                    <a:pt x="68" y="51"/>
                  </a:lnTo>
                  <a:lnTo>
                    <a:pt x="70" y="59"/>
                  </a:lnTo>
                  <a:lnTo>
                    <a:pt x="76" y="67"/>
                  </a:lnTo>
                  <a:lnTo>
                    <a:pt x="76" y="74"/>
                  </a:lnTo>
                  <a:lnTo>
                    <a:pt x="82" y="80"/>
                  </a:lnTo>
                  <a:lnTo>
                    <a:pt x="87" y="90"/>
                  </a:lnTo>
                  <a:lnTo>
                    <a:pt x="93" y="97"/>
                  </a:lnTo>
                  <a:lnTo>
                    <a:pt x="99" y="103"/>
                  </a:lnTo>
                  <a:lnTo>
                    <a:pt x="104" y="109"/>
                  </a:lnTo>
                  <a:lnTo>
                    <a:pt x="114" y="114"/>
                  </a:lnTo>
                  <a:lnTo>
                    <a:pt x="120" y="120"/>
                  </a:lnTo>
                  <a:lnTo>
                    <a:pt x="127" y="126"/>
                  </a:lnTo>
                  <a:lnTo>
                    <a:pt x="135" y="129"/>
                  </a:lnTo>
                  <a:lnTo>
                    <a:pt x="142" y="133"/>
                  </a:lnTo>
                  <a:lnTo>
                    <a:pt x="150" y="137"/>
                  </a:lnTo>
                  <a:lnTo>
                    <a:pt x="156" y="141"/>
                  </a:lnTo>
                  <a:lnTo>
                    <a:pt x="161" y="145"/>
                  </a:lnTo>
                  <a:lnTo>
                    <a:pt x="165" y="148"/>
                  </a:lnTo>
                  <a:lnTo>
                    <a:pt x="171" y="150"/>
                  </a:lnTo>
                  <a:lnTo>
                    <a:pt x="175" y="156"/>
                  </a:lnTo>
                  <a:lnTo>
                    <a:pt x="173" y="164"/>
                  </a:lnTo>
                  <a:lnTo>
                    <a:pt x="173" y="1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1077560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Line 2">
            <a:extLst>
              <a:ext uri="{FF2B5EF4-FFF2-40B4-BE49-F238E27FC236}">
                <a16:creationId xmlns:a16="http://schemas.microsoft.com/office/drawing/2014/main" id="{0D65E862-E3B6-BA4F-81F2-3715E5864057}"/>
              </a:ext>
            </a:extLst>
          </p:cNvPr>
          <p:cNvSpPr>
            <a:spLocks noChangeShapeType="1"/>
          </p:cNvSpPr>
          <p:nvPr/>
        </p:nvSpPr>
        <p:spPr bwMode="auto">
          <a:xfrm>
            <a:off x="4302125" y="1462088"/>
            <a:ext cx="436880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26307" name="Text Box 3">
            <a:extLst>
              <a:ext uri="{FF2B5EF4-FFF2-40B4-BE49-F238E27FC236}">
                <a16:creationId xmlns:a16="http://schemas.microsoft.com/office/drawing/2014/main" id="{E7D28AC6-F5B4-AB49-B588-D6284ECEADC5}"/>
              </a:ext>
            </a:extLst>
          </p:cNvPr>
          <p:cNvSpPr txBox="1">
            <a:spLocks noChangeArrowheads="1"/>
          </p:cNvSpPr>
          <p:nvPr/>
        </p:nvSpPr>
        <p:spPr bwMode="auto">
          <a:xfrm>
            <a:off x="5644779" y="1289050"/>
            <a:ext cx="1683492" cy="292398"/>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US" altLang="en-US" sz="1300">
                <a:latin typeface="Verdana" panose="020B0604030504040204" pitchFamily="34" charset="0"/>
              </a:rPr>
              <a:t>Magnitude of Risk</a:t>
            </a:r>
          </a:p>
        </p:txBody>
      </p:sp>
      <p:sp>
        <p:nvSpPr>
          <p:cNvPr id="226308" name="AutoShape 4">
            <a:extLst>
              <a:ext uri="{FF2B5EF4-FFF2-40B4-BE49-F238E27FC236}">
                <a16:creationId xmlns:a16="http://schemas.microsoft.com/office/drawing/2014/main" id="{FD557661-684D-4141-90EE-6C2F5AD4B309}"/>
              </a:ext>
            </a:extLst>
          </p:cNvPr>
          <p:cNvSpPr>
            <a:spLocks noChangeArrowheads="1"/>
          </p:cNvSpPr>
          <p:nvPr/>
        </p:nvSpPr>
        <p:spPr bwMode="auto">
          <a:xfrm rot="10800000">
            <a:off x="3600451" y="1677989"/>
            <a:ext cx="5578475" cy="4452937"/>
          </a:xfrm>
          <a:prstGeom prst="triangle">
            <a:avLst>
              <a:gd name="adj" fmla="val 50000"/>
            </a:avLst>
          </a:prstGeom>
          <a:gradFill rotWithShape="1">
            <a:gsLst>
              <a:gs pos="0">
                <a:srgbClr val="00FF00"/>
              </a:gs>
              <a:gs pos="100000">
                <a:srgbClr val="FF0000"/>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endParaRPr lang="en-US"/>
          </a:p>
        </p:txBody>
      </p:sp>
      <p:sp>
        <p:nvSpPr>
          <p:cNvPr id="226309" name="Rectangle 5">
            <a:extLst>
              <a:ext uri="{FF2B5EF4-FFF2-40B4-BE49-F238E27FC236}">
                <a16:creationId xmlns:a16="http://schemas.microsoft.com/office/drawing/2014/main" id="{7093D8A6-B638-B84A-A4EE-270DB910029D}"/>
              </a:ext>
            </a:extLst>
          </p:cNvPr>
          <p:cNvSpPr>
            <a:spLocks noGrp="1" noChangeArrowheads="1"/>
          </p:cNvSpPr>
          <p:nvPr>
            <p:ph type="title" idx="4294967295"/>
          </p:nvPr>
        </p:nvSpPr>
        <p:spPr>
          <a:xfrm>
            <a:off x="1219200" y="260350"/>
            <a:ext cx="9829800" cy="844550"/>
          </a:xfrm>
        </p:spPr>
        <p:txBody>
          <a:bodyPr/>
          <a:lstStyle/>
          <a:p>
            <a:r>
              <a:rPr lang="en-GB" altLang="en-US" sz="3600"/>
              <a:t>Resources High but Quality Low</a:t>
            </a:r>
            <a:endParaRPr lang="en-US" altLang="en-US" sz="3600"/>
          </a:p>
        </p:txBody>
      </p:sp>
      <p:sp>
        <p:nvSpPr>
          <p:cNvPr id="226310" name="Line 6">
            <a:extLst>
              <a:ext uri="{FF2B5EF4-FFF2-40B4-BE49-F238E27FC236}">
                <a16:creationId xmlns:a16="http://schemas.microsoft.com/office/drawing/2014/main" id="{59DF49BC-B175-1A44-8972-0C01BF5141D7}"/>
              </a:ext>
            </a:extLst>
          </p:cNvPr>
          <p:cNvSpPr>
            <a:spLocks noChangeShapeType="1"/>
          </p:cNvSpPr>
          <p:nvPr/>
        </p:nvSpPr>
        <p:spPr bwMode="auto">
          <a:xfrm flipV="1">
            <a:off x="2273300" y="1916113"/>
            <a:ext cx="0" cy="4176712"/>
          </a:xfrm>
          <a:prstGeom prst="line">
            <a:avLst/>
          </a:prstGeom>
          <a:noFill/>
          <a:ln w="5715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spAutoFit/>
          </a:bodyPr>
          <a:lstStyle/>
          <a:p>
            <a:endParaRPr lang="en-US"/>
          </a:p>
        </p:txBody>
      </p:sp>
      <p:sp>
        <p:nvSpPr>
          <p:cNvPr id="226311" name="Text Box 7">
            <a:extLst>
              <a:ext uri="{FF2B5EF4-FFF2-40B4-BE49-F238E27FC236}">
                <a16:creationId xmlns:a16="http://schemas.microsoft.com/office/drawing/2014/main" id="{D6ED4967-EC34-4843-BF67-3BE5E208762B}"/>
              </a:ext>
            </a:extLst>
          </p:cNvPr>
          <p:cNvSpPr txBox="1">
            <a:spLocks noChangeArrowheads="1"/>
          </p:cNvSpPr>
          <p:nvPr/>
        </p:nvSpPr>
        <p:spPr bwMode="auto">
          <a:xfrm rot="10800000">
            <a:off x="1757503" y="1736726"/>
            <a:ext cx="461683"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1449" tIns="45725" rIns="91449" bIns="45725">
            <a:spAutoFit/>
          </a:bodyPr>
          <a:lstStyle/>
          <a:p>
            <a:pPr algn="ctr">
              <a:spcBef>
                <a:spcPct val="50000"/>
              </a:spcBef>
              <a:spcAft>
                <a:spcPct val="0"/>
              </a:spcAft>
              <a:buSzTx/>
              <a:buFontTx/>
              <a:buNone/>
            </a:pPr>
            <a:r>
              <a:rPr lang="en-GB" altLang="en-US" i="1">
                <a:solidFill>
                  <a:srgbClr val="008000"/>
                </a:solidFill>
                <a:latin typeface="Verdana" panose="020B0604030504040204" pitchFamily="34" charset="0"/>
                <a:cs typeface="Arial" panose="020B0604020202020204" pitchFamily="34" charset="0"/>
              </a:rPr>
              <a:t>Lower Risk</a:t>
            </a:r>
            <a:r>
              <a:rPr lang="en-GB" altLang="en-US" i="1">
                <a:solidFill>
                  <a:srgbClr val="FF0000"/>
                </a:solidFill>
                <a:latin typeface="Verdana" panose="020B0604030504040204" pitchFamily="34" charset="0"/>
                <a:cs typeface="Arial" panose="020B0604020202020204" pitchFamily="34" charset="0"/>
              </a:rPr>
              <a:t>               Higher Risk</a:t>
            </a:r>
          </a:p>
        </p:txBody>
      </p:sp>
      <p:cxnSp>
        <p:nvCxnSpPr>
          <p:cNvPr id="226312" name="AutoShape 8">
            <a:extLst>
              <a:ext uri="{FF2B5EF4-FFF2-40B4-BE49-F238E27FC236}">
                <a16:creationId xmlns:a16="http://schemas.microsoft.com/office/drawing/2014/main" id="{73207D5F-1D3E-014B-8A32-D3419308EBF1}"/>
              </a:ext>
            </a:extLst>
          </p:cNvPr>
          <p:cNvCxnSpPr>
            <a:cxnSpLocks noChangeShapeType="1"/>
            <a:stCxn id="226315" idx="19"/>
            <a:endCxn id="226308" idx="0"/>
          </p:cNvCxnSpPr>
          <p:nvPr/>
        </p:nvCxnSpPr>
        <p:spPr bwMode="auto">
          <a:xfrm flipH="1">
            <a:off x="6389689" y="2625725"/>
            <a:ext cx="1398587" cy="3506788"/>
          </a:xfrm>
          <a:prstGeom prst="straightConnector1">
            <a:avLst/>
          </a:prstGeom>
          <a:noFill/>
          <a:ln w="76200">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grpSp>
        <p:nvGrpSpPr>
          <p:cNvPr id="226313" name="Group 9">
            <a:extLst>
              <a:ext uri="{FF2B5EF4-FFF2-40B4-BE49-F238E27FC236}">
                <a16:creationId xmlns:a16="http://schemas.microsoft.com/office/drawing/2014/main" id="{A948A9B2-8020-0D43-92E9-296EADBE94E0}"/>
              </a:ext>
            </a:extLst>
          </p:cNvPr>
          <p:cNvGrpSpPr>
            <a:grpSpLocks/>
          </p:cNvGrpSpPr>
          <p:nvPr/>
        </p:nvGrpSpPr>
        <p:grpSpPr bwMode="auto">
          <a:xfrm rot="8249373">
            <a:off x="7227888" y="1376363"/>
            <a:ext cx="1630362" cy="1022350"/>
            <a:chOff x="4422" y="2024"/>
            <a:chExt cx="1152" cy="783"/>
          </a:xfrm>
        </p:grpSpPr>
        <p:sp>
          <p:nvSpPr>
            <p:cNvPr id="226314" name="AutoShape 10">
              <a:extLst>
                <a:ext uri="{FF2B5EF4-FFF2-40B4-BE49-F238E27FC236}">
                  <a16:creationId xmlns:a16="http://schemas.microsoft.com/office/drawing/2014/main" id="{3F7C43F9-A9C7-A04B-A447-66A847742FAB}"/>
                </a:ext>
              </a:extLst>
            </p:cNvPr>
            <p:cNvSpPr>
              <a:spLocks noChangeAspect="1" noChangeArrowheads="1" noTextEdit="1"/>
            </p:cNvSpPr>
            <p:nvPr/>
          </p:nvSpPr>
          <p:spPr bwMode="auto">
            <a:xfrm>
              <a:off x="4422" y="2024"/>
              <a:ext cx="1152" cy="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6315" name="Freeform 11">
              <a:extLst>
                <a:ext uri="{FF2B5EF4-FFF2-40B4-BE49-F238E27FC236}">
                  <a16:creationId xmlns:a16="http://schemas.microsoft.com/office/drawing/2014/main" id="{715CC9AA-114A-7641-B9D0-93FA9956077A}"/>
                </a:ext>
              </a:extLst>
            </p:cNvPr>
            <p:cNvSpPr>
              <a:spLocks/>
            </p:cNvSpPr>
            <p:nvPr/>
          </p:nvSpPr>
          <p:spPr bwMode="auto">
            <a:xfrm>
              <a:off x="5072" y="2024"/>
              <a:ext cx="502" cy="721"/>
            </a:xfrm>
            <a:custGeom>
              <a:avLst/>
              <a:gdLst>
                <a:gd name="T0" fmla="*/ 0 w 1004"/>
                <a:gd name="T1" fmla="*/ 701 h 1442"/>
                <a:gd name="T2" fmla="*/ 0 w 1004"/>
                <a:gd name="T3" fmla="*/ 612 h 1442"/>
                <a:gd name="T4" fmla="*/ 8 w 1004"/>
                <a:gd name="T5" fmla="*/ 525 h 1442"/>
                <a:gd name="T6" fmla="*/ 23 w 1004"/>
                <a:gd name="T7" fmla="*/ 441 h 1442"/>
                <a:gd name="T8" fmla="*/ 46 w 1004"/>
                <a:gd name="T9" fmla="*/ 363 h 1442"/>
                <a:gd name="T10" fmla="*/ 74 w 1004"/>
                <a:gd name="T11" fmla="*/ 291 h 1442"/>
                <a:gd name="T12" fmla="*/ 109 w 1004"/>
                <a:gd name="T13" fmla="*/ 224 h 1442"/>
                <a:gd name="T14" fmla="*/ 150 w 1004"/>
                <a:gd name="T15" fmla="*/ 167 h 1442"/>
                <a:gd name="T16" fmla="*/ 196 w 1004"/>
                <a:gd name="T17" fmla="*/ 116 h 1442"/>
                <a:gd name="T18" fmla="*/ 247 w 1004"/>
                <a:gd name="T19" fmla="*/ 70 h 1442"/>
                <a:gd name="T20" fmla="*/ 301 w 1004"/>
                <a:gd name="T21" fmla="*/ 38 h 1442"/>
                <a:gd name="T22" fmla="*/ 361 w 1004"/>
                <a:gd name="T23" fmla="*/ 15 h 1442"/>
                <a:gd name="T24" fmla="*/ 424 w 1004"/>
                <a:gd name="T25" fmla="*/ 2 h 1442"/>
                <a:gd name="T26" fmla="*/ 487 w 1004"/>
                <a:gd name="T27" fmla="*/ 0 h 1442"/>
                <a:gd name="T28" fmla="*/ 550 w 1004"/>
                <a:gd name="T29" fmla="*/ 11 h 1442"/>
                <a:gd name="T30" fmla="*/ 610 w 1004"/>
                <a:gd name="T31" fmla="*/ 32 h 1442"/>
                <a:gd name="T32" fmla="*/ 669 w 1004"/>
                <a:gd name="T33" fmla="*/ 63 h 1442"/>
                <a:gd name="T34" fmla="*/ 725 w 1004"/>
                <a:gd name="T35" fmla="*/ 103 h 1442"/>
                <a:gd name="T36" fmla="*/ 776 w 1004"/>
                <a:gd name="T37" fmla="*/ 154 h 1442"/>
                <a:gd name="T38" fmla="*/ 825 w 1004"/>
                <a:gd name="T39" fmla="*/ 209 h 1442"/>
                <a:gd name="T40" fmla="*/ 869 w 1004"/>
                <a:gd name="T41" fmla="*/ 274 h 1442"/>
                <a:gd name="T42" fmla="*/ 907 w 1004"/>
                <a:gd name="T43" fmla="*/ 344 h 1442"/>
                <a:gd name="T44" fmla="*/ 941 w 1004"/>
                <a:gd name="T45" fmla="*/ 422 h 1442"/>
                <a:gd name="T46" fmla="*/ 968 w 1004"/>
                <a:gd name="T47" fmla="*/ 506 h 1442"/>
                <a:gd name="T48" fmla="*/ 987 w 1004"/>
                <a:gd name="T49" fmla="*/ 595 h 1442"/>
                <a:gd name="T50" fmla="*/ 998 w 1004"/>
                <a:gd name="T51" fmla="*/ 686 h 1442"/>
                <a:gd name="T52" fmla="*/ 1004 w 1004"/>
                <a:gd name="T53" fmla="*/ 777 h 1442"/>
                <a:gd name="T54" fmla="*/ 998 w 1004"/>
                <a:gd name="T55" fmla="*/ 865 h 1442"/>
                <a:gd name="T56" fmla="*/ 989 w 1004"/>
                <a:gd name="T57" fmla="*/ 950 h 1442"/>
                <a:gd name="T58" fmla="*/ 970 w 1004"/>
                <a:gd name="T59" fmla="*/ 1030 h 1442"/>
                <a:gd name="T60" fmla="*/ 945 w 1004"/>
                <a:gd name="T61" fmla="*/ 1108 h 1442"/>
                <a:gd name="T62" fmla="*/ 915 w 1004"/>
                <a:gd name="T63" fmla="*/ 1178 h 1442"/>
                <a:gd name="T64" fmla="*/ 879 w 1004"/>
                <a:gd name="T65" fmla="*/ 1241 h 1442"/>
                <a:gd name="T66" fmla="*/ 835 w 1004"/>
                <a:gd name="T67" fmla="*/ 1296 h 1442"/>
                <a:gd name="T68" fmla="*/ 785 w 1004"/>
                <a:gd name="T69" fmla="*/ 1346 h 1442"/>
                <a:gd name="T70" fmla="*/ 734 w 1004"/>
                <a:gd name="T71" fmla="*/ 1384 h 1442"/>
                <a:gd name="T72" fmla="*/ 679 w 1004"/>
                <a:gd name="T73" fmla="*/ 1416 h 1442"/>
                <a:gd name="T74" fmla="*/ 618 w 1004"/>
                <a:gd name="T75" fmla="*/ 1433 h 1442"/>
                <a:gd name="T76" fmla="*/ 553 w 1004"/>
                <a:gd name="T77" fmla="*/ 1442 h 1442"/>
                <a:gd name="T78" fmla="*/ 491 w 1004"/>
                <a:gd name="T79" fmla="*/ 1439 h 1442"/>
                <a:gd name="T80" fmla="*/ 428 w 1004"/>
                <a:gd name="T81" fmla="*/ 1423 h 1442"/>
                <a:gd name="T82" fmla="*/ 369 w 1004"/>
                <a:gd name="T83" fmla="*/ 1399 h 1442"/>
                <a:gd name="T84" fmla="*/ 310 w 1004"/>
                <a:gd name="T85" fmla="*/ 1363 h 1442"/>
                <a:gd name="T86" fmla="*/ 255 w 1004"/>
                <a:gd name="T87" fmla="*/ 1319 h 1442"/>
                <a:gd name="T88" fmla="*/ 206 w 1004"/>
                <a:gd name="T89" fmla="*/ 1268 h 1442"/>
                <a:gd name="T90" fmla="*/ 158 w 1004"/>
                <a:gd name="T91" fmla="*/ 1207 h 1442"/>
                <a:gd name="T92" fmla="*/ 116 w 1004"/>
                <a:gd name="T93" fmla="*/ 1138 h 1442"/>
                <a:gd name="T94" fmla="*/ 80 w 1004"/>
                <a:gd name="T95" fmla="*/ 1066 h 1442"/>
                <a:gd name="T96" fmla="*/ 50 w 1004"/>
                <a:gd name="T97" fmla="*/ 986 h 1442"/>
                <a:gd name="T98" fmla="*/ 25 w 1004"/>
                <a:gd name="T99" fmla="*/ 901 h 1442"/>
                <a:gd name="T100" fmla="*/ 10 w 1004"/>
                <a:gd name="T101" fmla="*/ 812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4" h="1442">
                  <a:moveTo>
                    <a:pt x="6" y="775"/>
                  </a:moveTo>
                  <a:lnTo>
                    <a:pt x="4" y="756"/>
                  </a:lnTo>
                  <a:lnTo>
                    <a:pt x="2" y="737"/>
                  </a:lnTo>
                  <a:lnTo>
                    <a:pt x="0" y="718"/>
                  </a:lnTo>
                  <a:lnTo>
                    <a:pt x="0" y="701"/>
                  </a:lnTo>
                  <a:lnTo>
                    <a:pt x="0" y="682"/>
                  </a:lnTo>
                  <a:lnTo>
                    <a:pt x="0" y="665"/>
                  </a:lnTo>
                  <a:lnTo>
                    <a:pt x="0" y="646"/>
                  </a:lnTo>
                  <a:lnTo>
                    <a:pt x="0" y="629"/>
                  </a:lnTo>
                  <a:lnTo>
                    <a:pt x="0" y="612"/>
                  </a:lnTo>
                  <a:lnTo>
                    <a:pt x="0" y="595"/>
                  </a:lnTo>
                  <a:lnTo>
                    <a:pt x="2" y="576"/>
                  </a:lnTo>
                  <a:lnTo>
                    <a:pt x="4" y="559"/>
                  </a:lnTo>
                  <a:lnTo>
                    <a:pt x="6" y="542"/>
                  </a:lnTo>
                  <a:lnTo>
                    <a:pt x="8" y="525"/>
                  </a:lnTo>
                  <a:lnTo>
                    <a:pt x="12" y="507"/>
                  </a:lnTo>
                  <a:lnTo>
                    <a:pt x="14" y="490"/>
                  </a:lnTo>
                  <a:lnTo>
                    <a:pt x="17" y="475"/>
                  </a:lnTo>
                  <a:lnTo>
                    <a:pt x="19" y="458"/>
                  </a:lnTo>
                  <a:lnTo>
                    <a:pt x="23" y="441"/>
                  </a:lnTo>
                  <a:lnTo>
                    <a:pt x="27" y="426"/>
                  </a:lnTo>
                  <a:lnTo>
                    <a:pt x="31" y="411"/>
                  </a:lnTo>
                  <a:lnTo>
                    <a:pt x="36" y="395"/>
                  </a:lnTo>
                  <a:lnTo>
                    <a:pt x="40" y="380"/>
                  </a:lnTo>
                  <a:lnTo>
                    <a:pt x="46" y="363"/>
                  </a:lnTo>
                  <a:lnTo>
                    <a:pt x="52" y="348"/>
                  </a:lnTo>
                  <a:lnTo>
                    <a:pt x="57" y="334"/>
                  </a:lnTo>
                  <a:lnTo>
                    <a:pt x="63" y="319"/>
                  </a:lnTo>
                  <a:lnTo>
                    <a:pt x="69" y="306"/>
                  </a:lnTo>
                  <a:lnTo>
                    <a:pt x="74" y="291"/>
                  </a:lnTo>
                  <a:lnTo>
                    <a:pt x="82" y="277"/>
                  </a:lnTo>
                  <a:lnTo>
                    <a:pt x="88" y="264"/>
                  </a:lnTo>
                  <a:lnTo>
                    <a:pt x="95" y="253"/>
                  </a:lnTo>
                  <a:lnTo>
                    <a:pt x="103" y="239"/>
                  </a:lnTo>
                  <a:lnTo>
                    <a:pt x="109" y="224"/>
                  </a:lnTo>
                  <a:lnTo>
                    <a:pt x="116" y="213"/>
                  </a:lnTo>
                  <a:lnTo>
                    <a:pt x="126" y="201"/>
                  </a:lnTo>
                  <a:lnTo>
                    <a:pt x="131" y="190"/>
                  </a:lnTo>
                  <a:lnTo>
                    <a:pt x="141" y="179"/>
                  </a:lnTo>
                  <a:lnTo>
                    <a:pt x="150" y="167"/>
                  </a:lnTo>
                  <a:lnTo>
                    <a:pt x="160" y="156"/>
                  </a:lnTo>
                  <a:lnTo>
                    <a:pt x="168" y="144"/>
                  </a:lnTo>
                  <a:lnTo>
                    <a:pt x="177" y="133"/>
                  </a:lnTo>
                  <a:lnTo>
                    <a:pt x="187" y="125"/>
                  </a:lnTo>
                  <a:lnTo>
                    <a:pt x="196" y="116"/>
                  </a:lnTo>
                  <a:lnTo>
                    <a:pt x="206" y="106"/>
                  </a:lnTo>
                  <a:lnTo>
                    <a:pt x="215" y="97"/>
                  </a:lnTo>
                  <a:lnTo>
                    <a:pt x="226" y="87"/>
                  </a:lnTo>
                  <a:lnTo>
                    <a:pt x="238" y="82"/>
                  </a:lnTo>
                  <a:lnTo>
                    <a:pt x="247" y="70"/>
                  </a:lnTo>
                  <a:lnTo>
                    <a:pt x="259" y="65"/>
                  </a:lnTo>
                  <a:lnTo>
                    <a:pt x="268" y="57"/>
                  </a:lnTo>
                  <a:lnTo>
                    <a:pt x="280" y="51"/>
                  </a:lnTo>
                  <a:lnTo>
                    <a:pt x="289" y="44"/>
                  </a:lnTo>
                  <a:lnTo>
                    <a:pt x="301" y="38"/>
                  </a:lnTo>
                  <a:lnTo>
                    <a:pt x="314" y="32"/>
                  </a:lnTo>
                  <a:lnTo>
                    <a:pt x="325" y="29"/>
                  </a:lnTo>
                  <a:lnTo>
                    <a:pt x="337" y="23"/>
                  </a:lnTo>
                  <a:lnTo>
                    <a:pt x="348" y="19"/>
                  </a:lnTo>
                  <a:lnTo>
                    <a:pt x="361" y="15"/>
                  </a:lnTo>
                  <a:lnTo>
                    <a:pt x="375" y="11"/>
                  </a:lnTo>
                  <a:lnTo>
                    <a:pt x="386" y="8"/>
                  </a:lnTo>
                  <a:lnTo>
                    <a:pt x="398" y="6"/>
                  </a:lnTo>
                  <a:lnTo>
                    <a:pt x="411" y="4"/>
                  </a:lnTo>
                  <a:lnTo>
                    <a:pt x="424" y="2"/>
                  </a:lnTo>
                  <a:lnTo>
                    <a:pt x="436" y="0"/>
                  </a:lnTo>
                  <a:lnTo>
                    <a:pt x="451" y="0"/>
                  </a:lnTo>
                  <a:lnTo>
                    <a:pt x="462" y="0"/>
                  </a:lnTo>
                  <a:lnTo>
                    <a:pt x="474" y="0"/>
                  </a:lnTo>
                  <a:lnTo>
                    <a:pt x="487" y="0"/>
                  </a:lnTo>
                  <a:lnTo>
                    <a:pt x="498" y="2"/>
                  </a:lnTo>
                  <a:lnTo>
                    <a:pt x="514" y="4"/>
                  </a:lnTo>
                  <a:lnTo>
                    <a:pt x="525" y="6"/>
                  </a:lnTo>
                  <a:lnTo>
                    <a:pt x="536" y="8"/>
                  </a:lnTo>
                  <a:lnTo>
                    <a:pt x="550" y="11"/>
                  </a:lnTo>
                  <a:lnTo>
                    <a:pt x="561" y="13"/>
                  </a:lnTo>
                  <a:lnTo>
                    <a:pt x="574" y="19"/>
                  </a:lnTo>
                  <a:lnTo>
                    <a:pt x="586" y="23"/>
                  </a:lnTo>
                  <a:lnTo>
                    <a:pt x="599" y="27"/>
                  </a:lnTo>
                  <a:lnTo>
                    <a:pt x="610" y="32"/>
                  </a:lnTo>
                  <a:lnTo>
                    <a:pt x="624" y="38"/>
                  </a:lnTo>
                  <a:lnTo>
                    <a:pt x="633" y="44"/>
                  </a:lnTo>
                  <a:lnTo>
                    <a:pt x="645" y="49"/>
                  </a:lnTo>
                  <a:lnTo>
                    <a:pt x="658" y="55"/>
                  </a:lnTo>
                  <a:lnTo>
                    <a:pt x="669" y="63"/>
                  </a:lnTo>
                  <a:lnTo>
                    <a:pt x="681" y="68"/>
                  </a:lnTo>
                  <a:lnTo>
                    <a:pt x="690" y="76"/>
                  </a:lnTo>
                  <a:lnTo>
                    <a:pt x="702" y="86"/>
                  </a:lnTo>
                  <a:lnTo>
                    <a:pt x="713" y="95"/>
                  </a:lnTo>
                  <a:lnTo>
                    <a:pt x="725" y="103"/>
                  </a:lnTo>
                  <a:lnTo>
                    <a:pt x="736" y="112"/>
                  </a:lnTo>
                  <a:lnTo>
                    <a:pt x="745" y="122"/>
                  </a:lnTo>
                  <a:lnTo>
                    <a:pt x="757" y="133"/>
                  </a:lnTo>
                  <a:lnTo>
                    <a:pt x="766" y="141"/>
                  </a:lnTo>
                  <a:lnTo>
                    <a:pt x="776" y="154"/>
                  </a:lnTo>
                  <a:lnTo>
                    <a:pt x="787" y="163"/>
                  </a:lnTo>
                  <a:lnTo>
                    <a:pt x="797" y="175"/>
                  </a:lnTo>
                  <a:lnTo>
                    <a:pt x="806" y="184"/>
                  </a:lnTo>
                  <a:lnTo>
                    <a:pt x="816" y="198"/>
                  </a:lnTo>
                  <a:lnTo>
                    <a:pt x="825" y="209"/>
                  </a:lnTo>
                  <a:lnTo>
                    <a:pt x="835" y="222"/>
                  </a:lnTo>
                  <a:lnTo>
                    <a:pt x="842" y="234"/>
                  </a:lnTo>
                  <a:lnTo>
                    <a:pt x="852" y="247"/>
                  </a:lnTo>
                  <a:lnTo>
                    <a:pt x="860" y="260"/>
                  </a:lnTo>
                  <a:lnTo>
                    <a:pt x="869" y="274"/>
                  </a:lnTo>
                  <a:lnTo>
                    <a:pt x="879" y="287"/>
                  </a:lnTo>
                  <a:lnTo>
                    <a:pt x="884" y="302"/>
                  </a:lnTo>
                  <a:lnTo>
                    <a:pt x="892" y="315"/>
                  </a:lnTo>
                  <a:lnTo>
                    <a:pt x="901" y="331"/>
                  </a:lnTo>
                  <a:lnTo>
                    <a:pt x="907" y="344"/>
                  </a:lnTo>
                  <a:lnTo>
                    <a:pt x="915" y="359"/>
                  </a:lnTo>
                  <a:lnTo>
                    <a:pt x="922" y="376"/>
                  </a:lnTo>
                  <a:lnTo>
                    <a:pt x="928" y="392"/>
                  </a:lnTo>
                  <a:lnTo>
                    <a:pt x="934" y="407"/>
                  </a:lnTo>
                  <a:lnTo>
                    <a:pt x="941" y="422"/>
                  </a:lnTo>
                  <a:lnTo>
                    <a:pt x="947" y="439"/>
                  </a:lnTo>
                  <a:lnTo>
                    <a:pt x="953" y="456"/>
                  </a:lnTo>
                  <a:lnTo>
                    <a:pt x="958" y="471"/>
                  </a:lnTo>
                  <a:lnTo>
                    <a:pt x="962" y="488"/>
                  </a:lnTo>
                  <a:lnTo>
                    <a:pt x="968" y="506"/>
                  </a:lnTo>
                  <a:lnTo>
                    <a:pt x="972" y="525"/>
                  </a:lnTo>
                  <a:lnTo>
                    <a:pt x="975" y="540"/>
                  </a:lnTo>
                  <a:lnTo>
                    <a:pt x="981" y="559"/>
                  </a:lnTo>
                  <a:lnTo>
                    <a:pt x="983" y="576"/>
                  </a:lnTo>
                  <a:lnTo>
                    <a:pt x="987" y="595"/>
                  </a:lnTo>
                  <a:lnTo>
                    <a:pt x="991" y="612"/>
                  </a:lnTo>
                  <a:lnTo>
                    <a:pt x="993" y="629"/>
                  </a:lnTo>
                  <a:lnTo>
                    <a:pt x="994" y="648"/>
                  </a:lnTo>
                  <a:lnTo>
                    <a:pt x="998" y="669"/>
                  </a:lnTo>
                  <a:lnTo>
                    <a:pt x="998" y="686"/>
                  </a:lnTo>
                  <a:lnTo>
                    <a:pt x="1000" y="705"/>
                  </a:lnTo>
                  <a:lnTo>
                    <a:pt x="1002" y="722"/>
                  </a:lnTo>
                  <a:lnTo>
                    <a:pt x="1004" y="741"/>
                  </a:lnTo>
                  <a:lnTo>
                    <a:pt x="1004" y="758"/>
                  </a:lnTo>
                  <a:lnTo>
                    <a:pt x="1004" y="777"/>
                  </a:lnTo>
                  <a:lnTo>
                    <a:pt x="1004" y="794"/>
                  </a:lnTo>
                  <a:lnTo>
                    <a:pt x="1004" y="813"/>
                  </a:lnTo>
                  <a:lnTo>
                    <a:pt x="1002" y="831"/>
                  </a:lnTo>
                  <a:lnTo>
                    <a:pt x="1000" y="848"/>
                  </a:lnTo>
                  <a:lnTo>
                    <a:pt x="998" y="865"/>
                  </a:lnTo>
                  <a:lnTo>
                    <a:pt x="998" y="884"/>
                  </a:lnTo>
                  <a:lnTo>
                    <a:pt x="996" y="899"/>
                  </a:lnTo>
                  <a:lnTo>
                    <a:pt x="993" y="916"/>
                  </a:lnTo>
                  <a:lnTo>
                    <a:pt x="993" y="933"/>
                  </a:lnTo>
                  <a:lnTo>
                    <a:pt x="989" y="950"/>
                  </a:lnTo>
                  <a:lnTo>
                    <a:pt x="985" y="967"/>
                  </a:lnTo>
                  <a:lnTo>
                    <a:pt x="981" y="983"/>
                  </a:lnTo>
                  <a:lnTo>
                    <a:pt x="977" y="1000"/>
                  </a:lnTo>
                  <a:lnTo>
                    <a:pt x="975" y="1015"/>
                  </a:lnTo>
                  <a:lnTo>
                    <a:pt x="970" y="1030"/>
                  </a:lnTo>
                  <a:lnTo>
                    <a:pt x="966" y="1047"/>
                  </a:lnTo>
                  <a:lnTo>
                    <a:pt x="960" y="1062"/>
                  </a:lnTo>
                  <a:lnTo>
                    <a:pt x="956" y="1078"/>
                  </a:lnTo>
                  <a:lnTo>
                    <a:pt x="951" y="1091"/>
                  </a:lnTo>
                  <a:lnTo>
                    <a:pt x="945" y="1108"/>
                  </a:lnTo>
                  <a:lnTo>
                    <a:pt x="939" y="1121"/>
                  </a:lnTo>
                  <a:lnTo>
                    <a:pt x="934" y="1136"/>
                  </a:lnTo>
                  <a:lnTo>
                    <a:pt x="926" y="1150"/>
                  </a:lnTo>
                  <a:lnTo>
                    <a:pt x="920" y="1163"/>
                  </a:lnTo>
                  <a:lnTo>
                    <a:pt x="915" y="1178"/>
                  </a:lnTo>
                  <a:lnTo>
                    <a:pt x="907" y="1192"/>
                  </a:lnTo>
                  <a:lnTo>
                    <a:pt x="901" y="1205"/>
                  </a:lnTo>
                  <a:lnTo>
                    <a:pt x="894" y="1216"/>
                  </a:lnTo>
                  <a:lnTo>
                    <a:pt x="884" y="1228"/>
                  </a:lnTo>
                  <a:lnTo>
                    <a:pt x="879" y="1241"/>
                  </a:lnTo>
                  <a:lnTo>
                    <a:pt x="867" y="1252"/>
                  </a:lnTo>
                  <a:lnTo>
                    <a:pt x="860" y="1266"/>
                  </a:lnTo>
                  <a:lnTo>
                    <a:pt x="852" y="1275"/>
                  </a:lnTo>
                  <a:lnTo>
                    <a:pt x="842" y="1287"/>
                  </a:lnTo>
                  <a:lnTo>
                    <a:pt x="835" y="1296"/>
                  </a:lnTo>
                  <a:lnTo>
                    <a:pt x="825" y="1308"/>
                  </a:lnTo>
                  <a:lnTo>
                    <a:pt x="816" y="1317"/>
                  </a:lnTo>
                  <a:lnTo>
                    <a:pt x="806" y="1327"/>
                  </a:lnTo>
                  <a:lnTo>
                    <a:pt x="797" y="1336"/>
                  </a:lnTo>
                  <a:lnTo>
                    <a:pt x="785" y="1346"/>
                  </a:lnTo>
                  <a:lnTo>
                    <a:pt x="776" y="1353"/>
                  </a:lnTo>
                  <a:lnTo>
                    <a:pt x="766" y="1363"/>
                  </a:lnTo>
                  <a:lnTo>
                    <a:pt x="755" y="1368"/>
                  </a:lnTo>
                  <a:lnTo>
                    <a:pt x="745" y="1376"/>
                  </a:lnTo>
                  <a:lnTo>
                    <a:pt x="734" y="1384"/>
                  </a:lnTo>
                  <a:lnTo>
                    <a:pt x="723" y="1391"/>
                  </a:lnTo>
                  <a:lnTo>
                    <a:pt x="711" y="1397"/>
                  </a:lnTo>
                  <a:lnTo>
                    <a:pt x="700" y="1404"/>
                  </a:lnTo>
                  <a:lnTo>
                    <a:pt x="688" y="1408"/>
                  </a:lnTo>
                  <a:lnTo>
                    <a:pt x="679" y="1416"/>
                  </a:lnTo>
                  <a:lnTo>
                    <a:pt x="668" y="1420"/>
                  </a:lnTo>
                  <a:lnTo>
                    <a:pt x="654" y="1423"/>
                  </a:lnTo>
                  <a:lnTo>
                    <a:pt x="643" y="1427"/>
                  </a:lnTo>
                  <a:lnTo>
                    <a:pt x="630" y="1431"/>
                  </a:lnTo>
                  <a:lnTo>
                    <a:pt x="618" y="1433"/>
                  </a:lnTo>
                  <a:lnTo>
                    <a:pt x="605" y="1437"/>
                  </a:lnTo>
                  <a:lnTo>
                    <a:pt x="593" y="1439"/>
                  </a:lnTo>
                  <a:lnTo>
                    <a:pt x="580" y="1441"/>
                  </a:lnTo>
                  <a:lnTo>
                    <a:pt x="567" y="1441"/>
                  </a:lnTo>
                  <a:lnTo>
                    <a:pt x="553" y="1442"/>
                  </a:lnTo>
                  <a:lnTo>
                    <a:pt x="542" y="1442"/>
                  </a:lnTo>
                  <a:lnTo>
                    <a:pt x="529" y="1442"/>
                  </a:lnTo>
                  <a:lnTo>
                    <a:pt x="517" y="1441"/>
                  </a:lnTo>
                  <a:lnTo>
                    <a:pt x="502" y="1439"/>
                  </a:lnTo>
                  <a:lnTo>
                    <a:pt x="491" y="1439"/>
                  </a:lnTo>
                  <a:lnTo>
                    <a:pt x="479" y="1437"/>
                  </a:lnTo>
                  <a:lnTo>
                    <a:pt x="466" y="1433"/>
                  </a:lnTo>
                  <a:lnTo>
                    <a:pt x="453" y="1429"/>
                  </a:lnTo>
                  <a:lnTo>
                    <a:pt x="441" y="1427"/>
                  </a:lnTo>
                  <a:lnTo>
                    <a:pt x="428" y="1423"/>
                  </a:lnTo>
                  <a:lnTo>
                    <a:pt x="417" y="1420"/>
                  </a:lnTo>
                  <a:lnTo>
                    <a:pt x="405" y="1414"/>
                  </a:lnTo>
                  <a:lnTo>
                    <a:pt x="392" y="1410"/>
                  </a:lnTo>
                  <a:lnTo>
                    <a:pt x="380" y="1404"/>
                  </a:lnTo>
                  <a:lnTo>
                    <a:pt x="369" y="1399"/>
                  </a:lnTo>
                  <a:lnTo>
                    <a:pt x="358" y="1391"/>
                  </a:lnTo>
                  <a:lnTo>
                    <a:pt x="344" y="1384"/>
                  </a:lnTo>
                  <a:lnTo>
                    <a:pt x="333" y="1378"/>
                  </a:lnTo>
                  <a:lnTo>
                    <a:pt x="322" y="1370"/>
                  </a:lnTo>
                  <a:lnTo>
                    <a:pt x="310" y="1363"/>
                  </a:lnTo>
                  <a:lnTo>
                    <a:pt x="301" y="1355"/>
                  </a:lnTo>
                  <a:lnTo>
                    <a:pt x="287" y="1347"/>
                  </a:lnTo>
                  <a:lnTo>
                    <a:pt x="276" y="1338"/>
                  </a:lnTo>
                  <a:lnTo>
                    <a:pt x="266" y="1328"/>
                  </a:lnTo>
                  <a:lnTo>
                    <a:pt x="255" y="1319"/>
                  </a:lnTo>
                  <a:lnTo>
                    <a:pt x="246" y="1309"/>
                  </a:lnTo>
                  <a:lnTo>
                    <a:pt x="236" y="1300"/>
                  </a:lnTo>
                  <a:lnTo>
                    <a:pt x="225" y="1289"/>
                  </a:lnTo>
                  <a:lnTo>
                    <a:pt x="215" y="1277"/>
                  </a:lnTo>
                  <a:lnTo>
                    <a:pt x="206" y="1268"/>
                  </a:lnTo>
                  <a:lnTo>
                    <a:pt x="196" y="1256"/>
                  </a:lnTo>
                  <a:lnTo>
                    <a:pt x="187" y="1243"/>
                  </a:lnTo>
                  <a:lnTo>
                    <a:pt x="177" y="1232"/>
                  </a:lnTo>
                  <a:lnTo>
                    <a:pt x="168" y="1220"/>
                  </a:lnTo>
                  <a:lnTo>
                    <a:pt x="158" y="1207"/>
                  </a:lnTo>
                  <a:lnTo>
                    <a:pt x="150" y="1194"/>
                  </a:lnTo>
                  <a:lnTo>
                    <a:pt x="141" y="1180"/>
                  </a:lnTo>
                  <a:lnTo>
                    <a:pt x="131" y="1167"/>
                  </a:lnTo>
                  <a:lnTo>
                    <a:pt x="124" y="1154"/>
                  </a:lnTo>
                  <a:lnTo>
                    <a:pt x="116" y="1138"/>
                  </a:lnTo>
                  <a:lnTo>
                    <a:pt x="109" y="1125"/>
                  </a:lnTo>
                  <a:lnTo>
                    <a:pt x="103" y="1110"/>
                  </a:lnTo>
                  <a:lnTo>
                    <a:pt x="95" y="1095"/>
                  </a:lnTo>
                  <a:lnTo>
                    <a:pt x="88" y="1079"/>
                  </a:lnTo>
                  <a:lnTo>
                    <a:pt x="80" y="1066"/>
                  </a:lnTo>
                  <a:lnTo>
                    <a:pt x="74" y="1051"/>
                  </a:lnTo>
                  <a:lnTo>
                    <a:pt x="67" y="1034"/>
                  </a:lnTo>
                  <a:lnTo>
                    <a:pt x="61" y="1019"/>
                  </a:lnTo>
                  <a:lnTo>
                    <a:pt x="55" y="1002"/>
                  </a:lnTo>
                  <a:lnTo>
                    <a:pt x="50" y="986"/>
                  </a:lnTo>
                  <a:lnTo>
                    <a:pt x="44" y="969"/>
                  </a:lnTo>
                  <a:lnTo>
                    <a:pt x="40" y="952"/>
                  </a:lnTo>
                  <a:lnTo>
                    <a:pt x="34" y="935"/>
                  </a:lnTo>
                  <a:lnTo>
                    <a:pt x="31" y="918"/>
                  </a:lnTo>
                  <a:lnTo>
                    <a:pt x="25" y="901"/>
                  </a:lnTo>
                  <a:lnTo>
                    <a:pt x="21" y="884"/>
                  </a:lnTo>
                  <a:lnTo>
                    <a:pt x="17" y="867"/>
                  </a:lnTo>
                  <a:lnTo>
                    <a:pt x="15" y="850"/>
                  </a:lnTo>
                  <a:lnTo>
                    <a:pt x="12" y="831"/>
                  </a:lnTo>
                  <a:lnTo>
                    <a:pt x="10" y="812"/>
                  </a:lnTo>
                  <a:lnTo>
                    <a:pt x="8" y="793"/>
                  </a:lnTo>
                  <a:lnTo>
                    <a:pt x="6" y="775"/>
                  </a:lnTo>
                  <a:lnTo>
                    <a:pt x="6" y="775"/>
                  </a:lnTo>
                  <a:close/>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16" name="Freeform 12">
              <a:extLst>
                <a:ext uri="{FF2B5EF4-FFF2-40B4-BE49-F238E27FC236}">
                  <a16:creationId xmlns:a16="http://schemas.microsoft.com/office/drawing/2014/main" id="{37A0F7F7-85A9-DC45-901F-A90D3B46F87C}"/>
                </a:ext>
              </a:extLst>
            </p:cNvPr>
            <p:cNvSpPr>
              <a:spLocks/>
            </p:cNvSpPr>
            <p:nvPr/>
          </p:nvSpPr>
          <p:spPr bwMode="auto">
            <a:xfrm>
              <a:off x="5152" y="2121"/>
              <a:ext cx="331" cy="521"/>
            </a:xfrm>
            <a:custGeom>
              <a:avLst/>
              <a:gdLst>
                <a:gd name="T0" fmla="*/ 0 w 662"/>
                <a:gd name="T1" fmla="*/ 503 h 1041"/>
                <a:gd name="T2" fmla="*/ 0 w 662"/>
                <a:gd name="T3" fmla="*/ 437 h 1041"/>
                <a:gd name="T4" fmla="*/ 4 w 662"/>
                <a:gd name="T5" fmla="*/ 374 h 1041"/>
                <a:gd name="T6" fmla="*/ 13 w 662"/>
                <a:gd name="T7" fmla="*/ 315 h 1041"/>
                <a:gd name="T8" fmla="*/ 28 w 662"/>
                <a:gd name="T9" fmla="*/ 260 h 1041"/>
                <a:gd name="T10" fmla="*/ 46 w 662"/>
                <a:gd name="T11" fmla="*/ 207 h 1041"/>
                <a:gd name="T12" fmla="*/ 70 w 662"/>
                <a:gd name="T13" fmla="*/ 159 h 1041"/>
                <a:gd name="T14" fmla="*/ 95 w 662"/>
                <a:gd name="T15" fmla="*/ 118 h 1041"/>
                <a:gd name="T16" fmla="*/ 125 w 662"/>
                <a:gd name="T17" fmla="*/ 80 h 1041"/>
                <a:gd name="T18" fmla="*/ 160 w 662"/>
                <a:gd name="T19" fmla="*/ 49 h 1041"/>
                <a:gd name="T20" fmla="*/ 194 w 662"/>
                <a:gd name="T21" fmla="*/ 25 h 1041"/>
                <a:gd name="T22" fmla="*/ 234 w 662"/>
                <a:gd name="T23" fmla="*/ 7 h 1041"/>
                <a:gd name="T24" fmla="*/ 276 w 662"/>
                <a:gd name="T25" fmla="*/ 2 h 1041"/>
                <a:gd name="T26" fmla="*/ 316 w 662"/>
                <a:gd name="T27" fmla="*/ 0 h 1041"/>
                <a:gd name="T28" fmla="*/ 357 w 662"/>
                <a:gd name="T29" fmla="*/ 7 h 1041"/>
                <a:gd name="T30" fmla="*/ 397 w 662"/>
                <a:gd name="T31" fmla="*/ 23 h 1041"/>
                <a:gd name="T32" fmla="*/ 437 w 662"/>
                <a:gd name="T33" fmla="*/ 47 h 1041"/>
                <a:gd name="T34" fmla="*/ 473 w 662"/>
                <a:gd name="T35" fmla="*/ 76 h 1041"/>
                <a:gd name="T36" fmla="*/ 509 w 662"/>
                <a:gd name="T37" fmla="*/ 112 h 1041"/>
                <a:gd name="T38" fmla="*/ 540 w 662"/>
                <a:gd name="T39" fmla="*/ 152 h 1041"/>
                <a:gd name="T40" fmla="*/ 572 w 662"/>
                <a:gd name="T41" fmla="*/ 201 h 1041"/>
                <a:gd name="T42" fmla="*/ 597 w 662"/>
                <a:gd name="T43" fmla="*/ 251 h 1041"/>
                <a:gd name="T44" fmla="*/ 618 w 662"/>
                <a:gd name="T45" fmla="*/ 308 h 1041"/>
                <a:gd name="T46" fmla="*/ 637 w 662"/>
                <a:gd name="T47" fmla="*/ 367 h 1041"/>
                <a:gd name="T48" fmla="*/ 650 w 662"/>
                <a:gd name="T49" fmla="*/ 431 h 1041"/>
                <a:gd name="T50" fmla="*/ 660 w 662"/>
                <a:gd name="T51" fmla="*/ 500 h 1041"/>
                <a:gd name="T52" fmla="*/ 662 w 662"/>
                <a:gd name="T53" fmla="*/ 564 h 1041"/>
                <a:gd name="T54" fmla="*/ 660 w 662"/>
                <a:gd name="T55" fmla="*/ 629 h 1041"/>
                <a:gd name="T56" fmla="*/ 654 w 662"/>
                <a:gd name="T57" fmla="*/ 690 h 1041"/>
                <a:gd name="T58" fmla="*/ 641 w 662"/>
                <a:gd name="T59" fmla="*/ 747 h 1041"/>
                <a:gd name="T60" fmla="*/ 625 w 662"/>
                <a:gd name="T61" fmla="*/ 802 h 1041"/>
                <a:gd name="T62" fmla="*/ 606 w 662"/>
                <a:gd name="T63" fmla="*/ 853 h 1041"/>
                <a:gd name="T64" fmla="*/ 584 w 662"/>
                <a:gd name="T65" fmla="*/ 899 h 1041"/>
                <a:gd name="T66" fmla="*/ 553 w 662"/>
                <a:gd name="T67" fmla="*/ 939 h 1041"/>
                <a:gd name="T68" fmla="*/ 523 w 662"/>
                <a:gd name="T69" fmla="*/ 973 h 1041"/>
                <a:gd name="T70" fmla="*/ 489 w 662"/>
                <a:gd name="T71" fmla="*/ 1001 h 1041"/>
                <a:gd name="T72" fmla="*/ 452 w 662"/>
                <a:gd name="T73" fmla="*/ 1024 h 1041"/>
                <a:gd name="T74" fmla="*/ 412 w 662"/>
                <a:gd name="T75" fmla="*/ 1036 h 1041"/>
                <a:gd name="T76" fmla="*/ 371 w 662"/>
                <a:gd name="T77" fmla="*/ 1041 h 1041"/>
                <a:gd name="T78" fmla="*/ 329 w 662"/>
                <a:gd name="T79" fmla="*/ 1038 h 1041"/>
                <a:gd name="T80" fmla="*/ 289 w 662"/>
                <a:gd name="T81" fmla="*/ 1028 h 1041"/>
                <a:gd name="T82" fmla="*/ 247 w 662"/>
                <a:gd name="T83" fmla="*/ 1009 h 1041"/>
                <a:gd name="T84" fmla="*/ 209 w 662"/>
                <a:gd name="T85" fmla="*/ 984 h 1041"/>
                <a:gd name="T86" fmla="*/ 173 w 662"/>
                <a:gd name="T87" fmla="*/ 950 h 1041"/>
                <a:gd name="T88" fmla="*/ 141 w 662"/>
                <a:gd name="T89" fmla="*/ 914 h 1041"/>
                <a:gd name="T90" fmla="*/ 106 w 662"/>
                <a:gd name="T91" fmla="*/ 868 h 1041"/>
                <a:gd name="T92" fmla="*/ 80 w 662"/>
                <a:gd name="T93" fmla="*/ 819 h 1041"/>
                <a:gd name="T94" fmla="*/ 55 w 662"/>
                <a:gd name="T95" fmla="*/ 766 h 1041"/>
                <a:gd name="T96" fmla="*/ 34 w 662"/>
                <a:gd name="T97" fmla="*/ 709 h 1041"/>
                <a:gd name="T98" fmla="*/ 19 w 662"/>
                <a:gd name="T99" fmla="*/ 648 h 1041"/>
                <a:gd name="T100" fmla="*/ 8 w 662"/>
                <a:gd name="T101" fmla="*/ 583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2" h="1041">
                  <a:moveTo>
                    <a:pt x="6" y="557"/>
                  </a:moveTo>
                  <a:lnTo>
                    <a:pt x="2" y="543"/>
                  </a:lnTo>
                  <a:lnTo>
                    <a:pt x="2" y="528"/>
                  </a:lnTo>
                  <a:lnTo>
                    <a:pt x="0" y="517"/>
                  </a:lnTo>
                  <a:lnTo>
                    <a:pt x="0" y="503"/>
                  </a:lnTo>
                  <a:lnTo>
                    <a:pt x="0" y="490"/>
                  </a:lnTo>
                  <a:lnTo>
                    <a:pt x="0" y="477"/>
                  </a:lnTo>
                  <a:lnTo>
                    <a:pt x="0" y="464"/>
                  </a:lnTo>
                  <a:lnTo>
                    <a:pt x="0" y="450"/>
                  </a:lnTo>
                  <a:lnTo>
                    <a:pt x="0" y="437"/>
                  </a:lnTo>
                  <a:lnTo>
                    <a:pt x="0" y="424"/>
                  </a:lnTo>
                  <a:lnTo>
                    <a:pt x="0" y="412"/>
                  </a:lnTo>
                  <a:lnTo>
                    <a:pt x="2" y="401"/>
                  </a:lnTo>
                  <a:lnTo>
                    <a:pt x="2" y="388"/>
                  </a:lnTo>
                  <a:lnTo>
                    <a:pt x="4" y="374"/>
                  </a:lnTo>
                  <a:lnTo>
                    <a:pt x="6" y="363"/>
                  </a:lnTo>
                  <a:lnTo>
                    <a:pt x="8" y="351"/>
                  </a:lnTo>
                  <a:lnTo>
                    <a:pt x="9" y="340"/>
                  </a:lnTo>
                  <a:lnTo>
                    <a:pt x="11" y="327"/>
                  </a:lnTo>
                  <a:lnTo>
                    <a:pt x="13" y="315"/>
                  </a:lnTo>
                  <a:lnTo>
                    <a:pt x="15" y="304"/>
                  </a:lnTo>
                  <a:lnTo>
                    <a:pt x="19" y="293"/>
                  </a:lnTo>
                  <a:lnTo>
                    <a:pt x="21" y="281"/>
                  </a:lnTo>
                  <a:lnTo>
                    <a:pt x="25" y="270"/>
                  </a:lnTo>
                  <a:lnTo>
                    <a:pt x="28" y="260"/>
                  </a:lnTo>
                  <a:lnTo>
                    <a:pt x="30" y="247"/>
                  </a:lnTo>
                  <a:lnTo>
                    <a:pt x="34" y="237"/>
                  </a:lnTo>
                  <a:lnTo>
                    <a:pt x="38" y="226"/>
                  </a:lnTo>
                  <a:lnTo>
                    <a:pt x="42" y="217"/>
                  </a:lnTo>
                  <a:lnTo>
                    <a:pt x="46" y="207"/>
                  </a:lnTo>
                  <a:lnTo>
                    <a:pt x="51" y="198"/>
                  </a:lnTo>
                  <a:lnTo>
                    <a:pt x="55" y="188"/>
                  </a:lnTo>
                  <a:lnTo>
                    <a:pt x="61" y="178"/>
                  </a:lnTo>
                  <a:lnTo>
                    <a:pt x="65" y="169"/>
                  </a:lnTo>
                  <a:lnTo>
                    <a:pt x="70" y="159"/>
                  </a:lnTo>
                  <a:lnTo>
                    <a:pt x="74" y="150"/>
                  </a:lnTo>
                  <a:lnTo>
                    <a:pt x="80" y="140"/>
                  </a:lnTo>
                  <a:lnTo>
                    <a:pt x="84" y="133"/>
                  </a:lnTo>
                  <a:lnTo>
                    <a:pt x="89" y="123"/>
                  </a:lnTo>
                  <a:lnTo>
                    <a:pt x="95" y="118"/>
                  </a:lnTo>
                  <a:lnTo>
                    <a:pt x="101" y="110"/>
                  </a:lnTo>
                  <a:lnTo>
                    <a:pt x="106" y="101"/>
                  </a:lnTo>
                  <a:lnTo>
                    <a:pt x="112" y="93"/>
                  </a:lnTo>
                  <a:lnTo>
                    <a:pt x="118" y="85"/>
                  </a:lnTo>
                  <a:lnTo>
                    <a:pt x="125" y="80"/>
                  </a:lnTo>
                  <a:lnTo>
                    <a:pt x="133" y="72"/>
                  </a:lnTo>
                  <a:lnTo>
                    <a:pt x="139" y="66"/>
                  </a:lnTo>
                  <a:lnTo>
                    <a:pt x="146" y="61"/>
                  </a:lnTo>
                  <a:lnTo>
                    <a:pt x="152" y="55"/>
                  </a:lnTo>
                  <a:lnTo>
                    <a:pt x="160" y="49"/>
                  </a:lnTo>
                  <a:lnTo>
                    <a:pt x="165" y="44"/>
                  </a:lnTo>
                  <a:lnTo>
                    <a:pt x="173" y="38"/>
                  </a:lnTo>
                  <a:lnTo>
                    <a:pt x="181" y="34"/>
                  </a:lnTo>
                  <a:lnTo>
                    <a:pt x="186" y="30"/>
                  </a:lnTo>
                  <a:lnTo>
                    <a:pt x="194" y="25"/>
                  </a:lnTo>
                  <a:lnTo>
                    <a:pt x="203" y="21"/>
                  </a:lnTo>
                  <a:lnTo>
                    <a:pt x="211" y="19"/>
                  </a:lnTo>
                  <a:lnTo>
                    <a:pt x="219" y="13"/>
                  </a:lnTo>
                  <a:lnTo>
                    <a:pt x="226" y="11"/>
                  </a:lnTo>
                  <a:lnTo>
                    <a:pt x="234" y="7"/>
                  </a:lnTo>
                  <a:lnTo>
                    <a:pt x="241" y="7"/>
                  </a:lnTo>
                  <a:lnTo>
                    <a:pt x="249" y="4"/>
                  </a:lnTo>
                  <a:lnTo>
                    <a:pt x="258" y="2"/>
                  </a:lnTo>
                  <a:lnTo>
                    <a:pt x="266" y="2"/>
                  </a:lnTo>
                  <a:lnTo>
                    <a:pt x="276" y="2"/>
                  </a:lnTo>
                  <a:lnTo>
                    <a:pt x="285" y="0"/>
                  </a:lnTo>
                  <a:lnTo>
                    <a:pt x="291" y="0"/>
                  </a:lnTo>
                  <a:lnTo>
                    <a:pt x="300" y="0"/>
                  </a:lnTo>
                  <a:lnTo>
                    <a:pt x="308" y="0"/>
                  </a:lnTo>
                  <a:lnTo>
                    <a:pt x="316" y="0"/>
                  </a:lnTo>
                  <a:lnTo>
                    <a:pt x="325" y="2"/>
                  </a:lnTo>
                  <a:lnTo>
                    <a:pt x="333" y="2"/>
                  </a:lnTo>
                  <a:lnTo>
                    <a:pt x="342" y="4"/>
                  </a:lnTo>
                  <a:lnTo>
                    <a:pt x="350" y="6"/>
                  </a:lnTo>
                  <a:lnTo>
                    <a:pt x="357" y="7"/>
                  </a:lnTo>
                  <a:lnTo>
                    <a:pt x="365" y="9"/>
                  </a:lnTo>
                  <a:lnTo>
                    <a:pt x="374" y="13"/>
                  </a:lnTo>
                  <a:lnTo>
                    <a:pt x="382" y="15"/>
                  </a:lnTo>
                  <a:lnTo>
                    <a:pt x="390" y="19"/>
                  </a:lnTo>
                  <a:lnTo>
                    <a:pt x="397" y="23"/>
                  </a:lnTo>
                  <a:lnTo>
                    <a:pt x="405" y="28"/>
                  </a:lnTo>
                  <a:lnTo>
                    <a:pt x="412" y="30"/>
                  </a:lnTo>
                  <a:lnTo>
                    <a:pt x="420" y="36"/>
                  </a:lnTo>
                  <a:lnTo>
                    <a:pt x="430" y="42"/>
                  </a:lnTo>
                  <a:lnTo>
                    <a:pt x="437" y="47"/>
                  </a:lnTo>
                  <a:lnTo>
                    <a:pt x="443" y="51"/>
                  </a:lnTo>
                  <a:lnTo>
                    <a:pt x="452" y="57"/>
                  </a:lnTo>
                  <a:lnTo>
                    <a:pt x="458" y="63"/>
                  </a:lnTo>
                  <a:lnTo>
                    <a:pt x="466" y="70"/>
                  </a:lnTo>
                  <a:lnTo>
                    <a:pt x="473" y="76"/>
                  </a:lnTo>
                  <a:lnTo>
                    <a:pt x="481" y="82"/>
                  </a:lnTo>
                  <a:lnTo>
                    <a:pt x="487" y="89"/>
                  </a:lnTo>
                  <a:lnTo>
                    <a:pt x="494" y="95"/>
                  </a:lnTo>
                  <a:lnTo>
                    <a:pt x="502" y="102"/>
                  </a:lnTo>
                  <a:lnTo>
                    <a:pt x="509" y="112"/>
                  </a:lnTo>
                  <a:lnTo>
                    <a:pt x="515" y="120"/>
                  </a:lnTo>
                  <a:lnTo>
                    <a:pt x="523" y="129"/>
                  </a:lnTo>
                  <a:lnTo>
                    <a:pt x="528" y="135"/>
                  </a:lnTo>
                  <a:lnTo>
                    <a:pt x="534" y="144"/>
                  </a:lnTo>
                  <a:lnTo>
                    <a:pt x="540" y="152"/>
                  </a:lnTo>
                  <a:lnTo>
                    <a:pt x="547" y="163"/>
                  </a:lnTo>
                  <a:lnTo>
                    <a:pt x="551" y="171"/>
                  </a:lnTo>
                  <a:lnTo>
                    <a:pt x="559" y="182"/>
                  </a:lnTo>
                  <a:lnTo>
                    <a:pt x="565" y="190"/>
                  </a:lnTo>
                  <a:lnTo>
                    <a:pt x="572" y="201"/>
                  </a:lnTo>
                  <a:lnTo>
                    <a:pt x="576" y="211"/>
                  </a:lnTo>
                  <a:lnTo>
                    <a:pt x="582" y="220"/>
                  </a:lnTo>
                  <a:lnTo>
                    <a:pt x="585" y="230"/>
                  </a:lnTo>
                  <a:lnTo>
                    <a:pt x="591" y="241"/>
                  </a:lnTo>
                  <a:lnTo>
                    <a:pt x="597" y="251"/>
                  </a:lnTo>
                  <a:lnTo>
                    <a:pt x="601" y="262"/>
                  </a:lnTo>
                  <a:lnTo>
                    <a:pt x="606" y="274"/>
                  </a:lnTo>
                  <a:lnTo>
                    <a:pt x="610" y="285"/>
                  </a:lnTo>
                  <a:lnTo>
                    <a:pt x="614" y="296"/>
                  </a:lnTo>
                  <a:lnTo>
                    <a:pt x="618" y="308"/>
                  </a:lnTo>
                  <a:lnTo>
                    <a:pt x="622" y="319"/>
                  </a:lnTo>
                  <a:lnTo>
                    <a:pt x="625" y="332"/>
                  </a:lnTo>
                  <a:lnTo>
                    <a:pt x="629" y="344"/>
                  </a:lnTo>
                  <a:lnTo>
                    <a:pt x="633" y="355"/>
                  </a:lnTo>
                  <a:lnTo>
                    <a:pt x="637" y="367"/>
                  </a:lnTo>
                  <a:lnTo>
                    <a:pt x="639" y="380"/>
                  </a:lnTo>
                  <a:lnTo>
                    <a:pt x="642" y="391"/>
                  </a:lnTo>
                  <a:lnTo>
                    <a:pt x="644" y="407"/>
                  </a:lnTo>
                  <a:lnTo>
                    <a:pt x="648" y="418"/>
                  </a:lnTo>
                  <a:lnTo>
                    <a:pt x="650" y="431"/>
                  </a:lnTo>
                  <a:lnTo>
                    <a:pt x="652" y="445"/>
                  </a:lnTo>
                  <a:lnTo>
                    <a:pt x="654" y="458"/>
                  </a:lnTo>
                  <a:lnTo>
                    <a:pt x="656" y="471"/>
                  </a:lnTo>
                  <a:lnTo>
                    <a:pt x="660" y="486"/>
                  </a:lnTo>
                  <a:lnTo>
                    <a:pt x="660" y="500"/>
                  </a:lnTo>
                  <a:lnTo>
                    <a:pt x="660" y="511"/>
                  </a:lnTo>
                  <a:lnTo>
                    <a:pt x="660" y="524"/>
                  </a:lnTo>
                  <a:lnTo>
                    <a:pt x="662" y="538"/>
                  </a:lnTo>
                  <a:lnTo>
                    <a:pt x="662" y="551"/>
                  </a:lnTo>
                  <a:lnTo>
                    <a:pt x="662" y="564"/>
                  </a:lnTo>
                  <a:lnTo>
                    <a:pt x="662" y="578"/>
                  </a:lnTo>
                  <a:lnTo>
                    <a:pt x="662" y="591"/>
                  </a:lnTo>
                  <a:lnTo>
                    <a:pt x="662" y="602"/>
                  </a:lnTo>
                  <a:lnTo>
                    <a:pt x="660" y="614"/>
                  </a:lnTo>
                  <a:lnTo>
                    <a:pt x="660" y="629"/>
                  </a:lnTo>
                  <a:lnTo>
                    <a:pt x="660" y="640"/>
                  </a:lnTo>
                  <a:lnTo>
                    <a:pt x="658" y="654"/>
                  </a:lnTo>
                  <a:lnTo>
                    <a:pt x="658" y="665"/>
                  </a:lnTo>
                  <a:lnTo>
                    <a:pt x="656" y="676"/>
                  </a:lnTo>
                  <a:lnTo>
                    <a:pt x="654" y="690"/>
                  </a:lnTo>
                  <a:lnTo>
                    <a:pt x="652" y="701"/>
                  </a:lnTo>
                  <a:lnTo>
                    <a:pt x="650" y="713"/>
                  </a:lnTo>
                  <a:lnTo>
                    <a:pt x="648" y="724"/>
                  </a:lnTo>
                  <a:lnTo>
                    <a:pt x="644" y="737"/>
                  </a:lnTo>
                  <a:lnTo>
                    <a:pt x="641" y="747"/>
                  </a:lnTo>
                  <a:lnTo>
                    <a:pt x="639" y="758"/>
                  </a:lnTo>
                  <a:lnTo>
                    <a:pt x="637" y="771"/>
                  </a:lnTo>
                  <a:lnTo>
                    <a:pt x="633" y="783"/>
                  </a:lnTo>
                  <a:lnTo>
                    <a:pt x="629" y="792"/>
                  </a:lnTo>
                  <a:lnTo>
                    <a:pt x="625" y="802"/>
                  </a:lnTo>
                  <a:lnTo>
                    <a:pt x="622" y="811"/>
                  </a:lnTo>
                  <a:lnTo>
                    <a:pt x="620" y="823"/>
                  </a:lnTo>
                  <a:lnTo>
                    <a:pt x="614" y="832"/>
                  </a:lnTo>
                  <a:lnTo>
                    <a:pt x="610" y="844"/>
                  </a:lnTo>
                  <a:lnTo>
                    <a:pt x="606" y="853"/>
                  </a:lnTo>
                  <a:lnTo>
                    <a:pt x="603" y="863"/>
                  </a:lnTo>
                  <a:lnTo>
                    <a:pt x="597" y="872"/>
                  </a:lnTo>
                  <a:lnTo>
                    <a:pt x="593" y="880"/>
                  </a:lnTo>
                  <a:lnTo>
                    <a:pt x="587" y="889"/>
                  </a:lnTo>
                  <a:lnTo>
                    <a:pt x="584" y="899"/>
                  </a:lnTo>
                  <a:lnTo>
                    <a:pt x="578" y="906"/>
                  </a:lnTo>
                  <a:lnTo>
                    <a:pt x="572" y="916"/>
                  </a:lnTo>
                  <a:lnTo>
                    <a:pt x="566" y="923"/>
                  </a:lnTo>
                  <a:lnTo>
                    <a:pt x="561" y="933"/>
                  </a:lnTo>
                  <a:lnTo>
                    <a:pt x="553" y="939"/>
                  </a:lnTo>
                  <a:lnTo>
                    <a:pt x="549" y="946"/>
                  </a:lnTo>
                  <a:lnTo>
                    <a:pt x="542" y="954"/>
                  </a:lnTo>
                  <a:lnTo>
                    <a:pt x="536" y="961"/>
                  </a:lnTo>
                  <a:lnTo>
                    <a:pt x="528" y="967"/>
                  </a:lnTo>
                  <a:lnTo>
                    <a:pt x="523" y="973"/>
                  </a:lnTo>
                  <a:lnTo>
                    <a:pt x="517" y="979"/>
                  </a:lnTo>
                  <a:lnTo>
                    <a:pt x="509" y="986"/>
                  </a:lnTo>
                  <a:lnTo>
                    <a:pt x="504" y="990"/>
                  </a:lnTo>
                  <a:lnTo>
                    <a:pt x="496" y="996"/>
                  </a:lnTo>
                  <a:lnTo>
                    <a:pt x="489" y="1001"/>
                  </a:lnTo>
                  <a:lnTo>
                    <a:pt x="481" y="1007"/>
                  </a:lnTo>
                  <a:lnTo>
                    <a:pt x="473" y="1011"/>
                  </a:lnTo>
                  <a:lnTo>
                    <a:pt x="466" y="1015"/>
                  </a:lnTo>
                  <a:lnTo>
                    <a:pt x="460" y="1019"/>
                  </a:lnTo>
                  <a:lnTo>
                    <a:pt x="452" y="1024"/>
                  </a:lnTo>
                  <a:lnTo>
                    <a:pt x="445" y="1026"/>
                  </a:lnTo>
                  <a:lnTo>
                    <a:pt x="437" y="1030"/>
                  </a:lnTo>
                  <a:lnTo>
                    <a:pt x="430" y="1032"/>
                  </a:lnTo>
                  <a:lnTo>
                    <a:pt x="420" y="1034"/>
                  </a:lnTo>
                  <a:lnTo>
                    <a:pt x="412" y="1036"/>
                  </a:lnTo>
                  <a:lnTo>
                    <a:pt x="405" y="1038"/>
                  </a:lnTo>
                  <a:lnTo>
                    <a:pt x="397" y="1039"/>
                  </a:lnTo>
                  <a:lnTo>
                    <a:pt x="388" y="1041"/>
                  </a:lnTo>
                  <a:lnTo>
                    <a:pt x="378" y="1041"/>
                  </a:lnTo>
                  <a:lnTo>
                    <a:pt x="371" y="1041"/>
                  </a:lnTo>
                  <a:lnTo>
                    <a:pt x="363" y="1041"/>
                  </a:lnTo>
                  <a:lnTo>
                    <a:pt x="355" y="1041"/>
                  </a:lnTo>
                  <a:lnTo>
                    <a:pt x="346" y="1041"/>
                  </a:lnTo>
                  <a:lnTo>
                    <a:pt x="336" y="1039"/>
                  </a:lnTo>
                  <a:lnTo>
                    <a:pt x="329" y="1038"/>
                  </a:lnTo>
                  <a:lnTo>
                    <a:pt x="321" y="1038"/>
                  </a:lnTo>
                  <a:lnTo>
                    <a:pt x="314" y="1036"/>
                  </a:lnTo>
                  <a:lnTo>
                    <a:pt x="304" y="1032"/>
                  </a:lnTo>
                  <a:lnTo>
                    <a:pt x="297" y="1030"/>
                  </a:lnTo>
                  <a:lnTo>
                    <a:pt x="289" y="1028"/>
                  </a:lnTo>
                  <a:lnTo>
                    <a:pt x="279" y="1024"/>
                  </a:lnTo>
                  <a:lnTo>
                    <a:pt x="270" y="1020"/>
                  </a:lnTo>
                  <a:lnTo>
                    <a:pt x="262" y="1017"/>
                  </a:lnTo>
                  <a:lnTo>
                    <a:pt x="255" y="1013"/>
                  </a:lnTo>
                  <a:lnTo>
                    <a:pt x="247" y="1009"/>
                  </a:lnTo>
                  <a:lnTo>
                    <a:pt x="239" y="1005"/>
                  </a:lnTo>
                  <a:lnTo>
                    <a:pt x="232" y="1000"/>
                  </a:lnTo>
                  <a:lnTo>
                    <a:pt x="224" y="996"/>
                  </a:lnTo>
                  <a:lnTo>
                    <a:pt x="217" y="990"/>
                  </a:lnTo>
                  <a:lnTo>
                    <a:pt x="209" y="984"/>
                  </a:lnTo>
                  <a:lnTo>
                    <a:pt x="201" y="977"/>
                  </a:lnTo>
                  <a:lnTo>
                    <a:pt x="194" y="971"/>
                  </a:lnTo>
                  <a:lnTo>
                    <a:pt x="186" y="965"/>
                  </a:lnTo>
                  <a:lnTo>
                    <a:pt x="181" y="958"/>
                  </a:lnTo>
                  <a:lnTo>
                    <a:pt x="173" y="950"/>
                  </a:lnTo>
                  <a:lnTo>
                    <a:pt x="165" y="944"/>
                  </a:lnTo>
                  <a:lnTo>
                    <a:pt x="160" y="937"/>
                  </a:lnTo>
                  <a:lnTo>
                    <a:pt x="152" y="929"/>
                  </a:lnTo>
                  <a:lnTo>
                    <a:pt x="146" y="922"/>
                  </a:lnTo>
                  <a:lnTo>
                    <a:pt x="141" y="914"/>
                  </a:lnTo>
                  <a:lnTo>
                    <a:pt x="133" y="904"/>
                  </a:lnTo>
                  <a:lnTo>
                    <a:pt x="125" y="897"/>
                  </a:lnTo>
                  <a:lnTo>
                    <a:pt x="120" y="887"/>
                  </a:lnTo>
                  <a:lnTo>
                    <a:pt x="114" y="878"/>
                  </a:lnTo>
                  <a:lnTo>
                    <a:pt x="106" y="868"/>
                  </a:lnTo>
                  <a:lnTo>
                    <a:pt x="101" y="859"/>
                  </a:lnTo>
                  <a:lnTo>
                    <a:pt x="95" y="851"/>
                  </a:lnTo>
                  <a:lnTo>
                    <a:pt x="91" y="840"/>
                  </a:lnTo>
                  <a:lnTo>
                    <a:pt x="86" y="830"/>
                  </a:lnTo>
                  <a:lnTo>
                    <a:pt x="80" y="819"/>
                  </a:lnTo>
                  <a:lnTo>
                    <a:pt x="76" y="809"/>
                  </a:lnTo>
                  <a:lnTo>
                    <a:pt x="70" y="800"/>
                  </a:lnTo>
                  <a:lnTo>
                    <a:pt x="65" y="789"/>
                  </a:lnTo>
                  <a:lnTo>
                    <a:pt x="59" y="777"/>
                  </a:lnTo>
                  <a:lnTo>
                    <a:pt x="55" y="766"/>
                  </a:lnTo>
                  <a:lnTo>
                    <a:pt x="51" y="756"/>
                  </a:lnTo>
                  <a:lnTo>
                    <a:pt x="47" y="745"/>
                  </a:lnTo>
                  <a:lnTo>
                    <a:pt x="42" y="732"/>
                  </a:lnTo>
                  <a:lnTo>
                    <a:pt x="38" y="720"/>
                  </a:lnTo>
                  <a:lnTo>
                    <a:pt x="34" y="709"/>
                  </a:lnTo>
                  <a:lnTo>
                    <a:pt x="30" y="697"/>
                  </a:lnTo>
                  <a:lnTo>
                    <a:pt x="28" y="684"/>
                  </a:lnTo>
                  <a:lnTo>
                    <a:pt x="25" y="673"/>
                  </a:lnTo>
                  <a:lnTo>
                    <a:pt x="23" y="661"/>
                  </a:lnTo>
                  <a:lnTo>
                    <a:pt x="19" y="648"/>
                  </a:lnTo>
                  <a:lnTo>
                    <a:pt x="15" y="635"/>
                  </a:lnTo>
                  <a:lnTo>
                    <a:pt x="13" y="621"/>
                  </a:lnTo>
                  <a:lnTo>
                    <a:pt x="11" y="608"/>
                  </a:lnTo>
                  <a:lnTo>
                    <a:pt x="9" y="597"/>
                  </a:lnTo>
                  <a:lnTo>
                    <a:pt x="8" y="583"/>
                  </a:lnTo>
                  <a:lnTo>
                    <a:pt x="6" y="570"/>
                  </a:lnTo>
                  <a:lnTo>
                    <a:pt x="6" y="557"/>
                  </a:lnTo>
                  <a:lnTo>
                    <a:pt x="6" y="5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17" name="Freeform 13">
              <a:extLst>
                <a:ext uri="{FF2B5EF4-FFF2-40B4-BE49-F238E27FC236}">
                  <a16:creationId xmlns:a16="http://schemas.microsoft.com/office/drawing/2014/main" id="{D915EA4A-DCC4-EF40-9B44-CD7606C2BBB1}"/>
                </a:ext>
              </a:extLst>
            </p:cNvPr>
            <p:cNvSpPr>
              <a:spLocks/>
            </p:cNvSpPr>
            <p:nvPr/>
          </p:nvSpPr>
          <p:spPr bwMode="auto">
            <a:xfrm>
              <a:off x="5197" y="2189"/>
              <a:ext cx="241" cy="379"/>
            </a:xfrm>
            <a:custGeom>
              <a:avLst/>
              <a:gdLst>
                <a:gd name="T0" fmla="*/ 0 w 483"/>
                <a:gd name="T1" fmla="*/ 365 h 756"/>
                <a:gd name="T2" fmla="*/ 0 w 483"/>
                <a:gd name="T3" fmla="*/ 317 h 756"/>
                <a:gd name="T4" fmla="*/ 4 w 483"/>
                <a:gd name="T5" fmla="*/ 273 h 756"/>
                <a:gd name="T6" fmla="*/ 10 w 483"/>
                <a:gd name="T7" fmla="*/ 228 h 756"/>
                <a:gd name="T8" fmla="*/ 21 w 483"/>
                <a:gd name="T9" fmla="*/ 190 h 756"/>
                <a:gd name="T10" fmla="*/ 33 w 483"/>
                <a:gd name="T11" fmla="*/ 150 h 756"/>
                <a:gd name="T12" fmla="*/ 52 w 483"/>
                <a:gd name="T13" fmla="*/ 116 h 756"/>
                <a:gd name="T14" fmla="*/ 69 w 483"/>
                <a:gd name="T15" fmla="*/ 83 h 756"/>
                <a:gd name="T16" fmla="*/ 92 w 483"/>
                <a:gd name="T17" fmla="*/ 57 h 756"/>
                <a:gd name="T18" fmla="*/ 116 w 483"/>
                <a:gd name="T19" fmla="*/ 34 h 756"/>
                <a:gd name="T20" fmla="*/ 141 w 483"/>
                <a:gd name="T21" fmla="*/ 17 h 756"/>
                <a:gd name="T22" fmla="*/ 169 w 483"/>
                <a:gd name="T23" fmla="*/ 5 h 756"/>
                <a:gd name="T24" fmla="*/ 202 w 483"/>
                <a:gd name="T25" fmla="*/ 2 h 756"/>
                <a:gd name="T26" fmla="*/ 230 w 483"/>
                <a:gd name="T27" fmla="*/ 0 h 756"/>
                <a:gd name="T28" fmla="*/ 261 w 483"/>
                <a:gd name="T29" fmla="*/ 3 h 756"/>
                <a:gd name="T30" fmla="*/ 289 w 483"/>
                <a:gd name="T31" fmla="*/ 17 h 756"/>
                <a:gd name="T32" fmla="*/ 318 w 483"/>
                <a:gd name="T33" fmla="*/ 32 h 756"/>
                <a:gd name="T34" fmla="*/ 346 w 483"/>
                <a:gd name="T35" fmla="*/ 55 h 756"/>
                <a:gd name="T36" fmla="*/ 371 w 483"/>
                <a:gd name="T37" fmla="*/ 81 h 756"/>
                <a:gd name="T38" fmla="*/ 394 w 483"/>
                <a:gd name="T39" fmla="*/ 110 h 756"/>
                <a:gd name="T40" fmla="*/ 415 w 483"/>
                <a:gd name="T41" fmla="*/ 144 h 756"/>
                <a:gd name="T42" fmla="*/ 434 w 483"/>
                <a:gd name="T43" fmla="*/ 182 h 756"/>
                <a:gd name="T44" fmla="*/ 449 w 483"/>
                <a:gd name="T45" fmla="*/ 224 h 756"/>
                <a:gd name="T46" fmla="*/ 462 w 483"/>
                <a:gd name="T47" fmla="*/ 268 h 756"/>
                <a:gd name="T48" fmla="*/ 472 w 483"/>
                <a:gd name="T49" fmla="*/ 313 h 756"/>
                <a:gd name="T50" fmla="*/ 479 w 483"/>
                <a:gd name="T51" fmla="*/ 363 h 756"/>
                <a:gd name="T52" fmla="*/ 483 w 483"/>
                <a:gd name="T53" fmla="*/ 408 h 756"/>
                <a:gd name="T54" fmla="*/ 481 w 483"/>
                <a:gd name="T55" fmla="*/ 454 h 756"/>
                <a:gd name="T56" fmla="*/ 476 w 483"/>
                <a:gd name="T57" fmla="*/ 501 h 756"/>
                <a:gd name="T58" fmla="*/ 466 w 483"/>
                <a:gd name="T59" fmla="*/ 541 h 756"/>
                <a:gd name="T60" fmla="*/ 455 w 483"/>
                <a:gd name="T61" fmla="*/ 583 h 756"/>
                <a:gd name="T62" fmla="*/ 439 w 483"/>
                <a:gd name="T63" fmla="*/ 619 h 756"/>
                <a:gd name="T64" fmla="*/ 424 w 483"/>
                <a:gd name="T65" fmla="*/ 652 h 756"/>
                <a:gd name="T66" fmla="*/ 403 w 483"/>
                <a:gd name="T67" fmla="*/ 680 h 756"/>
                <a:gd name="T68" fmla="*/ 381 w 483"/>
                <a:gd name="T69" fmla="*/ 707 h 756"/>
                <a:gd name="T70" fmla="*/ 356 w 483"/>
                <a:gd name="T71" fmla="*/ 726 h 756"/>
                <a:gd name="T72" fmla="*/ 329 w 483"/>
                <a:gd name="T73" fmla="*/ 743 h 756"/>
                <a:gd name="T74" fmla="*/ 299 w 483"/>
                <a:gd name="T75" fmla="*/ 752 h 756"/>
                <a:gd name="T76" fmla="*/ 270 w 483"/>
                <a:gd name="T77" fmla="*/ 756 h 756"/>
                <a:gd name="T78" fmla="*/ 240 w 483"/>
                <a:gd name="T79" fmla="*/ 754 h 756"/>
                <a:gd name="T80" fmla="*/ 209 w 483"/>
                <a:gd name="T81" fmla="*/ 747 h 756"/>
                <a:gd name="T82" fmla="*/ 181 w 483"/>
                <a:gd name="T83" fmla="*/ 733 h 756"/>
                <a:gd name="T84" fmla="*/ 152 w 483"/>
                <a:gd name="T85" fmla="*/ 714 h 756"/>
                <a:gd name="T86" fmla="*/ 126 w 483"/>
                <a:gd name="T87" fmla="*/ 691 h 756"/>
                <a:gd name="T88" fmla="*/ 103 w 483"/>
                <a:gd name="T89" fmla="*/ 665 h 756"/>
                <a:gd name="T90" fmla="*/ 78 w 483"/>
                <a:gd name="T91" fmla="*/ 633 h 756"/>
                <a:gd name="T92" fmla="*/ 59 w 483"/>
                <a:gd name="T93" fmla="*/ 596 h 756"/>
                <a:gd name="T94" fmla="*/ 40 w 483"/>
                <a:gd name="T95" fmla="*/ 558 h 756"/>
                <a:gd name="T96" fmla="*/ 27 w 483"/>
                <a:gd name="T97" fmla="*/ 517 h 756"/>
                <a:gd name="T98" fmla="*/ 16 w 483"/>
                <a:gd name="T99" fmla="*/ 471 h 756"/>
                <a:gd name="T100" fmla="*/ 6 w 483"/>
                <a:gd name="T101" fmla="*/ 42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3" h="756">
                  <a:moveTo>
                    <a:pt x="4" y="406"/>
                  </a:moveTo>
                  <a:lnTo>
                    <a:pt x="4" y="395"/>
                  </a:lnTo>
                  <a:lnTo>
                    <a:pt x="2" y="385"/>
                  </a:lnTo>
                  <a:lnTo>
                    <a:pt x="0" y="374"/>
                  </a:lnTo>
                  <a:lnTo>
                    <a:pt x="0" y="365"/>
                  </a:lnTo>
                  <a:lnTo>
                    <a:pt x="0" y="357"/>
                  </a:lnTo>
                  <a:lnTo>
                    <a:pt x="0" y="346"/>
                  </a:lnTo>
                  <a:lnTo>
                    <a:pt x="0" y="338"/>
                  </a:lnTo>
                  <a:lnTo>
                    <a:pt x="0" y="327"/>
                  </a:lnTo>
                  <a:lnTo>
                    <a:pt x="0" y="317"/>
                  </a:lnTo>
                  <a:lnTo>
                    <a:pt x="0" y="309"/>
                  </a:lnTo>
                  <a:lnTo>
                    <a:pt x="0" y="298"/>
                  </a:lnTo>
                  <a:lnTo>
                    <a:pt x="2" y="290"/>
                  </a:lnTo>
                  <a:lnTo>
                    <a:pt x="2" y="281"/>
                  </a:lnTo>
                  <a:lnTo>
                    <a:pt x="4" y="273"/>
                  </a:lnTo>
                  <a:lnTo>
                    <a:pt x="4" y="264"/>
                  </a:lnTo>
                  <a:lnTo>
                    <a:pt x="6" y="254"/>
                  </a:lnTo>
                  <a:lnTo>
                    <a:pt x="8" y="247"/>
                  </a:lnTo>
                  <a:lnTo>
                    <a:pt x="10" y="237"/>
                  </a:lnTo>
                  <a:lnTo>
                    <a:pt x="10" y="228"/>
                  </a:lnTo>
                  <a:lnTo>
                    <a:pt x="12" y="220"/>
                  </a:lnTo>
                  <a:lnTo>
                    <a:pt x="14" y="213"/>
                  </a:lnTo>
                  <a:lnTo>
                    <a:pt x="16" y="205"/>
                  </a:lnTo>
                  <a:lnTo>
                    <a:pt x="19" y="195"/>
                  </a:lnTo>
                  <a:lnTo>
                    <a:pt x="21" y="190"/>
                  </a:lnTo>
                  <a:lnTo>
                    <a:pt x="23" y="180"/>
                  </a:lnTo>
                  <a:lnTo>
                    <a:pt x="27" y="171"/>
                  </a:lnTo>
                  <a:lnTo>
                    <a:pt x="29" y="165"/>
                  </a:lnTo>
                  <a:lnTo>
                    <a:pt x="31" y="157"/>
                  </a:lnTo>
                  <a:lnTo>
                    <a:pt x="33" y="150"/>
                  </a:lnTo>
                  <a:lnTo>
                    <a:pt x="36" y="142"/>
                  </a:lnTo>
                  <a:lnTo>
                    <a:pt x="40" y="137"/>
                  </a:lnTo>
                  <a:lnTo>
                    <a:pt x="46" y="131"/>
                  </a:lnTo>
                  <a:lnTo>
                    <a:pt x="48" y="123"/>
                  </a:lnTo>
                  <a:lnTo>
                    <a:pt x="52" y="116"/>
                  </a:lnTo>
                  <a:lnTo>
                    <a:pt x="54" y="108"/>
                  </a:lnTo>
                  <a:lnTo>
                    <a:pt x="57" y="102"/>
                  </a:lnTo>
                  <a:lnTo>
                    <a:pt x="61" y="95"/>
                  </a:lnTo>
                  <a:lnTo>
                    <a:pt x="65" y="91"/>
                  </a:lnTo>
                  <a:lnTo>
                    <a:pt x="69" y="83"/>
                  </a:lnTo>
                  <a:lnTo>
                    <a:pt x="74" y="80"/>
                  </a:lnTo>
                  <a:lnTo>
                    <a:pt x="78" y="72"/>
                  </a:lnTo>
                  <a:lnTo>
                    <a:pt x="82" y="68"/>
                  </a:lnTo>
                  <a:lnTo>
                    <a:pt x="86" y="62"/>
                  </a:lnTo>
                  <a:lnTo>
                    <a:pt x="92" y="57"/>
                  </a:lnTo>
                  <a:lnTo>
                    <a:pt x="95" y="53"/>
                  </a:lnTo>
                  <a:lnTo>
                    <a:pt x="101" y="49"/>
                  </a:lnTo>
                  <a:lnTo>
                    <a:pt x="105" y="45"/>
                  </a:lnTo>
                  <a:lnTo>
                    <a:pt x="111" y="40"/>
                  </a:lnTo>
                  <a:lnTo>
                    <a:pt x="116" y="34"/>
                  </a:lnTo>
                  <a:lnTo>
                    <a:pt x="120" y="30"/>
                  </a:lnTo>
                  <a:lnTo>
                    <a:pt x="126" y="26"/>
                  </a:lnTo>
                  <a:lnTo>
                    <a:pt x="131" y="24"/>
                  </a:lnTo>
                  <a:lnTo>
                    <a:pt x="137" y="21"/>
                  </a:lnTo>
                  <a:lnTo>
                    <a:pt x="141" y="17"/>
                  </a:lnTo>
                  <a:lnTo>
                    <a:pt x="147" y="15"/>
                  </a:lnTo>
                  <a:lnTo>
                    <a:pt x="154" y="13"/>
                  </a:lnTo>
                  <a:lnTo>
                    <a:pt x="158" y="9"/>
                  </a:lnTo>
                  <a:lnTo>
                    <a:pt x="164" y="7"/>
                  </a:lnTo>
                  <a:lnTo>
                    <a:pt x="169" y="5"/>
                  </a:lnTo>
                  <a:lnTo>
                    <a:pt x="177" y="3"/>
                  </a:lnTo>
                  <a:lnTo>
                    <a:pt x="181" y="3"/>
                  </a:lnTo>
                  <a:lnTo>
                    <a:pt x="189" y="2"/>
                  </a:lnTo>
                  <a:lnTo>
                    <a:pt x="194" y="2"/>
                  </a:lnTo>
                  <a:lnTo>
                    <a:pt x="202" y="2"/>
                  </a:lnTo>
                  <a:lnTo>
                    <a:pt x="208" y="0"/>
                  </a:lnTo>
                  <a:lnTo>
                    <a:pt x="213" y="0"/>
                  </a:lnTo>
                  <a:lnTo>
                    <a:pt x="219" y="0"/>
                  </a:lnTo>
                  <a:lnTo>
                    <a:pt x="225" y="0"/>
                  </a:lnTo>
                  <a:lnTo>
                    <a:pt x="230" y="0"/>
                  </a:lnTo>
                  <a:lnTo>
                    <a:pt x="236" y="0"/>
                  </a:lnTo>
                  <a:lnTo>
                    <a:pt x="242" y="2"/>
                  </a:lnTo>
                  <a:lnTo>
                    <a:pt x="247" y="3"/>
                  </a:lnTo>
                  <a:lnTo>
                    <a:pt x="253" y="3"/>
                  </a:lnTo>
                  <a:lnTo>
                    <a:pt x="261" y="3"/>
                  </a:lnTo>
                  <a:lnTo>
                    <a:pt x="266" y="5"/>
                  </a:lnTo>
                  <a:lnTo>
                    <a:pt x="272" y="9"/>
                  </a:lnTo>
                  <a:lnTo>
                    <a:pt x="278" y="11"/>
                  </a:lnTo>
                  <a:lnTo>
                    <a:pt x="285" y="13"/>
                  </a:lnTo>
                  <a:lnTo>
                    <a:pt x="289" y="17"/>
                  </a:lnTo>
                  <a:lnTo>
                    <a:pt x="297" y="21"/>
                  </a:lnTo>
                  <a:lnTo>
                    <a:pt x="301" y="22"/>
                  </a:lnTo>
                  <a:lnTo>
                    <a:pt x="306" y="26"/>
                  </a:lnTo>
                  <a:lnTo>
                    <a:pt x="312" y="28"/>
                  </a:lnTo>
                  <a:lnTo>
                    <a:pt x="318" y="32"/>
                  </a:lnTo>
                  <a:lnTo>
                    <a:pt x="323" y="36"/>
                  </a:lnTo>
                  <a:lnTo>
                    <a:pt x="329" y="41"/>
                  </a:lnTo>
                  <a:lnTo>
                    <a:pt x="335" y="45"/>
                  </a:lnTo>
                  <a:lnTo>
                    <a:pt x="341" y="51"/>
                  </a:lnTo>
                  <a:lnTo>
                    <a:pt x="346" y="55"/>
                  </a:lnTo>
                  <a:lnTo>
                    <a:pt x="352" y="61"/>
                  </a:lnTo>
                  <a:lnTo>
                    <a:pt x="356" y="64"/>
                  </a:lnTo>
                  <a:lnTo>
                    <a:pt x="361" y="70"/>
                  </a:lnTo>
                  <a:lnTo>
                    <a:pt x="365" y="74"/>
                  </a:lnTo>
                  <a:lnTo>
                    <a:pt x="371" y="81"/>
                  </a:lnTo>
                  <a:lnTo>
                    <a:pt x="375" y="87"/>
                  </a:lnTo>
                  <a:lnTo>
                    <a:pt x="381" y="93"/>
                  </a:lnTo>
                  <a:lnTo>
                    <a:pt x="384" y="99"/>
                  </a:lnTo>
                  <a:lnTo>
                    <a:pt x="390" y="104"/>
                  </a:lnTo>
                  <a:lnTo>
                    <a:pt x="394" y="110"/>
                  </a:lnTo>
                  <a:lnTo>
                    <a:pt x="398" y="118"/>
                  </a:lnTo>
                  <a:lnTo>
                    <a:pt x="401" y="125"/>
                  </a:lnTo>
                  <a:lnTo>
                    <a:pt x="405" y="131"/>
                  </a:lnTo>
                  <a:lnTo>
                    <a:pt x="411" y="138"/>
                  </a:lnTo>
                  <a:lnTo>
                    <a:pt x="415" y="144"/>
                  </a:lnTo>
                  <a:lnTo>
                    <a:pt x="419" y="152"/>
                  </a:lnTo>
                  <a:lnTo>
                    <a:pt x="422" y="159"/>
                  </a:lnTo>
                  <a:lnTo>
                    <a:pt x="426" y="165"/>
                  </a:lnTo>
                  <a:lnTo>
                    <a:pt x="430" y="175"/>
                  </a:lnTo>
                  <a:lnTo>
                    <a:pt x="434" y="182"/>
                  </a:lnTo>
                  <a:lnTo>
                    <a:pt x="438" y="190"/>
                  </a:lnTo>
                  <a:lnTo>
                    <a:pt x="439" y="199"/>
                  </a:lnTo>
                  <a:lnTo>
                    <a:pt x="443" y="207"/>
                  </a:lnTo>
                  <a:lnTo>
                    <a:pt x="447" y="214"/>
                  </a:lnTo>
                  <a:lnTo>
                    <a:pt x="449" y="224"/>
                  </a:lnTo>
                  <a:lnTo>
                    <a:pt x="453" y="232"/>
                  </a:lnTo>
                  <a:lnTo>
                    <a:pt x="455" y="241"/>
                  </a:lnTo>
                  <a:lnTo>
                    <a:pt x="458" y="249"/>
                  </a:lnTo>
                  <a:lnTo>
                    <a:pt x="460" y="258"/>
                  </a:lnTo>
                  <a:lnTo>
                    <a:pt x="462" y="268"/>
                  </a:lnTo>
                  <a:lnTo>
                    <a:pt x="466" y="275"/>
                  </a:lnTo>
                  <a:lnTo>
                    <a:pt x="466" y="285"/>
                  </a:lnTo>
                  <a:lnTo>
                    <a:pt x="468" y="294"/>
                  </a:lnTo>
                  <a:lnTo>
                    <a:pt x="470" y="304"/>
                  </a:lnTo>
                  <a:lnTo>
                    <a:pt x="472" y="313"/>
                  </a:lnTo>
                  <a:lnTo>
                    <a:pt x="474" y="323"/>
                  </a:lnTo>
                  <a:lnTo>
                    <a:pt x="476" y="334"/>
                  </a:lnTo>
                  <a:lnTo>
                    <a:pt x="477" y="342"/>
                  </a:lnTo>
                  <a:lnTo>
                    <a:pt x="479" y="353"/>
                  </a:lnTo>
                  <a:lnTo>
                    <a:pt x="479" y="363"/>
                  </a:lnTo>
                  <a:lnTo>
                    <a:pt x="481" y="370"/>
                  </a:lnTo>
                  <a:lnTo>
                    <a:pt x="481" y="380"/>
                  </a:lnTo>
                  <a:lnTo>
                    <a:pt x="483" y="389"/>
                  </a:lnTo>
                  <a:lnTo>
                    <a:pt x="483" y="399"/>
                  </a:lnTo>
                  <a:lnTo>
                    <a:pt x="483" y="408"/>
                  </a:lnTo>
                  <a:lnTo>
                    <a:pt x="483" y="420"/>
                  </a:lnTo>
                  <a:lnTo>
                    <a:pt x="483" y="427"/>
                  </a:lnTo>
                  <a:lnTo>
                    <a:pt x="483" y="437"/>
                  </a:lnTo>
                  <a:lnTo>
                    <a:pt x="481" y="446"/>
                  </a:lnTo>
                  <a:lnTo>
                    <a:pt x="481" y="454"/>
                  </a:lnTo>
                  <a:lnTo>
                    <a:pt x="481" y="465"/>
                  </a:lnTo>
                  <a:lnTo>
                    <a:pt x="477" y="473"/>
                  </a:lnTo>
                  <a:lnTo>
                    <a:pt x="477" y="484"/>
                  </a:lnTo>
                  <a:lnTo>
                    <a:pt x="477" y="492"/>
                  </a:lnTo>
                  <a:lnTo>
                    <a:pt x="476" y="501"/>
                  </a:lnTo>
                  <a:lnTo>
                    <a:pt x="474" y="509"/>
                  </a:lnTo>
                  <a:lnTo>
                    <a:pt x="472" y="519"/>
                  </a:lnTo>
                  <a:lnTo>
                    <a:pt x="470" y="526"/>
                  </a:lnTo>
                  <a:lnTo>
                    <a:pt x="468" y="536"/>
                  </a:lnTo>
                  <a:lnTo>
                    <a:pt x="466" y="541"/>
                  </a:lnTo>
                  <a:lnTo>
                    <a:pt x="464" y="551"/>
                  </a:lnTo>
                  <a:lnTo>
                    <a:pt x="460" y="558"/>
                  </a:lnTo>
                  <a:lnTo>
                    <a:pt x="460" y="568"/>
                  </a:lnTo>
                  <a:lnTo>
                    <a:pt x="457" y="576"/>
                  </a:lnTo>
                  <a:lnTo>
                    <a:pt x="455" y="583"/>
                  </a:lnTo>
                  <a:lnTo>
                    <a:pt x="453" y="591"/>
                  </a:lnTo>
                  <a:lnTo>
                    <a:pt x="449" y="598"/>
                  </a:lnTo>
                  <a:lnTo>
                    <a:pt x="447" y="606"/>
                  </a:lnTo>
                  <a:lnTo>
                    <a:pt x="443" y="612"/>
                  </a:lnTo>
                  <a:lnTo>
                    <a:pt x="439" y="619"/>
                  </a:lnTo>
                  <a:lnTo>
                    <a:pt x="438" y="629"/>
                  </a:lnTo>
                  <a:lnTo>
                    <a:pt x="434" y="634"/>
                  </a:lnTo>
                  <a:lnTo>
                    <a:pt x="432" y="640"/>
                  </a:lnTo>
                  <a:lnTo>
                    <a:pt x="426" y="646"/>
                  </a:lnTo>
                  <a:lnTo>
                    <a:pt x="424" y="652"/>
                  </a:lnTo>
                  <a:lnTo>
                    <a:pt x="420" y="657"/>
                  </a:lnTo>
                  <a:lnTo>
                    <a:pt x="417" y="665"/>
                  </a:lnTo>
                  <a:lnTo>
                    <a:pt x="411" y="671"/>
                  </a:lnTo>
                  <a:lnTo>
                    <a:pt x="409" y="676"/>
                  </a:lnTo>
                  <a:lnTo>
                    <a:pt x="403" y="680"/>
                  </a:lnTo>
                  <a:lnTo>
                    <a:pt x="398" y="686"/>
                  </a:lnTo>
                  <a:lnTo>
                    <a:pt x="394" y="691"/>
                  </a:lnTo>
                  <a:lnTo>
                    <a:pt x="390" y="697"/>
                  </a:lnTo>
                  <a:lnTo>
                    <a:pt x="384" y="703"/>
                  </a:lnTo>
                  <a:lnTo>
                    <a:pt x="381" y="707"/>
                  </a:lnTo>
                  <a:lnTo>
                    <a:pt x="375" y="712"/>
                  </a:lnTo>
                  <a:lnTo>
                    <a:pt x="371" y="716"/>
                  </a:lnTo>
                  <a:lnTo>
                    <a:pt x="365" y="720"/>
                  </a:lnTo>
                  <a:lnTo>
                    <a:pt x="361" y="724"/>
                  </a:lnTo>
                  <a:lnTo>
                    <a:pt x="356" y="726"/>
                  </a:lnTo>
                  <a:lnTo>
                    <a:pt x="352" y="731"/>
                  </a:lnTo>
                  <a:lnTo>
                    <a:pt x="346" y="733"/>
                  </a:lnTo>
                  <a:lnTo>
                    <a:pt x="341" y="737"/>
                  </a:lnTo>
                  <a:lnTo>
                    <a:pt x="335" y="739"/>
                  </a:lnTo>
                  <a:lnTo>
                    <a:pt x="329" y="743"/>
                  </a:lnTo>
                  <a:lnTo>
                    <a:pt x="322" y="745"/>
                  </a:lnTo>
                  <a:lnTo>
                    <a:pt x="316" y="747"/>
                  </a:lnTo>
                  <a:lnTo>
                    <a:pt x="310" y="748"/>
                  </a:lnTo>
                  <a:lnTo>
                    <a:pt x="306" y="750"/>
                  </a:lnTo>
                  <a:lnTo>
                    <a:pt x="299" y="752"/>
                  </a:lnTo>
                  <a:lnTo>
                    <a:pt x="293" y="754"/>
                  </a:lnTo>
                  <a:lnTo>
                    <a:pt x="289" y="754"/>
                  </a:lnTo>
                  <a:lnTo>
                    <a:pt x="284" y="756"/>
                  </a:lnTo>
                  <a:lnTo>
                    <a:pt x="276" y="756"/>
                  </a:lnTo>
                  <a:lnTo>
                    <a:pt x="270" y="756"/>
                  </a:lnTo>
                  <a:lnTo>
                    <a:pt x="265" y="756"/>
                  </a:lnTo>
                  <a:lnTo>
                    <a:pt x="257" y="756"/>
                  </a:lnTo>
                  <a:lnTo>
                    <a:pt x="251" y="756"/>
                  </a:lnTo>
                  <a:lnTo>
                    <a:pt x="246" y="754"/>
                  </a:lnTo>
                  <a:lnTo>
                    <a:pt x="240" y="754"/>
                  </a:lnTo>
                  <a:lnTo>
                    <a:pt x="234" y="754"/>
                  </a:lnTo>
                  <a:lnTo>
                    <a:pt x="227" y="752"/>
                  </a:lnTo>
                  <a:lnTo>
                    <a:pt x="221" y="750"/>
                  </a:lnTo>
                  <a:lnTo>
                    <a:pt x="215" y="748"/>
                  </a:lnTo>
                  <a:lnTo>
                    <a:pt x="209" y="747"/>
                  </a:lnTo>
                  <a:lnTo>
                    <a:pt x="202" y="743"/>
                  </a:lnTo>
                  <a:lnTo>
                    <a:pt x="198" y="741"/>
                  </a:lnTo>
                  <a:lnTo>
                    <a:pt x="192" y="739"/>
                  </a:lnTo>
                  <a:lnTo>
                    <a:pt x="187" y="737"/>
                  </a:lnTo>
                  <a:lnTo>
                    <a:pt x="181" y="733"/>
                  </a:lnTo>
                  <a:lnTo>
                    <a:pt x="175" y="729"/>
                  </a:lnTo>
                  <a:lnTo>
                    <a:pt x="169" y="726"/>
                  </a:lnTo>
                  <a:lnTo>
                    <a:pt x="164" y="722"/>
                  </a:lnTo>
                  <a:lnTo>
                    <a:pt x="158" y="720"/>
                  </a:lnTo>
                  <a:lnTo>
                    <a:pt x="152" y="714"/>
                  </a:lnTo>
                  <a:lnTo>
                    <a:pt x="147" y="710"/>
                  </a:lnTo>
                  <a:lnTo>
                    <a:pt x="143" y="707"/>
                  </a:lnTo>
                  <a:lnTo>
                    <a:pt x="137" y="701"/>
                  </a:lnTo>
                  <a:lnTo>
                    <a:pt x="131" y="695"/>
                  </a:lnTo>
                  <a:lnTo>
                    <a:pt x="126" y="691"/>
                  </a:lnTo>
                  <a:lnTo>
                    <a:pt x="122" y="686"/>
                  </a:lnTo>
                  <a:lnTo>
                    <a:pt x="116" y="680"/>
                  </a:lnTo>
                  <a:lnTo>
                    <a:pt x="112" y="674"/>
                  </a:lnTo>
                  <a:lnTo>
                    <a:pt x="107" y="671"/>
                  </a:lnTo>
                  <a:lnTo>
                    <a:pt x="103" y="665"/>
                  </a:lnTo>
                  <a:lnTo>
                    <a:pt x="97" y="657"/>
                  </a:lnTo>
                  <a:lnTo>
                    <a:pt x="93" y="652"/>
                  </a:lnTo>
                  <a:lnTo>
                    <a:pt x="88" y="646"/>
                  </a:lnTo>
                  <a:lnTo>
                    <a:pt x="84" y="640"/>
                  </a:lnTo>
                  <a:lnTo>
                    <a:pt x="78" y="633"/>
                  </a:lnTo>
                  <a:lnTo>
                    <a:pt x="74" y="625"/>
                  </a:lnTo>
                  <a:lnTo>
                    <a:pt x="71" y="617"/>
                  </a:lnTo>
                  <a:lnTo>
                    <a:pt x="67" y="610"/>
                  </a:lnTo>
                  <a:lnTo>
                    <a:pt x="63" y="604"/>
                  </a:lnTo>
                  <a:lnTo>
                    <a:pt x="59" y="596"/>
                  </a:lnTo>
                  <a:lnTo>
                    <a:pt x="55" y="587"/>
                  </a:lnTo>
                  <a:lnTo>
                    <a:pt x="52" y="581"/>
                  </a:lnTo>
                  <a:lnTo>
                    <a:pt x="48" y="574"/>
                  </a:lnTo>
                  <a:lnTo>
                    <a:pt x="46" y="564"/>
                  </a:lnTo>
                  <a:lnTo>
                    <a:pt x="40" y="558"/>
                  </a:lnTo>
                  <a:lnTo>
                    <a:pt x="38" y="549"/>
                  </a:lnTo>
                  <a:lnTo>
                    <a:pt x="35" y="541"/>
                  </a:lnTo>
                  <a:lnTo>
                    <a:pt x="31" y="532"/>
                  </a:lnTo>
                  <a:lnTo>
                    <a:pt x="29" y="524"/>
                  </a:lnTo>
                  <a:lnTo>
                    <a:pt x="27" y="517"/>
                  </a:lnTo>
                  <a:lnTo>
                    <a:pt x="23" y="507"/>
                  </a:lnTo>
                  <a:lnTo>
                    <a:pt x="21" y="498"/>
                  </a:lnTo>
                  <a:lnTo>
                    <a:pt x="19" y="490"/>
                  </a:lnTo>
                  <a:lnTo>
                    <a:pt x="17" y="481"/>
                  </a:lnTo>
                  <a:lnTo>
                    <a:pt x="16" y="471"/>
                  </a:lnTo>
                  <a:lnTo>
                    <a:pt x="12" y="460"/>
                  </a:lnTo>
                  <a:lnTo>
                    <a:pt x="10" y="452"/>
                  </a:lnTo>
                  <a:lnTo>
                    <a:pt x="10" y="442"/>
                  </a:lnTo>
                  <a:lnTo>
                    <a:pt x="8" y="433"/>
                  </a:lnTo>
                  <a:lnTo>
                    <a:pt x="6" y="423"/>
                  </a:lnTo>
                  <a:lnTo>
                    <a:pt x="4" y="414"/>
                  </a:lnTo>
                  <a:lnTo>
                    <a:pt x="4" y="406"/>
                  </a:lnTo>
                  <a:lnTo>
                    <a:pt x="4" y="4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18" name="Freeform 14">
              <a:extLst>
                <a:ext uri="{FF2B5EF4-FFF2-40B4-BE49-F238E27FC236}">
                  <a16:creationId xmlns:a16="http://schemas.microsoft.com/office/drawing/2014/main" id="{66B14B53-7197-6E40-BCB4-AEF17BDEE2DD}"/>
                </a:ext>
              </a:extLst>
            </p:cNvPr>
            <p:cNvSpPr>
              <a:spLocks/>
            </p:cNvSpPr>
            <p:nvPr/>
          </p:nvSpPr>
          <p:spPr bwMode="auto">
            <a:xfrm>
              <a:off x="5251" y="2275"/>
              <a:ext cx="131" cy="203"/>
            </a:xfrm>
            <a:custGeom>
              <a:avLst/>
              <a:gdLst>
                <a:gd name="T0" fmla="*/ 3 w 262"/>
                <a:gd name="T1" fmla="*/ 214 h 406"/>
                <a:gd name="T2" fmla="*/ 7 w 262"/>
                <a:gd name="T3" fmla="*/ 232 h 406"/>
                <a:gd name="T4" fmla="*/ 11 w 262"/>
                <a:gd name="T5" fmla="*/ 247 h 406"/>
                <a:gd name="T6" fmla="*/ 13 w 262"/>
                <a:gd name="T7" fmla="*/ 260 h 406"/>
                <a:gd name="T8" fmla="*/ 19 w 262"/>
                <a:gd name="T9" fmla="*/ 273 h 406"/>
                <a:gd name="T10" fmla="*/ 24 w 262"/>
                <a:gd name="T11" fmla="*/ 291 h 406"/>
                <a:gd name="T12" fmla="*/ 34 w 262"/>
                <a:gd name="T13" fmla="*/ 317 h 406"/>
                <a:gd name="T14" fmla="*/ 45 w 262"/>
                <a:gd name="T15" fmla="*/ 336 h 406"/>
                <a:gd name="T16" fmla="*/ 57 w 262"/>
                <a:gd name="T17" fmla="*/ 353 h 406"/>
                <a:gd name="T18" fmla="*/ 72 w 262"/>
                <a:gd name="T19" fmla="*/ 368 h 406"/>
                <a:gd name="T20" fmla="*/ 93 w 262"/>
                <a:gd name="T21" fmla="*/ 387 h 406"/>
                <a:gd name="T22" fmla="*/ 116 w 262"/>
                <a:gd name="T23" fmla="*/ 399 h 406"/>
                <a:gd name="T24" fmla="*/ 138 w 262"/>
                <a:gd name="T25" fmla="*/ 405 h 406"/>
                <a:gd name="T26" fmla="*/ 161 w 262"/>
                <a:gd name="T27" fmla="*/ 405 h 406"/>
                <a:gd name="T28" fmla="*/ 180 w 262"/>
                <a:gd name="T29" fmla="*/ 399 h 406"/>
                <a:gd name="T30" fmla="*/ 197 w 262"/>
                <a:gd name="T31" fmla="*/ 387 h 406"/>
                <a:gd name="T32" fmla="*/ 213 w 262"/>
                <a:gd name="T33" fmla="*/ 374 h 406"/>
                <a:gd name="T34" fmla="*/ 226 w 262"/>
                <a:gd name="T35" fmla="*/ 357 h 406"/>
                <a:gd name="T36" fmla="*/ 239 w 262"/>
                <a:gd name="T37" fmla="*/ 336 h 406"/>
                <a:gd name="T38" fmla="*/ 247 w 262"/>
                <a:gd name="T39" fmla="*/ 313 h 406"/>
                <a:gd name="T40" fmla="*/ 252 w 262"/>
                <a:gd name="T41" fmla="*/ 294 h 406"/>
                <a:gd name="T42" fmla="*/ 254 w 262"/>
                <a:gd name="T43" fmla="*/ 281 h 406"/>
                <a:gd name="T44" fmla="*/ 258 w 262"/>
                <a:gd name="T45" fmla="*/ 270 h 406"/>
                <a:gd name="T46" fmla="*/ 260 w 262"/>
                <a:gd name="T47" fmla="*/ 254 h 406"/>
                <a:gd name="T48" fmla="*/ 260 w 262"/>
                <a:gd name="T49" fmla="*/ 239 h 406"/>
                <a:gd name="T50" fmla="*/ 262 w 262"/>
                <a:gd name="T51" fmla="*/ 224 h 406"/>
                <a:gd name="T52" fmla="*/ 262 w 262"/>
                <a:gd name="T53" fmla="*/ 209 h 406"/>
                <a:gd name="T54" fmla="*/ 260 w 262"/>
                <a:gd name="T55" fmla="*/ 194 h 406"/>
                <a:gd name="T56" fmla="*/ 258 w 262"/>
                <a:gd name="T57" fmla="*/ 178 h 406"/>
                <a:gd name="T58" fmla="*/ 254 w 262"/>
                <a:gd name="T59" fmla="*/ 163 h 406"/>
                <a:gd name="T60" fmla="*/ 252 w 262"/>
                <a:gd name="T61" fmla="*/ 148 h 406"/>
                <a:gd name="T62" fmla="*/ 249 w 262"/>
                <a:gd name="T63" fmla="*/ 133 h 406"/>
                <a:gd name="T64" fmla="*/ 245 w 262"/>
                <a:gd name="T65" fmla="*/ 119 h 406"/>
                <a:gd name="T66" fmla="*/ 239 w 262"/>
                <a:gd name="T67" fmla="*/ 106 h 406"/>
                <a:gd name="T68" fmla="*/ 233 w 262"/>
                <a:gd name="T69" fmla="*/ 93 h 406"/>
                <a:gd name="T70" fmla="*/ 220 w 262"/>
                <a:gd name="T71" fmla="*/ 70 h 406"/>
                <a:gd name="T72" fmla="*/ 207 w 262"/>
                <a:gd name="T73" fmla="*/ 51 h 406"/>
                <a:gd name="T74" fmla="*/ 190 w 262"/>
                <a:gd name="T75" fmla="*/ 32 h 406"/>
                <a:gd name="T76" fmla="*/ 175 w 262"/>
                <a:gd name="T77" fmla="*/ 19 h 406"/>
                <a:gd name="T78" fmla="*/ 156 w 262"/>
                <a:gd name="T79" fmla="*/ 7 h 406"/>
                <a:gd name="T80" fmla="*/ 137 w 262"/>
                <a:gd name="T81" fmla="*/ 2 h 406"/>
                <a:gd name="T82" fmla="*/ 118 w 262"/>
                <a:gd name="T83" fmla="*/ 0 h 406"/>
                <a:gd name="T84" fmla="*/ 97 w 262"/>
                <a:gd name="T85" fmla="*/ 4 h 406"/>
                <a:gd name="T86" fmla="*/ 76 w 262"/>
                <a:gd name="T87" fmla="*/ 11 h 406"/>
                <a:gd name="T88" fmla="*/ 59 w 262"/>
                <a:gd name="T89" fmla="*/ 28 h 406"/>
                <a:gd name="T90" fmla="*/ 43 w 262"/>
                <a:gd name="T91" fmla="*/ 47 h 406"/>
                <a:gd name="T92" fmla="*/ 30 w 262"/>
                <a:gd name="T93" fmla="*/ 70 h 406"/>
                <a:gd name="T94" fmla="*/ 21 w 262"/>
                <a:gd name="T95" fmla="*/ 93 h 406"/>
                <a:gd name="T96" fmla="*/ 11 w 262"/>
                <a:gd name="T97" fmla="*/ 119 h 406"/>
                <a:gd name="T98" fmla="*/ 5 w 262"/>
                <a:gd name="T99" fmla="*/ 142 h 406"/>
                <a:gd name="T100" fmla="*/ 2 w 262"/>
                <a:gd name="T101" fmla="*/ 167 h 406"/>
                <a:gd name="T102" fmla="*/ 0 w 262"/>
                <a:gd name="T103" fmla="*/ 188 h 406"/>
                <a:gd name="T104" fmla="*/ 3 w 262"/>
                <a:gd name="T105" fmla="*/ 20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 h="406">
                  <a:moveTo>
                    <a:pt x="3" y="207"/>
                  </a:moveTo>
                  <a:lnTo>
                    <a:pt x="3" y="211"/>
                  </a:lnTo>
                  <a:lnTo>
                    <a:pt x="3" y="214"/>
                  </a:lnTo>
                  <a:lnTo>
                    <a:pt x="5" y="220"/>
                  </a:lnTo>
                  <a:lnTo>
                    <a:pt x="5" y="226"/>
                  </a:lnTo>
                  <a:lnTo>
                    <a:pt x="7" y="232"/>
                  </a:lnTo>
                  <a:lnTo>
                    <a:pt x="7" y="235"/>
                  </a:lnTo>
                  <a:lnTo>
                    <a:pt x="9" y="241"/>
                  </a:lnTo>
                  <a:lnTo>
                    <a:pt x="11" y="247"/>
                  </a:lnTo>
                  <a:lnTo>
                    <a:pt x="11" y="251"/>
                  </a:lnTo>
                  <a:lnTo>
                    <a:pt x="13" y="254"/>
                  </a:lnTo>
                  <a:lnTo>
                    <a:pt x="13" y="260"/>
                  </a:lnTo>
                  <a:lnTo>
                    <a:pt x="15" y="264"/>
                  </a:lnTo>
                  <a:lnTo>
                    <a:pt x="17" y="270"/>
                  </a:lnTo>
                  <a:lnTo>
                    <a:pt x="19" y="273"/>
                  </a:lnTo>
                  <a:lnTo>
                    <a:pt x="19" y="279"/>
                  </a:lnTo>
                  <a:lnTo>
                    <a:pt x="22" y="283"/>
                  </a:lnTo>
                  <a:lnTo>
                    <a:pt x="24" y="291"/>
                  </a:lnTo>
                  <a:lnTo>
                    <a:pt x="28" y="300"/>
                  </a:lnTo>
                  <a:lnTo>
                    <a:pt x="30" y="308"/>
                  </a:lnTo>
                  <a:lnTo>
                    <a:pt x="34" y="317"/>
                  </a:lnTo>
                  <a:lnTo>
                    <a:pt x="38" y="323"/>
                  </a:lnTo>
                  <a:lnTo>
                    <a:pt x="41" y="330"/>
                  </a:lnTo>
                  <a:lnTo>
                    <a:pt x="45" y="336"/>
                  </a:lnTo>
                  <a:lnTo>
                    <a:pt x="49" y="342"/>
                  </a:lnTo>
                  <a:lnTo>
                    <a:pt x="51" y="348"/>
                  </a:lnTo>
                  <a:lnTo>
                    <a:pt x="57" y="353"/>
                  </a:lnTo>
                  <a:lnTo>
                    <a:pt x="60" y="357"/>
                  </a:lnTo>
                  <a:lnTo>
                    <a:pt x="68" y="365"/>
                  </a:lnTo>
                  <a:lnTo>
                    <a:pt x="72" y="368"/>
                  </a:lnTo>
                  <a:lnTo>
                    <a:pt x="80" y="374"/>
                  </a:lnTo>
                  <a:lnTo>
                    <a:pt x="87" y="382"/>
                  </a:lnTo>
                  <a:lnTo>
                    <a:pt x="93" y="387"/>
                  </a:lnTo>
                  <a:lnTo>
                    <a:pt x="100" y="391"/>
                  </a:lnTo>
                  <a:lnTo>
                    <a:pt x="108" y="395"/>
                  </a:lnTo>
                  <a:lnTo>
                    <a:pt x="116" y="399"/>
                  </a:lnTo>
                  <a:lnTo>
                    <a:pt x="125" y="403"/>
                  </a:lnTo>
                  <a:lnTo>
                    <a:pt x="133" y="405"/>
                  </a:lnTo>
                  <a:lnTo>
                    <a:pt x="138" y="405"/>
                  </a:lnTo>
                  <a:lnTo>
                    <a:pt x="148" y="405"/>
                  </a:lnTo>
                  <a:lnTo>
                    <a:pt x="156" y="406"/>
                  </a:lnTo>
                  <a:lnTo>
                    <a:pt x="161" y="405"/>
                  </a:lnTo>
                  <a:lnTo>
                    <a:pt x="167" y="403"/>
                  </a:lnTo>
                  <a:lnTo>
                    <a:pt x="175" y="401"/>
                  </a:lnTo>
                  <a:lnTo>
                    <a:pt x="180" y="399"/>
                  </a:lnTo>
                  <a:lnTo>
                    <a:pt x="186" y="395"/>
                  </a:lnTo>
                  <a:lnTo>
                    <a:pt x="192" y="391"/>
                  </a:lnTo>
                  <a:lnTo>
                    <a:pt x="197" y="387"/>
                  </a:lnTo>
                  <a:lnTo>
                    <a:pt x="201" y="386"/>
                  </a:lnTo>
                  <a:lnTo>
                    <a:pt x="207" y="378"/>
                  </a:lnTo>
                  <a:lnTo>
                    <a:pt x="213" y="374"/>
                  </a:lnTo>
                  <a:lnTo>
                    <a:pt x="216" y="368"/>
                  </a:lnTo>
                  <a:lnTo>
                    <a:pt x="222" y="363"/>
                  </a:lnTo>
                  <a:lnTo>
                    <a:pt x="226" y="357"/>
                  </a:lnTo>
                  <a:lnTo>
                    <a:pt x="232" y="349"/>
                  </a:lnTo>
                  <a:lnTo>
                    <a:pt x="235" y="344"/>
                  </a:lnTo>
                  <a:lnTo>
                    <a:pt x="239" y="336"/>
                  </a:lnTo>
                  <a:lnTo>
                    <a:pt x="243" y="329"/>
                  </a:lnTo>
                  <a:lnTo>
                    <a:pt x="245" y="321"/>
                  </a:lnTo>
                  <a:lnTo>
                    <a:pt x="247" y="313"/>
                  </a:lnTo>
                  <a:lnTo>
                    <a:pt x="251" y="304"/>
                  </a:lnTo>
                  <a:lnTo>
                    <a:pt x="251" y="300"/>
                  </a:lnTo>
                  <a:lnTo>
                    <a:pt x="252" y="294"/>
                  </a:lnTo>
                  <a:lnTo>
                    <a:pt x="252" y="291"/>
                  </a:lnTo>
                  <a:lnTo>
                    <a:pt x="254" y="287"/>
                  </a:lnTo>
                  <a:lnTo>
                    <a:pt x="254" y="281"/>
                  </a:lnTo>
                  <a:lnTo>
                    <a:pt x="256" y="277"/>
                  </a:lnTo>
                  <a:lnTo>
                    <a:pt x="256" y="273"/>
                  </a:lnTo>
                  <a:lnTo>
                    <a:pt x="258" y="270"/>
                  </a:lnTo>
                  <a:lnTo>
                    <a:pt x="258" y="264"/>
                  </a:lnTo>
                  <a:lnTo>
                    <a:pt x="260" y="258"/>
                  </a:lnTo>
                  <a:lnTo>
                    <a:pt x="260" y="254"/>
                  </a:lnTo>
                  <a:lnTo>
                    <a:pt x="260" y="249"/>
                  </a:lnTo>
                  <a:lnTo>
                    <a:pt x="260" y="243"/>
                  </a:lnTo>
                  <a:lnTo>
                    <a:pt x="260" y="239"/>
                  </a:lnTo>
                  <a:lnTo>
                    <a:pt x="260" y="235"/>
                  </a:lnTo>
                  <a:lnTo>
                    <a:pt x="262" y="230"/>
                  </a:lnTo>
                  <a:lnTo>
                    <a:pt x="262" y="224"/>
                  </a:lnTo>
                  <a:lnTo>
                    <a:pt x="262" y="218"/>
                  </a:lnTo>
                  <a:lnTo>
                    <a:pt x="262" y="213"/>
                  </a:lnTo>
                  <a:lnTo>
                    <a:pt x="262" y="209"/>
                  </a:lnTo>
                  <a:lnTo>
                    <a:pt x="260" y="203"/>
                  </a:lnTo>
                  <a:lnTo>
                    <a:pt x="260" y="197"/>
                  </a:lnTo>
                  <a:lnTo>
                    <a:pt x="260" y="194"/>
                  </a:lnTo>
                  <a:lnTo>
                    <a:pt x="260" y="190"/>
                  </a:lnTo>
                  <a:lnTo>
                    <a:pt x="260" y="184"/>
                  </a:lnTo>
                  <a:lnTo>
                    <a:pt x="258" y="178"/>
                  </a:lnTo>
                  <a:lnTo>
                    <a:pt x="258" y="173"/>
                  </a:lnTo>
                  <a:lnTo>
                    <a:pt x="256" y="169"/>
                  </a:lnTo>
                  <a:lnTo>
                    <a:pt x="254" y="163"/>
                  </a:lnTo>
                  <a:lnTo>
                    <a:pt x="254" y="157"/>
                  </a:lnTo>
                  <a:lnTo>
                    <a:pt x="254" y="152"/>
                  </a:lnTo>
                  <a:lnTo>
                    <a:pt x="252" y="148"/>
                  </a:lnTo>
                  <a:lnTo>
                    <a:pt x="251" y="142"/>
                  </a:lnTo>
                  <a:lnTo>
                    <a:pt x="249" y="138"/>
                  </a:lnTo>
                  <a:lnTo>
                    <a:pt x="249" y="133"/>
                  </a:lnTo>
                  <a:lnTo>
                    <a:pt x="247" y="127"/>
                  </a:lnTo>
                  <a:lnTo>
                    <a:pt x="245" y="123"/>
                  </a:lnTo>
                  <a:lnTo>
                    <a:pt x="245" y="119"/>
                  </a:lnTo>
                  <a:lnTo>
                    <a:pt x="243" y="116"/>
                  </a:lnTo>
                  <a:lnTo>
                    <a:pt x="243" y="110"/>
                  </a:lnTo>
                  <a:lnTo>
                    <a:pt x="239" y="106"/>
                  </a:lnTo>
                  <a:lnTo>
                    <a:pt x="237" y="102"/>
                  </a:lnTo>
                  <a:lnTo>
                    <a:pt x="235" y="99"/>
                  </a:lnTo>
                  <a:lnTo>
                    <a:pt x="233" y="93"/>
                  </a:lnTo>
                  <a:lnTo>
                    <a:pt x="230" y="85"/>
                  </a:lnTo>
                  <a:lnTo>
                    <a:pt x="226" y="78"/>
                  </a:lnTo>
                  <a:lnTo>
                    <a:pt x="220" y="70"/>
                  </a:lnTo>
                  <a:lnTo>
                    <a:pt x="216" y="62"/>
                  </a:lnTo>
                  <a:lnTo>
                    <a:pt x="211" y="57"/>
                  </a:lnTo>
                  <a:lnTo>
                    <a:pt x="207" y="51"/>
                  </a:lnTo>
                  <a:lnTo>
                    <a:pt x="201" y="43"/>
                  </a:lnTo>
                  <a:lnTo>
                    <a:pt x="195" y="38"/>
                  </a:lnTo>
                  <a:lnTo>
                    <a:pt x="190" y="32"/>
                  </a:lnTo>
                  <a:lnTo>
                    <a:pt x="186" y="28"/>
                  </a:lnTo>
                  <a:lnTo>
                    <a:pt x="180" y="23"/>
                  </a:lnTo>
                  <a:lnTo>
                    <a:pt x="175" y="19"/>
                  </a:lnTo>
                  <a:lnTo>
                    <a:pt x="169" y="13"/>
                  </a:lnTo>
                  <a:lnTo>
                    <a:pt x="163" y="11"/>
                  </a:lnTo>
                  <a:lnTo>
                    <a:pt x="156" y="7"/>
                  </a:lnTo>
                  <a:lnTo>
                    <a:pt x="150" y="5"/>
                  </a:lnTo>
                  <a:lnTo>
                    <a:pt x="142" y="2"/>
                  </a:lnTo>
                  <a:lnTo>
                    <a:pt x="137" y="2"/>
                  </a:lnTo>
                  <a:lnTo>
                    <a:pt x="131" y="0"/>
                  </a:lnTo>
                  <a:lnTo>
                    <a:pt x="125" y="0"/>
                  </a:lnTo>
                  <a:lnTo>
                    <a:pt x="118" y="0"/>
                  </a:lnTo>
                  <a:lnTo>
                    <a:pt x="112" y="0"/>
                  </a:lnTo>
                  <a:lnTo>
                    <a:pt x="104" y="0"/>
                  </a:lnTo>
                  <a:lnTo>
                    <a:pt x="97" y="4"/>
                  </a:lnTo>
                  <a:lnTo>
                    <a:pt x="91" y="5"/>
                  </a:lnTo>
                  <a:lnTo>
                    <a:pt x="83" y="9"/>
                  </a:lnTo>
                  <a:lnTo>
                    <a:pt x="76" y="11"/>
                  </a:lnTo>
                  <a:lnTo>
                    <a:pt x="70" y="17"/>
                  </a:lnTo>
                  <a:lnTo>
                    <a:pt x="64" y="23"/>
                  </a:lnTo>
                  <a:lnTo>
                    <a:pt x="59" y="28"/>
                  </a:lnTo>
                  <a:lnTo>
                    <a:pt x="53" y="34"/>
                  </a:lnTo>
                  <a:lnTo>
                    <a:pt x="49" y="40"/>
                  </a:lnTo>
                  <a:lnTo>
                    <a:pt x="43" y="47"/>
                  </a:lnTo>
                  <a:lnTo>
                    <a:pt x="40" y="55"/>
                  </a:lnTo>
                  <a:lnTo>
                    <a:pt x="34" y="61"/>
                  </a:lnTo>
                  <a:lnTo>
                    <a:pt x="30" y="70"/>
                  </a:lnTo>
                  <a:lnTo>
                    <a:pt x="26" y="78"/>
                  </a:lnTo>
                  <a:lnTo>
                    <a:pt x="24" y="85"/>
                  </a:lnTo>
                  <a:lnTo>
                    <a:pt x="21" y="93"/>
                  </a:lnTo>
                  <a:lnTo>
                    <a:pt x="17" y="102"/>
                  </a:lnTo>
                  <a:lnTo>
                    <a:pt x="15" y="110"/>
                  </a:lnTo>
                  <a:lnTo>
                    <a:pt x="11" y="119"/>
                  </a:lnTo>
                  <a:lnTo>
                    <a:pt x="9" y="127"/>
                  </a:lnTo>
                  <a:lnTo>
                    <a:pt x="7" y="135"/>
                  </a:lnTo>
                  <a:lnTo>
                    <a:pt x="5" y="142"/>
                  </a:lnTo>
                  <a:lnTo>
                    <a:pt x="5" y="150"/>
                  </a:lnTo>
                  <a:lnTo>
                    <a:pt x="2" y="157"/>
                  </a:lnTo>
                  <a:lnTo>
                    <a:pt x="2" y="167"/>
                  </a:lnTo>
                  <a:lnTo>
                    <a:pt x="2" y="175"/>
                  </a:lnTo>
                  <a:lnTo>
                    <a:pt x="2" y="180"/>
                  </a:lnTo>
                  <a:lnTo>
                    <a:pt x="0" y="188"/>
                  </a:lnTo>
                  <a:lnTo>
                    <a:pt x="0" y="194"/>
                  </a:lnTo>
                  <a:lnTo>
                    <a:pt x="2" y="199"/>
                  </a:lnTo>
                  <a:lnTo>
                    <a:pt x="3" y="207"/>
                  </a:lnTo>
                  <a:lnTo>
                    <a:pt x="3" y="2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19" name="Freeform 15">
              <a:extLst>
                <a:ext uri="{FF2B5EF4-FFF2-40B4-BE49-F238E27FC236}">
                  <a16:creationId xmlns:a16="http://schemas.microsoft.com/office/drawing/2014/main" id="{67EE12C6-01CF-0445-A943-2DC9AEA4A729}"/>
                </a:ext>
              </a:extLst>
            </p:cNvPr>
            <p:cNvSpPr>
              <a:spLocks/>
            </p:cNvSpPr>
            <p:nvPr/>
          </p:nvSpPr>
          <p:spPr bwMode="auto">
            <a:xfrm>
              <a:off x="5289" y="2338"/>
              <a:ext cx="52" cy="79"/>
            </a:xfrm>
            <a:custGeom>
              <a:avLst/>
              <a:gdLst>
                <a:gd name="T0" fmla="*/ 0 w 104"/>
                <a:gd name="T1" fmla="*/ 76 h 160"/>
                <a:gd name="T2" fmla="*/ 0 w 104"/>
                <a:gd name="T3" fmla="*/ 61 h 160"/>
                <a:gd name="T4" fmla="*/ 2 w 104"/>
                <a:gd name="T5" fmla="*/ 46 h 160"/>
                <a:gd name="T6" fmla="*/ 7 w 104"/>
                <a:gd name="T7" fmla="*/ 31 h 160"/>
                <a:gd name="T8" fmla="*/ 13 w 104"/>
                <a:gd name="T9" fmla="*/ 19 h 160"/>
                <a:gd name="T10" fmla="*/ 19 w 104"/>
                <a:gd name="T11" fmla="*/ 12 h 160"/>
                <a:gd name="T12" fmla="*/ 28 w 104"/>
                <a:gd name="T13" fmla="*/ 4 h 160"/>
                <a:gd name="T14" fmla="*/ 40 w 104"/>
                <a:gd name="T15" fmla="*/ 0 h 160"/>
                <a:gd name="T16" fmla="*/ 49 w 104"/>
                <a:gd name="T17" fmla="*/ 0 h 160"/>
                <a:gd name="T18" fmla="*/ 59 w 104"/>
                <a:gd name="T19" fmla="*/ 0 h 160"/>
                <a:gd name="T20" fmla="*/ 68 w 104"/>
                <a:gd name="T21" fmla="*/ 6 h 160"/>
                <a:gd name="T22" fmla="*/ 78 w 104"/>
                <a:gd name="T23" fmla="*/ 13 h 160"/>
                <a:gd name="T24" fmla="*/ 85 w 104"/>
                <a:gd name="T25" fmla="*/ 23 h 160"/>
                <a:gd name="T26" fmla="*/ 91 w 104"/>
                <a:gd name="T27" fmla="*/ 36 h 160"/>
                <a:gd name="T28" fmla="*/ 97 w 104"/>
                <a:gd name="T29" fmla="*/ 50 h 160"/>
                <a:gd name="T30" fmla="*/ 102 w 104"/>
                <a:gd name="T31" fmla="*/ 67 h 160"/>
                <a:gd name="T32" fmla="*/ 104 w 104"/>
                <a:gd name="T33" fmla="*/ 82 h 160"/>
                <a:gd name="T34" fmla="*/ 102 w 104"/>
                <a:gd name="T35" fmla="*/ 97 h 160"/>
                <a:gd name="T36" fmla="*/ 100 w 104"/>
                <a:gd name="T37" fmla="*/ 112 h 160"/>
                <a:gd name="T38" fmla="*/ 97 w 104"/>
                <a:gd name="T39" fmla="*/ 126 h 160"/>
                <a:gd name="T40" fmla="*/ 91 w 104"/>
                <a:gd name="T41" fmla="*/ 137 h 160"/>
                <a:gd name="T42" fmla="*/ 83 w 104"/>
                <a:gd name="T43" fmla="*/ 146 h 160"/>
                <a:gd name="T44" fmla="*/ 76 w 104"/>
                <a:gd name="T45" fmla="*/ 154 h 160"/>
                <a:gd name="T46" fmla="*/ 66 w 104"/>
                <a:gd name="T47" fmla="*/ 158 h 160"/>
                <a:gd name="T48" fmla="*/ 57 w 104"/>
                <a:gd name="T49" fmla="*/ 160 h 160"/>
                <a:gd name="T50" fmla="*/ 45 w 104"/>
                <a:gd name="T51" fmla="*/ 158 h 160"/>
                <a:gd name="T52" fmla="*/ 36 w 104"/>
                <a:gd name="T53" fmla="*/ 152 h 160"/>
                <a:gd name="T54" fmla="*/ 28 w 104"/>
                <a:gd name="T55" fmla="*/ 145 h 160"/>
                <a:gd name="T56" fmla="*/ 19 w 104"/>
                <a:gd name="T57" fmla="*/ 135 h 160"/>
                <a:gd name="T58" fmla="*/ 13 w 104"/>
                <a:gd name="T59" fmla="*/ 122 h 160"/>
                <a:gd name="T60" fmla="*/ 7 w 104"/>
                <a:gd name="T61" fmla="*/ 108 h 160"/>
                <a:gd name="T62" fmla="*/ 2 w 104"/>
                <a:gd name="T63" fmla="*/ 93 h 160"/>
                <a:gd name="T64" fmla="*/ 2 w 104"/>
                <a:gd name="T65" fmla="*/ 8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60">
                  <a:moveTo>
                    <a:pt x="2" y="86"/>
                  </a:moveTo>
                  <a:lnTo>
                    <a:pt x="0" y="76"/>
                  </a:lnTo>
                  <a:lnTo>
                    <a:pt x="0" y="69"/>
                  </a:lnTo>
                  <a:lnTo>
                    <a:pt x="0" y="61"/>
                  </a:lnTo>
                  <a:lnTo>
                    <a:pt x="2" y="53"/>
                  </a:lnTo>
                  <a:lnTo>
                    <a:pt x="2" y="46"/>
                  </a:lnTo>
                  <a:lnTo>
                    <a:pt x="5" y="40"/>
                  </a:lnTo>
                  <a:lnTo>
                    <a:pt x="7" y="31"/>
                  </a:lnTo>
                  <a:lnTo>
                    <a:pt x="11" y="27"/>
                  </a:lnTo>
                  <a:lnTo>
                    <a:pt x="13" y="19"/>
                  </a:lnTo>
                  <a:lnTo>
                    <a:pt x="17" y="15"/>
                  </a:lnTo>
                  <a:lnTo>
                    <a:pt x="19" y="12"/>
                  </a:lnTo>
                  <a:lnTo>
                    <a:pt x="24" y="8"/>
                  </a:lnTo>
                  <a:lnTo>
                    <a:pt x="28" y="4"/>
                  </a:lnTo>
                  <a:lnTo>
                    <a:pt x="34" y="2"/>
                  </a:lnTo>
                  <a:lnTo>
                    <a:pt x="40" y="0"/>
                  </a:lnTo>
                  <a:lnTo>
                    <a:pt x="43" y="0"/>
                  </a:lnTo>
                  <a:lnTo>
                    <a:pt x="49" y="0"/>
                  </a:lnTo>
                  <a:lnTo>
                    <a:pt x="53" y="0"/>
                  </a:lnTo>
                  <a:lnTo>
                    <a:pt x="59" y="0"/>
                  </a:lnTo>
                  <a:lnTo>
                    <a:pt x="62" y="2"/>
                  </a:lnTo>
                  <a:lnTo>
                    <a:pt x="68" y="6"/>
                  </a:lnTo>
                  <a:lnTo>
                    <a:pt x="72" y="10"/>
                  </a:lnTo>
                  <a:lnTo>
                    <a:pt x="78" y="13"/>
                  </a:lnTo>
                  <a:lnTo>
                    <a:pt x="83" y="19"/>
                  </a:lnTo>
                  <a:lnTo>
                    <a:pt x="85" y="23"/>
                  </a:lnTo>
                  <a:lnTo>
                    <a:pt x="89" y="29"/>
                  </a:lnTo>
                  <a:lnTo>
                    <a:pt x="91" y="36"/>
                  </a:lnTo>
                  <a:lnTo>
                    <a:pt x="95" y="44"/>
                  </a:lnTo>
                  <a:lnTo>
                    <a:pt x="97" y="50"/>
                  </a:lnTo>
                  <a:lnTo>
                    <a:pt x="100" y="59"/>
                  </a:lnTo>
                  <a:lnTo>
                    <a:pt x="102" y="67"/>
                  </a:lnTo>
                  <a:lnTo>
                    <a:pt x="104" y="74"/>
                  </a:lnTo>
                  <a:lnTo>
                    <a:pt x="104" y="82"/>
                  </a:lnTo>
                  <a:lnTo>
                    <a:pt x="104" y="89"/>
                  </a:lnTo>
                  <a:lnTo>
                    <a:pt x="102" y="97"/>
                  </a:lnTo>
                  <a:lnTo>
                    <a:pt x="102" y="107"/>
                  </a:lnTo>
                  <a:lnTo>
                    <a:pt x="100" y="112"/>
                  </a:lnTo>
                  <a:lnTo>
                    <a:pt x="99" y="120"/>
                  </a:lnTo>
                  <a:lnTo>
                    <a:pt x="97" y="126"/>
                  </a:lnTo>
                  <a:lnTo>
                    <a:pt x="95" y="133"/>
                  </a:lnTo>
                  <a:lnTo>
                    <a:pt x="91" y="137"/>
                  </a:lnTo>
                  <a:lnTo>
                    <a:pt x="87" y="143"/>
                  </a:lnTo>
                  <a:lnTo>
                    <a:pt x="83" y="146"/>
                  </a:lnTo>
                  <a:lnTo>
                    <a:pt x="81" y="152"/>
                  </a:lnTo>
                  <a:lnTo>
                    <a:pt x="76" y="154"/>
                  </a:lnTo>
                  <a:lnTo>
                    <a:pt x="70" y="158"/>
                  </a:lnTo>
                  <a:lnTo>
                    <a:pt x="66" y="158"/>
                  </a:lnTo>
                  <a:lnTo>
                    <a:pt x="61" y="160"/>
                  </a:lnTo>
                  <a:lnTo>
                    <a:pt x="57" y="160"/>
                  </a:lnTo>
                  <a:lnTo>
                    <a:pt x="51" y="160"/>
                  </a:lnTo>
                  <a:lnTo>
                    <a:pt x="45" y="158"/>
                  </a:lnTo>
                  <a:lnTo>
                    <a:pt x="40" y="156"/>
                  </a:lnTo>
                  <a:lnTo>
                    <a:pt x="36" y="152"/>
                  </a:lnTo>
                  <a:lnTo>
                    <a:pt x="32" y="150"/>
                  </a:lnTo>
                  <a:lnTo>
                    <a:pt x="28" y="145"/>
                  </a:lnTo>
                  <a:lnTo>
                    <a:pt x="23" y="141"/>
                  </a:lnTo>
                  <a:lnTo>
                    <a:pt x="19" y="135"/>
                  </a:lnTo>
                  <a:lnTo>
                    <a:pt x="17" y="129"/>
                  </a:lnTo>
                  <a:lnTo>
                    <a:pt x="13" y="122"/>
                  </a:lnTo>
                  <a:lnTo>
                    <a:pt x="11" y="116"/>
                  </a:lnTo>
                  <a:lnTo>
                    <a:pt x="7" y="108"/>
                  </a:lnTo>
                  <a:lnTo>
                    <a:pt x="5" y="101"/>
                  </a:lnTo>
                  <a:lnTo>
                    <a:pt x="2" y="93"/>
                  </a:lnTo>
                  <a:lnTo>
                    <a:pt x="2" y="86"/>
                  </a:lnTo>
                  <a:lnTo>
                    <a:pt x="2" y="8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0" name="Freeform 16">
              <a:extLst>
                <a:ext uri="{FF2B5EF4-FFF2-40B4-BE49-F238E27FC236}">
                  <a16:creationId xmlns:a16="http://schemas.microsoft.com/office/drawing/2014/main" id="{2D8FA876-C3AD-C345-BF5D-68DFC6D76B94}"/>
                </a:ext>
              </a:extLst>
            </p:cNvPr>
            <p:cNvSpPr>
              <a:spLocks/>
            </p:cNvSpPr>
            <p:nvPr/>
          </p:nvSpPr>
          <p:spPr bwMode="auto">
            <a:xfrm>
              <a:off x="4529" y="2389"/>
              <a:ext cx="641" cy="178"/>
            </a:xfrm>
            <a:custGeom>
              <a:avLst/>
              <a:gdLst>
                <a:gd name="T0" fmla="*/ 1256 w 1281"/>
                <a:gd name="T1" fmla="*/ 0 h 355"/>
                <a:gd name="T2" fmla="*/ 1272 w 1281"/>
                <a:gd name="T3" fmla="*/ 9 h 355"/>
                <a:gd name="T4" fmla="*/ 1281 w 1281"/>
                <a:gd name="T5" fmla="*/ 24 h 355"/>
                <a:gd name="T6" fmla="*/ 1281 w 1281"/>
                <a:gd name="T7" fmla="*/ 43 h 355"/>
                <a:gd name="T8" fmla="*/ 1273 w 1281"/>
                <a:gd name="T9" fmla="*/ 59 h 355"/>
                <a:gd name="T10" fmla="*/ 1266 w 1281"/>
                <a:gd name="T11" fmla="*/ 64 h 355"/>
                <a:gd name="T12" fmla="*/ 1247 w 1281"/>
                <a:gd name="T13" fmla="*/ 70 h 355"/>
                <a:gd name="T14" fmla="*/ 1216 w 1281"/>
                <a:gd name="T15" fmla="*/ 78 h 355"/>
                <a:gd name="T16" fmla="*/ 1175 w 1281"/>
                <a:gd name="T17" fmla="*/ 89 h 355"/>
                <a:gd name="T18" fmla="*/ 1123 w 1281"/>
                <a:gd name="T19" fmla="*/ 102 h 355"/>
                <a:gd name="T20" fmla="*/ 1061 w 1281"/>
                <a:gd name="T21" fmla="*/ 118 h 355"/>
                <a:gd name="T22" fmla="*/ 994 w 1281"/>
                <a:gd name="T23" fmla="*/ 135 h 355"/>
                <a:gd name="T24" fmla="*/ 920 w 1281"/>
                <a:gd name="T25" fmla="*/ 152 h 355"/>
                <a:gd name="T26" fmla="*/ 844 w 1281"/>
                <a:gd name="T27" fmla="*/ 171 h 355"/>
                <a:gd name="T28" fmla="*/ 762 w 1281"/>
                <a:gd name="T29" fmla="*/ 190 h 355"/>
                <a:gd name="T30" fmla="*/ 680 w 1281"/>
                <a:gd name="T31" fmla="*/ 211 h 355"/>
                <a:gd name="T32" fmla="*/ 599 w 1281"/>
                <a:gd name="T33" fmla="*/ 232 h 355"/>
                <a:gd name="T34" fmla="*/ 517 w 1281"/>
                <a:gd name="T35" fmla="*/ 251 h 355"/>
                <a:gd name="T36" fmla="*/ 437 w 1281"/>
                <a:gd name="T37" fmla="*/ 270 h 355"/>
                <a:gd name="T38" fmla="*/ 363 w 1281"/>
                <a:gd name="T39" fmla="*/ 287 h 355"/>
                <a:gd name="T40" fmla="*/ 293 w 1281"/>
                <a:gd name="T41" fmla="*/ 304 h 355"/>
                <a:gd name="T42" fmla="*/ 230 w 1281"/>
                <a:gd name="T43" fmla="*/ 319 h 355"/>
                <a:gd name="T44" fmla="*/ 175 w 1281"/>
                <a:gd name="T45" fmla="*/ 332 h 355"/>
                <a:gd name="T46" fmla="*/ 131 w 1281"/>
                <a:gd name="T47" fmla="*/ 342 h 355"/>
                <a:gd name="T48" fmla="*/ 95 w 1281"/>
                <a:gd name="T49" fmla="*/ 348 h 355"/>
                <a:gd name="T50" fmla="*/ 74 w 1281"/>
                <a:gd name="T51" fmla="*/ 353 h 355"/>
                <a:gd name="T52" fmla="*/ 61 w 1281"/>
                <a:gd name="T53" fmla="*/ 355 h 355"/>
                <a:gd name="T54" fmla="*/ 49 w 1281"/>
                <a:gd name="T55" fmla="*/ 353 h 355"/>
                <a:gd name="T56" fmla="*/ 26 w 1281"/>
                <a:gd name="T57" fmla="*/ 340 h 355"/>
                <a:gd name="T58" fmla="*/ 9 w 1281"/>
                <a:gd name="T59" fmla="*/ 321 h 355"/>
                <a:gd name="T60" fmla="*/ 4 w 1281"/>
                <a:gd name="T61" fmla="*/ 308 h 355"/>
                <a:gd name="T62" fmla="*/ 0 w 1281"/>
                <a:gd name="T63" fmla="*/ 292 h 355"/>
                <a:gd name="T64" fmla="*/ 0 w 1281"/>
                <a:gd name="T65" fmla="*/ 275 h 355"/>
                <a:gd name="T66" fmla="*/ 4 w 1281"/>
                <a:gd name="T67" fmla="*/ 260 h 355"/>
                <a:gd name="T68" fmla="*/ 11 w 1281"/>
                <a:gd name="T69" fmla="*/ 243 h 355"/>
                <a:gd name="T70" fmla="*/ 23 w 1281"/>
                <a:gd name="T71" fmla="*/ 230 h 355"/>
                <a:gd name="T72" fmla="*/ 44 w 1281"/>
                <a:gd name="T73" fmla="*/ 218 h 355"/>
                <a:gd name="T74" fmla="*/ 80 w 1281"/>
                <a:gd name="T75" fmla="*/ 207 h 355"/>
                <a:gd name="T76" fmla="*/ 125 w 1281"/>
                <a:gd name="T77" fmla="*/ 194 h 355"/>
                <a:gd name="T78" fmla="*/ 182 w 1281"/>
                <a:gd name="T79" fmla="*/ 180 h 355"/>
                <a:gd name="T80" fmla="*/ 247 w 1281"/>
                <a:gd name="T81" fmla="*/ 165 h 355"/>
                <a:gd name="T82" fmla="*/ 319 w 1281"/>
                <a:gd name="T83" fmla="*/ 152 h 355"/>
                <a:gd name="T84" fmla="*/ 395 w 1281"/>
                <a:gd name="T85" fmla="*/ 137 h 355"/>
                <a:gd name="T86" fmla="*/ 477 w 1281"/>
                <a:gd name="T87" fmla="*/ 121 h 355"/>
                <a:gd name="T88" fmla="*/ 561 w 1281"/>
                <a:gd name="T89" fmla="*/ 108 h 355"/>
                <a:gd name="T90" fmla="*/ 648 w 1281"/>
                <a:gd name="T91" fmla="*/ 93 h 355"/>
                <a:gd name="T92" fmla="*/ 732 w 1281"/>
                <a:gd name="T93" fmla="*/ 78 h 355"/>
                <a:gd name="T94" fmla="*/ 813 w 1281"/>
                <a:gd name="T95" fmla="*/ 64 h 355"/>
                <a:gd name="T96" fmla="*/ 893 w 1281"/>
                <a:gd name="T97" fmla="*/ 51 h 355"/>
                <a:gd name="T98" fmla="*/ 969 w 1281"/>
                <a:gd name="T99" fmla="*/ 40 h 355"/>
                <a:gd name="T100" fmla="*/ 1038 w 1281"/>
                <a:gd name="T101" fmla="*/ 28 h 355"/>
                <a:gd name="T102" fmla="*/ 1100 w 1281"/>
                <a:gd name="T103" fmla="*/ 21 h 355"/>
                <a:gd name="T104" fmla="*/ 1152 w 1281"/>
                <a:gd name="T105" fmla="*/ 13 h 355"/>
                <a:gd name="T106" fmla="*/ 1196 w 1281"/>
                <a:gd name="T107" fmla="*/ 7 h 355"/>
                <a:gd name="T108" fmla="*/ 1226 w 1281"/>
                <a:gd name="T109" fmla="*/ 2 h 355"/>
                <a:gd name="T110" fmla="*/ 1245 w 1281"/>
                <a:gd name="T111" fmla="*/ 0 h 355"/>
                <a:gd name="T112" fmla="*/ 1249 w 1281"/>
                <a:gd name="T11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1" h="355">
                  <a:moveTo>
                    <a:pt x="1249" y="0"/>
                  </a:moveTo>
                  <a:lnTo>
                    <a:pt x="1253" y="0"/>
                  </a:lnTo>
                  <a:lnTo>
                    <a:pt x="1256" y="0"/>
                  </a:lnTo>
                  <a:lnTo>
                    <a:pt x="1260" y="4"/>
                  </a:lnTo>
                  <a:lnTo>
                    <a:pt x="1266" y="5"/>
                  </a:lnTo>
                  <a:lnTo>
                    <a:pt x="1272" y="9"/>
                  </a:lnTo>
                  <a:lnTo>
                    <a:pt x="1275" y="13"/>
                  </a:lnTo>
                  <a:lnTo>
                    <a:pt x="1279" y="19"/>
                  </a:lnTo>
                  <a:lnTo>
                    <a:pt x="1281" y="24"/>
                  </a:lnTo>
                  <a:lnTo>
                    <a:pt x="1281" y="30"/>
                  </a:lnTo>
                  <a:lnTo>
                    <a:pt x="1281" y="38"/>
                  </a:lnTo>
                  <a:lnTo>
                    <a:pt x="1281" y="43"/>
                  </a:lnTo>
                  <a:lnTo>
                    <a:pt x="1279" y="49"/>
                  </a:lnTo>
                  <a:lnTo>
                    <a:pt x="1275" y="55"/>
                  </a:lnTo>
                  <a:lnTo>
                    <a:pt x="1273" y="59"/>
                  </a:lnTo>
                  <a:lnTo>
                    <a:pt x="1270" y="63"/>
                  </a:lnTo>
                  <a:lnTo>
                    <a:pt x="1268" y="63"/>
                  </a:lnTo>
                  <a:lnTo>
                    <a:pt x="1266" y="64"/>
                  </a:lnTo>
                  <a:lnTo>
                    <a:pt x="1260" y="64"/>
                  </a:lnTo>
                  <a:lnTo>
                    <a:pt x="1256" y="66"/>
                  </a:lnTo>
                  <a:lnTo>
                    <a:pt x="1247" y="70"/>
                  </a:lnTo>
                  <a:lnTo>
                    <a:pt x="1239" y="72"/>
                  </a:lnTo>
                  <a:lnTo>
                    <a:pt x="1228" y="74"/>
                  </a:lnTo>
                  <a:lnTo>
                    <a:pt x="1216" y="78"/>
                  </a:lnTo>
                  <a:lnTo>
                    <a:pt x="1203" y="82"/>
                  </a:lnTo>
                  <a:lnTo>
                    <a:pt x="1190" y="85"/>
                  </a:lnTo>
                  <a:lnTo>
                    <a:pt x="1175" y="89"/>
                  </a:lnTo>
                  <a:lnTo>
                    <a:pt x="1159" y="93"/>
                  </a:lnTo>
                  <a:lnTo>
                    <a:pt x="1142" y="97"/>
                  </a:lnTo>
                  <a:lnTo>
                    <a:pt x="1123" y="102"/>
                  </a:lnTo>
                  <a:lnTo>
                    <a:pt x="1104" y="108"/>
                  </a:lnTo>
                  <a:lnTo>
                    <a:pt x="1085" y="114"/>
                  </a:lnTo>
                  <a:lnTo>
                    <a:pt x="1061" y="118"/>
                  </a:lnTo>
                  <a:lnTo>
                    <a:pt x="1042" y="121"/>
                  </a:lnTo>
                  <a:lnTo>
                    <a:pt x="1019" y="127"/>
                  </a:lnTo>
                  <a:lnTo>
                    <a:pt x="994" y="135"/>
                  </a:lnTo>
                  <a:lnTo>
                    <a:pt x="969" y="140"/>
                  </a:lnTo>
                  <a:lnTo>
                    <a:pt x="947" y="146"/>
                  </a:lnTo>
                  <a:lnTo>
                    <a:pt x="920" y="152"/>
                  </a:lnTo>
                  <a:lnTo>
                    <a:pt x="895" y="159"/>
                  </a:lnTo>
                  <a:lnTo>
                    <a:pt x="870" y="165"/>
                  </a:lnTo>
                  <a:lnTo>
                    <a:pt x="844" y="171"/>
                  </a:lnTo>
                  <a:lnTo>
                    <a:pt x="817" y="177"/>
                  </a:lnTo>
                  <a:lnTo>
                    <a:pt x="789" y="184"/>
                  </a:lnTo>
                  <a:lnTo>
                    <a:pt x="762" y="190"/>
                  </a:lnTo>
                  <a:lnTo>
                    <a:pt x="735" y="197"/>
                  </a:lnTo>
                  <a:lnTo>
                    <a:pt x="709" y="205"/>
                  </a:lnTo>
                  <a:lnTo>
                    <a:pt x="680" y="211"/>
                  </a:lnTo>
                  <a:lnTo>
                    <a:pt x="652" y="218"/>
                  </a:lnTo>
                  <a:lnTo>
                    <a:pt x="625" y="224"/>
                  </a:lnTo>
                  <a:lnTo>
                    <a:pt x="599" y="232"/>
                  </a:lnTo>
                  <a:lnTo>
                    <a:pt x="570" y="237"/>
                  </a:lnTo>
                  <a:lnTo>
                    <a:pt x="543" y="245"/>
                  </a:lnTo>
                  <a:lnTo>
                    <a:pt x="517" y="251"/>
                  </a:lnTo>
                  <a:lnTo>
                    <a:pt x="488" y="256"/>
                  </a:lnTo>
                  <a:lnTo>
                    <a:pt x="464" y="264"/>
                  </a:lnTo>
                  <a:lnTo>
                    <a:pt x="437" y="270"/>
                  </a:lnTo>
                  <a:lnTo>
                    <a:pt x="412" y="275"/>
                  </a:lnTo>
                  <a:lnTo>
                    <a:pt x="388" y="281"/>
                  </a:lnTo>
                  <a:lnTo>
                    <a:pt x="363" y="287"/>
                  </a:lnTo>
                  <a:lnTo>
                    <a:pt x="338" y="292"/>
                  </a:lnTo>
                  <a:lnTo>
                    <a:pt x="315" y="298"/>
                  </a:lnTo>
                  <a:lnTo>
                    <a:pt x="293" y="304"/>
                  </a:lnTo>
                  <a:lnTo>
                    <a:pt x="272" y="310"/>
                  </a:lnTo>
                  <a:lnTo>
                    <a:pt x="251" y="315"/>
                  </a:lnTo>
                  <a:lnTo>
                    <a:pt x="230" y="319"/>
                  </a:lnTo>
                  <a:lnTo>
                    <a:pt x="211" y="323"/>
                  </a:lnTo>
                  <a:lnTo>
                    <a:pt x="192" y="329"/>
                  </a:lnTo>
                  <a:lnTo>
                    <a:pt x="175" y="332"/>
                  </a:lnTo>
                  <a:lnTo>
                    <a:pt x="159" y="334"/>
                  </a:lnTo>
                  <a:lnTo>
                    <a:pt x="144" y="338"/>
                  </a:lnTo>
                  <a:lnTo>
                    <a:pt x="131" y="342"/>
                  </a:lnTo>
                  <a:lnTo>
                    <a:pt x="116" y="344"/>
                  </a:lnTo>
                  <a:lnTo>
                    <a:pt x="106" y="346"/>
                  </a:lnTo>
                  <a:lnTo>
                    <a:pt x="95" y="348"/>
                  </a:lnTo>
                  <a:lnTo>
                    <a:pt x="87" y="349"/>
                  </a:lnTo>
                  <a:lnTo>
                    <a:pt x="80" y="351"/>
                  </a:lnTo>
                  <a:lnTo>
                    <a:pt x="74" y="353"/>
                  </a:lnTo>
                  <a:lnTo>
                    <a:pt x="68" y="353"/>
                  </a:lnTo>
                  <a:lnTo>
                    <a:pt x="68" y="355"/>
                  </a:lnTo>
                  <a:lnTo>
                    <a:pt x="61" y="355"/>
                  </a:lnTo>
                  <a:lnTo>
                    <a:pt x="57" y="355"/>
                  </a:lnTo>
                  <a:lnTo>
                    <a:pt x="53" y="353"/>
                  </a:lnTo>
                  <a:lnTo>
                    <a:pt x="49" y="353"/>
                  </a:lnTo>
                  <a:lnTo>
                    <a:pt x="40" y="349"/>
                  </a:lnTo>
                  <a:lnTo>
                    <a:pt x="32" y="346"/>
                  </a:lnTo>
                  <a:lnTo>
                    <a:pt x="26" y="340"/>
                  </a:lnTo>
                  <a:lnTo>
                    <a:pt x="19" y="336"/>
                  </a:lnTo>
                  <a:lnTo>
                    <a:pt x="13" y="329"/>
                  </a:lnTo>
                  <a:lnTo>
                    <a:pt x="9" y="321"/>
                  </a:lnTo>
                  <a:lnTo>
                    <a:pt x="6" y="317"/>
                  </a:lnTo>
                  <a:lnTo>
                    <a:pt x="4" y="313"/>
                  </a:lnTo>
                  <a:lnTo>
                    <a:pt x="4" y="308"/>
                  </a:lnTo>
                  <a:lnTo>
                    <a:pt x="2" y="304"/>
                  </a:lnTo>
                  <a:lnTo>
                    <a:pt x="0" y="298"/>
                  </a:lnTo>
                  <a:lnTo>
                    <a:pt x="0" y="292"/>
                  </a:lnTo>
                  <a:lnTo>
                    <a:pt x="0" y="287"/>
                  </a:lnTo>
                  <a:lnTo>
                    <a:pt x="0" y="283"/>
                  </a:lnTo>
                  <a:lnTo>
                    <a:pt x="0" y="275"/>
                  </a:lnTo>
                  <a:lnTo>
                    <a:pt x="2" y="272"/>
                  </a:lnTo>
                  <a:lnTo>
                    <a:pt x="2" y="266"/>
                  </a:lnTo>
                  <a:lnTo>
                    <a:pt x="4" y="260"/>
                  </a:lnTo>
                  <a:lnTo>
                    <a:pt x="6" y="253"/>
                  </a:lnTo>
                  <a:lnTo>
                    <a:pt x="9" y="249"/>
                  </a:lnTo>
                  <a:lnTo>
                    <a:pt x="11" y="243"/>
                  </a:lnTo>
                  <a:lnTo>
                    <a:pt x="15" y="237"/>
                  </a:lnTo>
                  <a:lnTo>
                    <a:pt x="17" y="234"/>
                  </a:lnTo>
                  <a:lnTo>
                    <a:pt x="23" y="230"/>
                  </a:lnTo>
                  <a:lnTo>
                    <a:pt x="26" y="226"/>
                  </a:lnTo>
                  <a:lnTo>
                    <a:pt x="36" y="222"/>
                  </a:lnTo>
                  <a:lnTo>
                    <a:pt x="44" y="218"/>
                  </a:lnTo>
                  <a:lnTo>
                    <a:pt x="55" y="215"/>
                  </a:lnTo>
                  <a:lnTo>
                    <a:pt x="68" y="211"/>
                  </a:lnTo>
                  <a:lnTo>
                    <a:pt x="80" y="207"/>
                  </a:lnTo>
                  <a:lnTo>
                    <a:pt x="93" y="203"/>
                  </a:lnTo>
                  <a:lnTo>
                    <a:pt x="110" y="199"/>
                  </a:lnTo>
                  <a:lnTo>
                    <a:pt x="125" y="194"/>
                  </a:lnTo>
                  <a:lnTo>
                    <a:pt x="144" y="190"/>
                  </a:lnTo>
                  <a:lnTo>
                    <a:pt x="161" y="184"/>
                  </a:lnTo>
                  <a:lnTo>
                    <a:pt x="182" y="180"/>
                  </a:lnTo>
                  <a:lnTo>
                    <a:pt x="201" y="177"/>
                  </a:lnTo>
                  <a:lnTo>
                    <a:pt x="224" y="171"/>
                  </a:lnTo>
                  <a:lnTo>
                    <a:pt x="247" y="165"/>
                  </a:lnTo>
                  <a:lnTo>
                    <a:pt x="270" y="161"/>
                  </a:lnTo>
                  <a:lnTo>
                    <a:pt x="293" y="158"/>
                  </a:lnTo>
                  <a:lnTo>
                    <a:pt x="319" y="152"/>
                  </a:lnTo>
                  <a:lnTo>
                    <a:pt x="344" y="146"/>
                  </a:lnTo>
                  <a:lnTo>
                    <a:pt x="371" y="140"/>
                  </a:lnTo>
                  <a:lnTo>
                    <a:pt x="395" y="137"/>
                  </a:lnTo>
                  <a:lnTo>
                    <a:pt x="422" y="131"/>
                  </a:lnTo>
                  <a:lnTo>
                    <a:pt x="448" y="125"/>
                  </a:lnTo>
                  <a:lnTo>
                    <a:pt x="477" y="121"/>
                  </a:lnTo>
                  <a:lnTo>
                    <a:pt x="504" y="118"/>
                  </a:lnTo>
                  <a:lnTo>
                    <a:pt x="532" y="112"/>
                  </a:lnTo>
                  <a:lnTo>
                    <a:pt x="561" y="108"/>
                  </a:lnTo>
                  <a:lnTo>
                    <a:pt x="589" y="102"/>
                  </a:lnTo>
                  <a:lnTo>
                    <a:pt x="618" y="97"/>
                  </a:lnTo>
                  <a:lnTo>
                    <a:pt x="648" y="93"/>
                  </a:lnTo>
                  <a:lnTo>
                    <a:pt x="675" y="89"/>
                  </a:lnTo>
                  <a:lnTo>
                    <a:pt x="703" y="83"/>
                  </a:lnTo>
                  <a:lnTo>
                    <a:pt x="732" y="78"/>
                  </a:lnTo>
                  <a:lnTo>
                    <a:pt x="760" y="72"/>
                  </a:lnTo>
                  <a:lnTo>
                    <a:pt x="785" y="68"/>
                  </a:lnTo>
                  <a:lnTo>
                    <a:pt x="813" y="64"/>
                  </a:lnTo>
                  <a:lnTo>
                    <a:pt x="840" y="61"/>
                  </a:lnTo>
                  <a:lnTo>
                    <a:pt x="869" y="55"/>
                  </a:lnTo>
                  <a:lnTo>
                    <a:pt x="893" y="51"/>
                  </a:lnTo>
                  <a:lnTo>
                    <a:pt x="920" y="47"/>
                  </a:lnTo>
                  <a:lnTo>
                    <a:pt x="945" y="43"/>
                  </a:lnTo>
                  <a:lnTo>
                    <a:pt x="969" y="40"/>
                  </a:lnTo>
                  <a:lnTo>
                    <a:pt x="992" y="36"/>
                  </a:lnTo>
                  <a:lnTo>
                    <a:pt x="1017" y="32"/>
                  </a:lnTo>
                  <a:lnTo>
                    <a:pt x="1038" y="28"/>
                  </a:lnTo>
                  <a:lnTo>
                    <a:pt x="1061" y="26"/>
                  </a:lnTo>
                  <a:lnTo>
                    <a:pt x="1080" y="23"/>
                  </a:lnTo>
                  <a:lnTo>
                    <a:pt x="1100" y="21"/>
                  </a:lnTo>
                  <a:lnTo>
                    <a:pt x="1119" y="17"/>
                  </a:lnTo>
                  <a:lnTo>
                    <a:pt x="1137" y="15"/>
                  </a:lnTo>
                  <a:lnTo>
                    <a:pt x="1152" y="13"/>
                  </a:lnTo>
                  <a:lnTo>
                    <a:pt x="1169" y="9"/>
                  </a:lnTo>
                  <a:lnTo>
                    <a:pt x="1182" y="9"/>
                  </a:lnTo>
                  <a:lnTo>
                    <a:pt x="1196" y="7"/>
                  </a:lnTo>
                  <a:lnTo>
                    <a:pt x="1207" y="4"/>
                  </a:lnTo>
                  <a:lnTo>
                    <a:pt x="1216" y="4"/>
                  </a:lnTo>
                  <a:lnTo>
                    <a:pt x="1226" y="2"/>
                  </a:lnTo>
                  <a:lnTo>
                    <a:pt x="1235" y="2"/>
                  </a:lnTo>
                  <a:lnTo>
                    <a:pt x="1239" y="0"/>
                  </a:lnTo>
                  <a:lnTo>
                    <a:pt x="1245" y="0"/>
                  </a:lnTo>
                  <a:lnTo>
                    <a:pt x="1247" y="0"/>
                  </a:lnTo>
                  <a:lnTo>
                    <a:pt x="1249" y="0"/>
                  </a:lnTo>
                  <a:lnTo>
                    <a:pt x="124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1" name="Freeform 17">
              <a:extLst>
                <a:ext uri="{FF2B5EF4-FFF2-40B4-BE49-F238E27FC236}">
                  <a16:creationId xmlns:a16="http://schemas.microsoft.com/office/drawing/2014/main" id="{EB0D54F8-10FB-3142-AE07-B54FF0A128F2}"/>
                </a:ext>
              </a:extLst>
            </p:cNvPr>
            <p:cNvSpPr>
              <a:spLocks/>
            </p:cNvSpPr>
            <p:nvPr/>
          </p:nvSpPr>
          <p:spPr bwMode="auto">
            <a:xfrm>
              <a:off x="4523" y="2530"/>
              <a:ext cx="268" cy="277"/>
            </a:xfrm>
            <a:custGeom>
              <a:avLst/>
              <a:gdLst>
                <a:gd name="T0" fmla="*/ 534 w 536"/>
                <a:gd name="T1" fmla="*/ 21 h 555"/>
                <a:gd name="T2" fmla="*/ 536 w 536"/>
                <a:gd name="T3" fmla="*/ 44 h 555"/>
                <a:gd name="T4" fmla="*/ 534 w 536"/>
                <a:gd name="T5" fmla="*/ 72 h 555"/>
                <a:gd name="T6" fmla="*/ 532 w 536"/>
                <a:gd name="T7" fmla="*/ 105 h 555"/>
                <a:gd name="T8" fmla="*/ 524 w 536"/>
                <a:gd name="T9" fmla="*/ 139 h 555"/>
                <a:gd name="T10" fmla="*/ 517 w 536"/>
                <a:gd name="T11" fmla="*/ 169 h 555"/>
                <a:gd name="T12" fmla="*/ 507 w 536"/>
                <a:gd name="T13" fmla="*/ 196 h 555"/>
                <a:gd name="T14" fmla="*/ 496 w 536"/>
                <a:gd name="T15" fmla="*/ 215 h 555"/>
                <a:gd name="T16" fmla="*/ 479 w 536"/>
                <a:gd name="T17" fmla="*/ 234 h 555"/>
                <a:gd name="T18" fmla="*/ 456 w 536"/>
                <a:gd name="T19" fmla="*/ 255 h 555"/>
                <a:gd name="T20" fmla="*/ 427 w 536"/>
                <a:gd name="T21" fmla="*/ 281 h 555"/>
                <a:gd name="T22" fmla="*/ 393 w 536"/>
                <a:gd name="T23" fmla="*/ 308 h 555"/>
                <a:gd name="T24" fmla="*/ 357 w 536"/>
                <a:gd name="T25" fmla="*/ 338 h 555"/>
                <a:gd name="T26" fmla="*/ 317 w 536"/>
                <a:gd name="T27" fmla="*/ 371 h 555"/>
                <a:gd name="T28" fmla="*/ 275 w 536"/>
                <a:gd name="T29" fmla="*/ 403 h 555"/>
                <a:gd name="T30" fmla="*/ 233 w 536"/>
                <a:gd name="T31" fmla="*/ 433 h 555"/>
                <a:gd name="T32" fmla="*/ 192 w 536"/>
                <a:gd name="T33" fmla="*/ 464 h 555"/>
                <a:gd name="T34" fmla="*/ 152 w 536"/>
                <a:gd name="T35" fmla="*/ 490 h 555"/>
                <a:gd name="T36" fmla="*/ 115 w 536"/>
                <a:gd name="T37" fmla="*/ 515 h 555"/>
                <a:gd name="T38" fmla="*/ 81 w 536"/>
                <a:gd name="T39" fmla="*/ 534 h 555"/>
                <a:gd name="T40" fmla="*/ 53 w 536"/>
                <a:gd name="T41" fmla="*/ 547 h 555"/>
                <a:gd name="T42" fmla="*/ 32 w 536"/>
                <a:gd name="T43" fmla="*/ 555 h 555"/>
                <a:gd name="T44" fmla="*/ 17 w 536"/>
                <a:gd name="T45" fmla="*/ 555 h 555"/>
                <a:gd name="T46" fmla="*/ 3 w 536"/>
                <a:gd name="T47" fmla="*/ 540 h 555"/>
                <a:gd name="T48" fmla="*/ 0 w 536"/>
                <a:gd name="T49" fmla="*/ 519 h 555"/>
                <a:gd name="T50" fmla="*/ 1 w 536"/>
                <a:gd name="T51" fmla="*/ 494 h 555"/>
                <a:gd name="T52" fmla="*/ 5 w 536"/>
                <a:gd name="T53" fmla="*/ 466 h 555"/>
                <a:gd name="T54" fmla="*/ 11 w 536"/>
                <a:gd name="T55" fmla="*/ 431 h 555"/>
                <a:gd name="T56" fmla="*/ 19 w 536"/>
                <a:gd name="T57" fmla="*/ 395 h 555"/>
                <a:gd name="T58" fmla="*/ 28 w 536"/>
                <a:gd name="T59" fmla="*/ 357 h 555"/>
                <a:gd name="T60" fmla="*/ 39 w 536"/>
                <a:gd name="T61" fmla="*/ 321 h 555"/>
                <a:gd name="T62" fmla="*/ 51 w 536"/>
                <a:gd name="T63" fmla="*/ 283 h 555"/>
                <a:gd name="T64" fmla="*/ 62 w 536"/>
                <a:gd name="T65" fmla="*/ 245 h 555"/>
                <a:gd name="T66" fmla="*/ 74 w 536"/>
                <a:gd name="T67" fmla="*/ 211 h 555"/>
                <a:gd name="T68" fmla="*/ 85 w 536"/>
                <a:gd name="T69" fmla="*/ 181 h 555"/>
                <a:gd name="T70" fmla="*/ 96 w 536"/>
                <a:gd name="T71" fmla="*/ 152 h 555"/>
                <a:gd name="T72" fmla="*/ 104 w 536"/>
                <a:gd name="T73" fmla="*/ 133 h 555"/>
                <a:gd name="T74" fmla="*/ 115 w 536"/>
                <a:gd name="T75" fmla="*/ 116 h 555"/>
                <a:gd name="T76" fmla="*/ 129 w 536"/>
                <a:gd name="T77" fmla="*/ 105 h 555"/>
                <a:gd name="T78" fmla="*/ 150 w 536"/>
                <a:gd name="T79" fmla="*/ 97 h 555"/>
                <a:gd name="T80" fmla="*/ 172 w 536"/>
                <a:gd name="T81" fmla="*/ 89 h 555"/>
                <a:gd name="T82" fmla="*/ 201 w 536"/>
                <a:gd name="T83" fmla="*/ 82 h 555"/>
                <a:gd name="T84" fmla="*/ 235 w 536"/>
                <a:gd name="T85" fmla="*/ 74 h 555"/>
                <a:gd name="T86" fmla="*/ 256 w 536"/>
                <a:gd name="T87" fmla="*/ 70 h 555"/>
                <a:gd name="T88" fmla="*/ 275 w 536"/>
                <a:gd name="T89" fmla="*/ 67 h 555"/>
                <a:gd name="T90" fmla="*/ 294 w 536"/>
                <a:gd name="T91" fmla="*/ 63 h 555"/>
                <a:gd name="T92" fmla="*/ 313 w 536"/>
                <a:gd name="T93" fmla="*/ 57 h 555"/>
                <a:gd name="T94" fmla="*/ 332 w 536"/>
                <a:gd name="T95" fmla="*/ 53 h 555"/>
                <a:gd name="T96" fmla="*/ 349 w 536"/>
                <a:gd name="T97" fmla="*/ 48 h 555"/>
                <a:gd name="T98" fmla="*/ 368 w 536"/>
                <a:gd name="T99" fmla="*/ 44 h 555"/>
                <a:gd name="T100" fmla="*/ 397 w 536"/>
                <a:gd name="T101" fmla="*/ 34 h 555"/>
                <a:gd name="T102" fmla="*/ 427 w 536"/>
                <a:gd name="T103" fmla="*/ 25 h 555"/>
                <a:gd name="T104" fmla="*/ 458 w 536"/>
                <a:gd name="T105" fmla="*/ 15 h 555"/>
                <a:gd name="T106" fmla="*/ 480 w 536"/>
                <a:gd name="T107" fmla="*/ 8 h 555"/>
                <a:gd name="T108" fmla="*/ 501 w 536"/>
                <a:gd name="T109" fmla="*/ 2 h 555"/>
                <a:gd name="T110" fmla="*/ 526 w 536"/>
                <a:gd name="T111" fmla="*/ 2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6" h="555">
                  <a:moveTo>
                    <a:pt x="530" y="6"/>
                  </a:moveTo>
                  <a:lnTo>
                    <a:pt x="532" y="10"/>
                  </a:lnTo>
                  <a:lnTo>
                    <a:pt x="534" y="17"/>
                  </a:lnTo>
                  <a:lnTo>
                    <a:pt x="534" y="21"/>
                  </a:lnTo>
                  <a:lnTo>
                    <a:pt x="536" y="27"/>
                  </a:lnTo>
                  <a:lnTo>
                    <a:pt x="536" y="32"/>
                  </a:lnTo>
                  <a:lnTo>
                    <a:pt x="536" y="40"/>
                  </a:lnTo>
                  <a:lnTo>
                    <a:pt x="536" y="44"/>
                  </a:lnTo>
                  <a:lnTo>
                    <a:pt x="536" y="51"/>
                  </a:lnTo>
                  <a:lnTo>
                    <a:pt x="536" y="59"/>
                  </a:lnTo>
                  <a:lnTo>
                    <a:pt x="536" y="65"/>
                  </a:lnTo>
                  <a:lnTo>
                    <a:pt x="534" y="72"/>
                  </a:lnTo>
                  <a:lnTo>
                    <a:pt x="534" y="82"/>
                  </a:lnTo>
                  <a:lnTo>
                    <a:pt x="532" y="89"/>
                  </a:lnTo>
                  <a:lnTo>
                    <a:pt x="532" y="99"/>
                  </a:lnTo>
                  <a:lnTo>
                    <a:pt x="532" y="105"/>
                  </a:lnTo>
                  <a:lnTo>
                    <a:pt x="530" y="114"/>
                  </a:lnTo>
                  <a:lnTo>
                    <a:pt x="528" y="122"/>
                  </a:lnTo>
                  <a:lnTo>
                    <a:pt x="526" y="131"/>
                  </a:lnTo>
                  <a:lnTo>
                    <a:pt x="524" y="139"/>
                  </a:lnTo>
                  <a:lnTo>
                    <a:pt x="522" y="146"/>
                  </a:lnTo>
                  <a:lnTo>
                    <a:pt x="520" y="154"/>
                  </a:lnTo>
                  <a:lnTo>
                    <a:pt x="520" y="162"/>
                  </a:lnTo>
                  <a:lnTo>
                    <a:pt x="517" y="169"/>
                  </a:lnTo>
                  <a:lnTo>
                    <a:pt x="515" y="177"/>
                  </a:lnTo>
                  <a:lnTo>
                    <a:pt x="513" y="183"/>
                  </a:lnTo>
                  <a:lnTo>
                    <a:pt x="511" y="190"/>
                  </a:lnTo>
                  <a:lnTo>
                    <a:pt x="507" y="196"/>
                  </a:lnTo>
                  <a:lnTo>
                    <a:pt x="505" y="202"/>
                  </a:lnTo>
                  <a:lnTo>
                    <a:pt x="503" y="207"/>
                  </a:lnTo>
                  <a:lnTo>
                    <a:pt x="501" y="211"/>
                  </a:lnTo>
                  <a:lnTo>
                    <a:pt x="496" y="215"/>
                  </a:lnTo>
                  <a:lnTo>
                    <a:pt x="492" y="221"/>
                  </a:lnTo>
                  <a:lnTo>
                    <a:pt x="488" y="224"/>
                  </a:lnTo>
                  <a:lnTo>
                    <a:pt x="484" y="230"/>
                  </a:lnTo>
                  <a:lnTo>
                    <a:pt x="479" y="234"/>
                  </a:lnTo>
                  <a:lnTo>
                    <a:pt x="473" y="240"/>
                  </a:lnTo>
                  <a:lnTo>
                    <a:pt x="467" y="243"/>
                  </a:lnTo>
                  <a:lnTo>
                    <a:pt x="461" y="249"/>
                  </a:lnTo>
                  <a:lnTo>
                    <a:pt x="456" y="255"/>
                  </a:lnTo>
                  <a:lnTo>
                    <a:pt x="450" y="260"/>
                  </a:lnTo>
                  <a:lnTo>
                    <a:pt x="442" y="266"/>
                  </a:lnTo>
                  <a:lnTo>
                    <a:pt x="435" y="274"/>
                  </a:lnTo>
                  <a:lnTo>
                    <a:pt x="427" y="281"/>
                  </a:lnTo>
                  <a:lnTo>
                    <a:pt x="420" y="287"/>
                  </a:lnTo>
                  <a:lnTo>
                    <a:pt x="410" y="295"/>
                  </a:lnTo>
                  <a:lnTo>
                    <a:pt x="403" y="300"/>
                  </a:lnTo>
                  <a:lnTo>
                    <a:pt x="393" y="308"/>
                  </a:lnTo>
                  <a:lnTo>
                    <a:pt x="385" y="317"/>
                  </a:lnTo>
                  <a:lnTo>
                    <a:pt x="376" y="323"/>
                  </a:lnTo>
                  <a:lnTo>
                    <a:pt x="364" y="331"/>
                  </a:lnTo>
                  <a:lnTo>
                    <a:pt x="357" y="338"/>
                  </a:lnTo>
                  <a:lnTo>
                    <a:pt x="347" y="348"/>
                  </a:lnTo>
                  <a:lnTo>
                    <a:pt x="338" y="354"/>
                  </a:lnTo>
                  <a:lnTo>
                    <a:pt x="326" y="363"/>
                  </a:lnTo>
                  <a:lnTo>
                    <a:pt x="317" y="371"/>
                  </a:lnTo>
                  <a:lnTo>
                    <a:pt x="307" y="378"/>
                  </a:lnTo>
                  <a:lnTo>
                    <a:pt x="296" y="388"/>
                  </a:lnTo>
                  <a:lnTo>
                    <a:pt x="287" y="395"/>
                  </a:lnTo>
                  <a:lnTo>
                    <a:pt x="275" y="403"/>
                  </a:lnTo>
                  <a:lnTo>
                    <a:pt x="266" y="412"/>
                  </a:lnTo>
                  <a:lnTo>
                    <a:pt x="254" y="418"/>
                  </a:lnTo>
                  <a:lnTo>
                    <a:pt x="245" y="428"/>
                  </a:lnTo>
                  <a:lnTo>
                    <a:pt x="233" y="433"/>
                  </a:lnTo>
                  <a:lnTo>
                    <a:pt x="224" y="441"/>
                  </a:lnTo>
                  <a:lnTo>
                    <a:pt x="212" y="449"/>
                  </a:lnTo>
                  <a:lnTo>
                    <a:pt x="201" y="456"/>
                  </a:lnTo>
                  <a:lnTo>
                    <a:pt x="192" y="464"/>
                  </a:lnTo>
                  <a:lnTo>
                    <a:pt x="182" y="471"/>
                  </a:lnTo>
                  <a:lnTo>
                    <a:pt x="172" y="479"/>
                  </a:lnTo>
                  <a:lnTo>
                    <a:pt x="161" y="485"/>
                  </a:lnTo>
                  <a:lnTo>
                    <a:pt x="152" y="490"/>
                  </a:lnTo>
                  <a:lnTo>
                    <a:pt x="142" y="498"/>
                  </a:lnTo>
                  <a:lnTo>
                    <a:pt x="133" y="504"/>
                  </a:lnTo>
                  <a:lnTo>
                    <a:pt x="123" y="509"/>
                  </a:lnTo>
                  <a:lnTo>
                    <a:pt x="115" y="515"/>
                  </a:lnTo>
                  <a:lnTo>
                    <a:pt x="106" y="521"/>
                  </a:lnTo>
                  <a:lnTo>
                    <a:pt x="98" y="525"/>
                  </a:lnTo>
                  <a:lnTo>
                    <a:pt x="89" y="530"/>
                  </a:lnTo>
                  <a:lnTo>
                    <a:pt x="81" y="534"/>
                  </a:lnTo>
                  <a:lnTo>
                    <a:pt x="74" y="538"/>
                  </a:lnTo>
                  <a:lnTo>
                    <a:pt x="66" y="542"/>
                  </a:lnTo>
                  <a:lnTo>
                    <a:pt x="60" y="545"/>
                  </a:lnTo>
                  <a:lnTo>
                    <a:pt x="53" y="547"/>
                  </a:lnTo>
                  <a:lnTo>
                    <a:pt x="47" y="551"/>
                  </a:lnTo>
                  <a:lnTo>
                    <a:pt x="41" y="551"/>
                  </a:lnTo>
                  <a:lnTo>
                    <a:pt x="36" y="553"/>
                  </a:lnTo>
                  <a:lnTo>
                    <a:pt x="32" y="555"/>
                  </a:lnTo>
                  <a:lnTo>
                    <a:pt x="28" y="555"/>
                  </a:lnTo>
                  <a:lnTo>
                    <a:pt x="22" y="555"/>
                  </a:lnTo>
                  <a:lnTo>
                    <a:pt x="19" y="555"/>
                  </a:lnTo>
                  <a:lnTo>
                    <a:pt x="17" y="555"/>
                  </a:lnTo>
                  <a:lnTo>
                    <a:pt x="15" y="555"/>
                  </a:lnTo>
                  <a:lnTo>
                    <a:pt x="9" y="549"/>
                  </a:lnTo>
                  <a:lnTo>
                    <a:pt x="5" y="544"/>
                  </a:lnTo>
                  <a:lnTo>
                    <a:pt x="3" y="540"/>
                  </a:lnTo>
                  <a:lnTo>
                    <a:pt x="3" y="536"/>
                  </a:lnTo>
                  <a:lnTo>
                    <a:pt x="1" y="530"/>
                  </a:lnTo>
                  <a:lnTo>
                    <a:pt x="1" y="525"/>
                  </a:lnTo>
                  <a:lnTo>
                    <a:pt x="0" y="519"/>
                  </a:lnTo>
                  <a:lnTo>
                    <a:pt x="0" y="513"/>
                  </a:lnTo>
                  <a:lnTo>
                    <a:pt x="0" y="507"/>
                  </a:lnTo>
                  <a:lnTo>
                    <a:pt x="1" y="502"/>
                  </a:lnTo>
                  <a:lnTo>
                    <a:pt x="1" y="494"/>
                  </a:lnTo>
                  <a:lnTo>
                    <a:pt x="1" y="488"/>
                  </a:lnTo>
                  <a:lnTo>
                    <a:pt x="3" y="481"/>
                  </a:lnTo>
                  <a:lnTo>
                    <a:pt x="5" y="473"/>
                  </a:lnTo>
                  <a:lnTo>
                    <a:pt x="5" y="466"/>
                  </a:lnTo>
                  <a:lnTo>
                    <a:pt x="5" y="458"/>
                  </a:lnTo>
                  <a:lnTo>
                    <a:pt x="7" y="449"/>
                  </a:lnTo>
                  <a:lnTo>
                    <a:pt x="9" y="439"/>
                  </a:lnTo>
                  <a:lnTo>
                    <a:pt x="11" y="431"/>
                  </a:lnTo>
                  <a:lnTo>
                    <a:pt x="13" y="422"/>
                  </a:lnTo>
                  <a:lnTo>
                    <a:pt x="15" y="414"/>
                  </a:lnTo>
                  <a:lnTo>
                    <a:pt x="17" y="405"/>
                  </a:lnTo>
                  <a:lnTo>
                    <a:pt x="19" y="395"/>
                  </a:lnTo>
                  <a:lnTo>
                    <a:pt x="20" y="388"/>
                  </a:lnTo>
                  <a:lnTo>
                    <a:pt x="22" y="376"/>
                  </a:lnTo>
                  <a:lnTo>
                    <a:pt x="26" y="369"/>
                  </a:lnTo>
                  <a:lnTo>
                    <a:pt x="28" y="357"/>
                  </a:lnTo>
                  <a:lnTo>
                    <a:pt x="30" y="350"/>
                  </a:lnTo>
                  <a:lnTo>
                    <a:pt x="34" y="340"/>
                  </a:lnTo>
                  <a:lnTo>
                    <a:pt x="38" y="331"/>
                  </a:lnTo>
                  <a:lnTo>
                    <a:pt x="39" y="321"/>
                  </a:lnTo>
                  <a:lnTo>
                    <a:pt x="41" y="312"/>
                  </a:lnTo>
                  <a:lnTo>
                    <a:pt x="45" y="300"/>
                  </a:lnTo>
                  <a:lnTo>
                    <a:pt x="47" y="291"/>
                  </a:lnTo>
                  <a:lnTo>
                    <a:pt x="51" y="283"/>
                  </a:lnTo>
                  <a:lnTo>
                    <a:pt x="53" y="272"/>
                  </a:lnTo>
                  <a:lnTo>
                    <a:pt x="57" y="262"/>
                  </a:lnTo>
                  <a:lnTo>
                    <a:pt x="60" y="255"/>
                  </a:lnTo>
                  <a:lnTo>
                    <a:pt x="62" y="245"/>
                  </a:lnTo>
                  <a:lnTo>
                    <a:pt x="64" y="238"/>
                  </a:lnTo>
                  <a:lnTo>
                    <a:pt x="68" y="226"/>
                  </a:lnTo>
                  <a:lnTo>
                    <a:pt x="70" y="219"/>
                  </a:lnTo>
                  <a:lnTo>
                    <a:pt x="74" y="211"/>
                  </a:lnTo>
                  <a:lnTo>
                    <a:pt x="77" y="202"/>
                  </a:lnTo>
                  <a:lnTo>
                    <a:pt x="81" y="196"/>
                  </a:lnTo>
                  <a:lnTo>
                    <a:pt x="83" y="188"/>
                  </a:lnTo>
                  <a:lnTo>
                    <a:pt x="85" y="181"/>
                  </a:lnTo>
                  <a:lnTo>
                    <a:pt x="87" y="173"/>
                  </a:lnTo>
                  <a:lnTo>
                    <a:pt x="91" y="167"/>
                  </a:lnTo>
                  <a:lnTo>
                    <a:pt x="93" y="160"/>
                  </a:lnTo>
                  <a:lnTo>
                    <a:pt x="96" y="152"/>
                  </a:lnTo>
                  <a:lnTo>
                    <a:pt x="98" y="148"/>
                  </a:lnTo>
                  <a:lnTo>
                    <a:pt x="100" y="143"/>
                  </a:lnTo>
                  <a:lnTo>
                    <a:pt x="104" y="139"/>
                  </a:lnTo>
                  <a:lnTo>
                    <a:pt x="104" y="133"/>
                  </a:lnTo>
                  <a:lnTo>
                    <a:pt x="108" y="127"/>
                  </a:lnTo>
                  <a:lnTo>
                    <a:pt x="110" y="125"/>
                  </a:lnTo>
                  <a:lnTo>
                    <a:pt x="112" y="122"/>
                  </a:lnTo>
                  <a:lnTo>
                    <a:pt x="115" y="116"/>
                  </a:lnTo>
                  <a:lnTo>
                    <a:pt x="117" y="114"/>
                  </a:lnTo>
                  <a:lnTo>
                    <a:pt x="121" y="110"/>
                  </a:lnTo>
                  <a:lnTo>
                    <a:pt x="127" y="106"/>
                  </a:lnTo>
                  <a:lnTo>
                    <a:pt x="129" y="105"/>
                  </a:lnTo>
                  <a:lnTo>
                    <a:pt x="134" y="103"/>
                  </a:lnTo>
                  <a:lnTo>
                    <a:pt x="138" y="101"/>
                  </a:lnTo>
                  <a:lnTo>
                    <a:pt x="144" y="99"/>
                  </a:lnTo>
                  <a:lnTo>
                    <a:pt x="150" y="97"/>
                  </a:lnTo>
                  <a:lnTo>
                    <a:pt x="155" y="95"/>
                  </a:lnTo>
                  <a:lnTo>
                    <a:pt x="161" y="93"/>
                  </a:lnTo>
                  <a:lnTo>
                    <a:pt x="167" y="93"/>
                  </a:lnTo>
                  <a:lnTo>
                    <a:pt x="172" y="89"/>
                  </a:lnTo>
                  <a:lnTo>
                    <a:pt x="180" y="87"/>
                  </a:lnTo>
                  <a:lnTo>
                    <a:pt x="188" y="86"/>
                  </a:lnTo>
                  <a:lnTo>
                    <a:pt x="195" y="86"/>
                  </a:lnTo>
                  <a:lnTo>
                    <a:pt x="201" y="82"/>
                  </a:lnTo>
                  <a:lnTo>
                    <a:pt x="211" y="82"/>
                  </a:lnTo>
                  <a:lnTo>
                    <a:pt x="218" y="80"/>
                  </a:lnTo>
                  <a:lnTo>
                    <a:pt x="228" y="78"/>
                  </a:lnTo>
                  <a:lnTo>
                    <a:pt x="235" y="74"/>
                  </a:lnTo>
                  <a:lnTo>
                    <a:pt x="243" y="74"/>
                  </a:lnTo>
                  <a:lnTo>
                    <a:pt x="249" y="72"/>
                  </a:lnTo>
                  <a:lnTo>
                    <a:pt x="252" y="72"/>
                  </a:lnTo>
                  <a:lnTo>
                    <a:pt x="256" y="70"/>
                  </a:lnTo>
                  <a:lnTo>
                    <a:pt x="262" y="70"/>
                  </a:lnTo>
                  <a:lnTo>
                    <a:pt x="266" y="68"/>
                  </a:lnTo>
                  <a:lnTo>
                    <a:pt x="271" y="68"/>
                  </a:lnTo>
                  <a:lnTo>
                    <a:pt x="275" y="67"/>
                  </a:lnTo>
                  <a:lnTo>
                    <a:pt x="279" y="65"/>
                  </a:lnTo>
                  <a:lnTo>
                    <a:pt x="285" y="63"/>
                  </a:lnTo>
                  <a:lnTo>
                    <a:pt x="288" y="63"/>
                  </a:lnTo>
                  <a:lnTo>
                    <a:pt x="294" y="63"/>
                  </a:lnTo>
                  <a:lnTo>
                    <a:pt x="300" y="61"/>
                  </a:lnTo>
                  <a:lnTo>
                    <a:pt x="304" y="59"/>
                  </a:lnTo>
                  <a:lnTo>
                    <a:pt x="309" y="59"/>
                  </a:lnTo>
                  <a:lnTo>
                    <a:pt x="313" y="57"/>
                  </a:lnTo>
                  <a:lnTo>
                    <a:pt x="319" y="57"/>
                  </a:lnTo>
                  <a:lnTo>
                    <a:pt x="323" y="55"/>
                  </a:lnTo>
                  <a:lnTo>
                    <a:pt x="328" y="55"/>
                  </a:lnTo>
                  <a:lnTo>
                    <a:pt x="332" y="53"/>
                  </a:lnTo>
                  <a:lnTo>
                    <a:pt x="338" y="53"/>
                  </a:lnTo>
                  <a:lnTo>
                    <a:pt x="342" y="51"/>
                  </a:lnTo>
                  <a:lnTo>
                    <a:pt x="345" y="49"/>
                  </a:lnTo>
                  <a:lnTo>
                    <a:pt x="349" y="48"/>
                  </a:lnTo>
                  <a:lnTo>
                    <a:pt x="355" y="48"/>
                  </a:lnTo>
                  <a:lnTo>
                    <a:pt x="359" y="46"/>
                  </a:lnTo>
                  <a:lnTo>
                    <a:pt x="363" y="46"/>
                  </a:lnTo>
                  <a:lnTo>
                    <a:pt x="368" y="44"/>
                  </a:lnTo>
                  <a:lnTo>
                    <a:pt x="372" y="42"/>
                  </a:lnTo>
                  <a:lnTo>
                    <a:pt x="382" y="40"/>
                  </a:lnTo>
                  <a:lnTo>
                    <a:pt x="389" y="38"/>
                  </a:lnTo>
                  <a:lnTo>
                    <a:pt x="397" y="34"/>
                  </a:lnTo>
                  <a:lnTo>
                    <a:pt x="406" y="32"/>
                  </a:lnTo>
                  <a:lnTo>
                    <a:pt x="412" y="29"/>
                  </a:lnTo>
                  <a:lnTo>
                    <a:pt x="422" y="27"/>
                  </a:lnTo>
                  <a:lnTo>
                    <a:pt x="427" y="25"/>
                  </a:lnTo>
                  <a:lnTo>
                    <a:pt x="435" y="23"/>
                  </a:lnTo>
                  <a:lnTo>
                    <a:pt x="444" y="19"/>
                  </a:lnTo>
                  <a:lnTo>
                    <a:pt x="450" y="17"/>
                  </a:lnTo>
                  <a:lnTo>
                    <a:pt x="458" y="15"/>
                  </a:lnTo>
                  <a:lnTo>
                    <a:pt x="465" y="13"/>
                  </a:lnTo>
                  <a:lnTo>
                    <a:pt x="471" y="11"/>
                  </a:lnTo>
                  <a:lnTo>
                    <a:pt x="475" y="10"/>
                  </a:lnTo>
                  <a:lnTo>
                    <a:pt x="480" y="8"/>
                  </a:lnTo>
                  <a:lnTo>
                    <a:pt x="488" y="6"/>
                  </a:lnTo>
                  <a:lnTo>
                    <a:pt x="492" y="4"/>
                  </a:lnTo>
                  <a:lnTo>
                    <a:pt x="496" y="4"/>
                  </a:lnTo>
                  <a:lnTo>
                    <a:pt x="501" y="2"/>
                  </a:lnTo>
                  <a:lnTo>
                    <a:pt x="507" y="2"/>
                  </a:lnTo>
                  <a:lnTo>
                    <a:pt x="515" y="0"/>
                  </a:lnTo>
                  <a:lnTo>
                    <a:pt x="520" y="2"/>
                  </a:lnTo>
                  <a:lnTo>
                    <a:pt x="526" y="2"/>
                  </a:lnTo>
                  <a:lnTo>
                    <a:pt x="530" y="6"/>
                  </a:lnTo>
                  <a:lnTo>
                    <a:pt x="530" y="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2" name="Freeform 18">
              <a:extLst>
                <a:ext uri="{FF2B5EF4-FFF2-40B4-BE49-F238E27FC236}">
                  <a16:creationId xmlns:a16="http://schemas.microsoft.com/office/drawing/2014/main" id="{13A5D9C1-3F14-8A44-B8ED-81A6D2869EBB}"/>
                </a:ext>
              </a:extLst>
            </p:cNvPr>
            <p:cNvSpPr>
              <a:spLocks/>
            </p:cNvSpPr>
            <p:nvPr/>
          </p:nvSpPr>
          <p:spPr bwMode="auto">
            <a:xfrm>
              <a:off x="4422" y="2292"/>
              <a:ext cx="340" cy="184"/>
            </a:xfrm>
            <a:custGeom>
              <a:avLst/>
              <a:gdLst>
                <a:gd name="T0" fmla="*/ 677 w 681"/>
                <a:gd name="T1" fmla="*/ 266 h 369"/>
                <a:gd name="T2" fmla="*/ 669 w 681"/>
                <a:gd name="T3" fmla="*/ 249 h 369"/>
                <a:gd name="T4" fmla="*/ 654 w 681"/>
                <a:gd name="T5" fmla="*/ 226 h 369"/>
                <a:gd name="T6" fmla="*/ 637 w 681"/>
                <a:gd name="T7" fmla="*/ 201 h 369"/>
                <a:gd name="T8" fmla="*/ 618 w 681"/>
                <a:gd name="T9" fmla="*/ 175 h 369"/>
                <a:gd name="T10" fmla="*/ 601 w 681"/>
                <a:gd name="T11" fmla="*/ 152 h 369"/>
                <a:gd name="T12" fmla="*/ 578 w 681"/>
                <a:gd name="T13" fmla="*/ 131 h 369"/>
                <a:gd name="T14" fmla="*/ 561 w 681"/>
                <a:gd name="T15" fmla="*/ 120 h 369"/>
                <a:gd name="T16" fmla="*/ 540 w 681"/>
                <a:gd name="T17" fmla="*/ 110 h 369"/>
                <a:gd name="T18" fmla="*/ 513 w 681"/>
                <a:gd name="T19" fmla="*/ 103 h 369"/>
                <a:gd name="T20" fmla="*/ 477 w 681"/>
                <a:gd name="T21" fmla="*/ 91 h 369"/>
                <a:gd name="T22" fmla="*/ 435 w 681"/>
                <a:gd name="T23" fmla="*/ 78 h 369"/>
                <a:gd name="T24" fmla="*/ 388 w 681"/>
                <a:gd name="T25" fmla="*/ 66 h 369"/>
                <a:gd name="T26" fmla="*/ 340 w 681"/>
                <a:gd name="T27" fmla="*/ 53 h 369"/>
                <a:gd name="T28" fmla="*/ 289 w 681"/>
                <a:gd name="T29" fmla="*/ 42 h 369"/>
                <a:gd name="T30" fmla="*/ 240 w 681"/>
                <a:gd name="T31" fmla="*/ 30 h 369"/>
                <a:gd name="T32" fmla="*/ 190 w 681"/>
                <a:gd name="T33" fmla="*/ 19 h 369"/>
                <a:gd name="T34" fmla="*/ 143 w 681"/>
                <a:gd name="T35" fmla="*/ 11 h 369"/>
                <a:gd name="T36" fmla="*/ 101 w 681"/>
                <a:gd name="T37" fmla="*/ 4 h 369"/>
                <a:gd name="T38" fmla="*/ 65 w 681"/>
                <a:gd name="T39" fmla="*/ 0 h 369"/>
                <a:gd name="T40" fmla="*/ 34 w 681"/>
                <a:gd name="T41" fmla="*/ 0 h 369"/>
                <a:gd name="T42" fmla="*/ 13 w 681"/>
                <a:gd name="T43" fmla="*/ 2 h 369"/>
                <a:gd name="T44" fmla="*/ 0 w 681"/>
                <a:gd name="T45" fmla="*/ 15 h 369"/>
                <a:gd name="T46" fmla="*/ 4 w 681"/>
                <a:gd name="T47" fmla="*/ 34 h 369"/>
                <a:gd name="T48" fmla="*/ 11 w 681"/>
                <a:gd name="T49" fmla="*/ 55 h 369"/>
                <a:gd name="T50" fmla="*/ 25 w 681"/>
                <a:gd name="T51" fmla="*/ 80 h 369"/>
                <a:gd name="T52" fmla="*/ 40 w 681"/>
                <a:gd name="T53" fmla="*/ 106 h 369"/>
                <a:gd name="T54" fmla="*/ 61 w 681"/>
                <a:gd name="T55" fmla="*/ 135 h 369"/>
                <a:gd name="T56" fmla="*/ 82 w 681"/>
                <a:gd name="T57" fmla="*/ 165 h 369"/>
                <a:gd name="T58" fmla="*/ 105 w 681"/>
                <a:gd name="T59" fmla="*/ 198 h 369"/>
                <a:gd name="T60" fmla="*/ 127 w 681"/>
                <a:gd name="T61" fmla="*/ 226 h 369"/>
                <a:gd name="T62" fmla="*/ 152 w 681"/>
                <a:gd name="T63" fmla="*/ 257 h 369"/>
                <a:gd name="T64" fmla="*/ 175 w 681"/>
                <a:gd name="T65" fmla="*/ 285 h 369"/>
                <a:gd name="T66" fmla="*/ 196 w 681"/>
                <a:gd name="T67" fmla="*/ 310 h 369"/>
                <a:gd name="T68" fmla="*/ 217 w 681"/>
                <a:gd name="T69" fmla="*/ 331 h 369"/>
                <a:gd name="T70" fmla="*/ 234 w 681"/>
                <a:gd name="T71" fmla="*/ 348 h 369"/>
                <a:gd name="T72" fmla="*/ 253 w 681"/>
                <a:gd name="T73" fmla="*/ 365 h 369"/>
                <a:gd name="T74" fmla="*/ 270 w 681"/>
                <a:gd name="T75" fmla="*/ 367 h 369"/>
                <a:gd name="T76" fmla="*/ 291 w 681"/>
                <a:gd name="T77" fmla="*/ 363 h 369"/>
                <a:gd name="T78" fmla="*/ 317 w 681"/>
                <a:gd name="T79" fmla="*/ 357 h 369"/>
                <a:gd name="T80" fmla="*/ 352 w 681"/>
                <a:gd name="T81" fmla="*/ 352 h 369"/>
                <a:gd name="T82" fmla="*/ 373 w 681"/>
                <a:gd name="T83" fmla="*/ 346 h 369"/>
                <a:gd name="T84" fmla="*/ 392 w 681"/>
                <a:gd name="T85" fmla="*/ 342 h 369"/>
                <a:gd name="T86" fmla="*/ 411 w 681"/>
                <a:gd name="T87" fmla="*/ 336 h 369"/>
                <a:gd name="T88" fmla="*/ 432 w 681"/>
                <a:gd name="T89" fmla="*/ 333 h 369"/>
                <a:gd name="T90" fmla="*/ 451 w 681"/>
                <a:gd name="T91" fmla="*/ 329 h 369"/>
                <a:gd name="T92" fmla="*/ 471 w 681"/>
                <a:gd name="T93" fmla="*/ 325 h 369"/>
                <a:gd name="T94" fmla="*/ 492 w 681"/>
                <a:gd name="T95" fmla="*/ 321 h 369"/>
                <a:gd name="T96" fmla="*/ 513 w 681"/>
                <a:gd name="T97" fmla="*/ 317 h 369"/>
                <a:gd name="T98" fmla="*/ 532 w 681"/>
                <a:gd name="T99" fmla="*/ 314 h 369"/>
                <a:gd name="T100" fmla="*/ 549 w 681"/>
                <a:gd name="T101" fmla="*/ 312 h 369"/>
                <a:gd name="T102" fmla="*/ 566 w 681"/>
                <a:gd name="T103" fmla="*/ 308 h 369"/>
                <a:gd name="T104" fmla="*/ 595 w 681"/>
                <a:gd name="T105" fmla="*/ 304 h 369"/>
                <a:gd name="T106" fmla="*/ 622 w 681"/>
                <a:gd name="T107" fmla="*/ 300 h 369"/>
                <a:gd name="T108" fmla="*/ 644 w 681"/>
                <a:gd name="T109" fmla="*/ 296 h 369"/>
                <a:gd name="T110" fmla="*/ 660 w 681"/>
                <a:gd name="T111" fmla="*/ 293 h 369"/>
                <a:gd name="T112" fmla="*/ 677 w 681"/>
                <a:gd name="T113" fmla="*/ 28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1" h="369">
                  <a:moveTo>
                    <a:pt x="681" y="283"/>
                  </a:moveTo>
                  <a:lnTo>
                    <a:pt x="681" y="279"/>
                  </a:lnTo>
                  <a:lnTo>
                    <a:pt x="679" y="272"/>
                  </a:lnTo>
                  <a:lnTo>
                    <a:pt x="677" y="266"/>
                  </a:lnTo>
                  <a:lnTo>
                    <a:pt x="675" y="264"/>
                  </a:lnTo>
                  <a:lnTo>
                    <a:pt x="673" y="258"/>
                  </a:lnTo>
                  <a:lnTo>
                    <a:pt x="671" y="255"/>
                  </a:lnTo>
                  <a:lnTo>
                    <a:pt x="669" y="249"/>
                  </a:lnTo>
                  <a:lnTo>
                    <a:pt x="665" y="243"/>
                  </a:lnTo>
                  <a:lnTo>
                    <a:pt x="662" y="237"/>
                  </a:lnTo>
                  <a:lnTo>
                    <a:pt x="658" y="232"/>
                  </a:lnTo>
                  <a:lnTo>
                    <a:pt x="654" y="226"/>
                  </a:lnTo>
                  <a:lnTo>
                    <a:pt x="652" y="220"/>
                  </a:lnTo>
                  <a:lnTo>
                    <a:pt x="646" y="213"/>
                  </a:lnTo>
                  <a:lnTo>
                    <a:pt x="643" y="207"/>
                  </a:lnTo>
                  <a:lnTo>
                    <a:pt x="637" y="201"/>
                  </a:lnTo>
                  <a:lnTo>
                    <a:pt x="633" y="194"/>
                  </a:lnTo>
                  <a:lnTo>
                    <a:pt x="629" y="186"/>
                  </a:lnTo>
                  <a:lnTo>
                    <a:pt x="624" y="180"/>
                  </a:lnTo>
                  <a:lnTo>
                    <a:pt x="618" y="175"/>
                  </a:lnTo>
                  <a:lnTo>
                    <a:pt x="614" y="169"/>
                  </a:lnTo>
                  <a:lnTo>
                    <a:pt x="610" y="163"/>
                  </a:lnTo>
                  <a:lnTo>
                    <a:pt x="606" y="158"/>
                  </a:lnTo>
                  <a:lnTo>
                    <a:pt x="601" y="152"/>
                  </a:lnTo>
                  <a:lnTo>
                    <a:pt x="595" y="146"/>
                  </a:lnTo>
                  <a:lnTo>
                    <a:pt x="591" y="142"/>
                  </a:lnTo>
                  <a:lnTo>
                    <a:pt x="587" y="139"/>
                  </a:lnTo>
                  <a:lnTo>
                    <a:pt x="578" y="131"/>
                  </a:lnTo>
                  <a:lnTo>
                    <a:pt x="570" y="125"/>
                  </a:lnTo>
                  <a:lnTo>
                    <a:pt x="566" y="122"/>
                  </a:lnTo>
                  <a:lnTo>
                    <a:pt x="565" y="122"/>
                  </a:lnTo>
                  <a:lnTo>
                    <a:pt x="561" y="120"/>
                  </a:lnTo>
                  <a:lnTo>
                    <a:pt x="557" y="118"/>
                  </a:lnTo>
                  <a:lnTo>
                    <a:pt x="551" y="116"/>
                  </a:lnTo>
                  <a:lnTo>
                    <a:pt x="546" y="114"/>
                  </a:lnTo>
                  <a:lnTo>
                    <a:pt x="540" y="110"/>
                  </a:lnTo>
                  <a:lnTo>
                    <a:pt x="534" y="110"/>
                  </a:lnTo>
                  <a:lnTo>
                    <a:pt x="527" y="106"/>
                  </a:lnTo>
                  <a:lnTo>
                    <a:pt x="521" y="104"/>
                  </a:lnTo>
                  <a:lnTo>
                    <a:pt x="513" y="103"/>
                  </a:lnTo>
                  <a:lnTo>
                    <a:pt x="504" y="99"/>
                  </a:lnTo>
                  <a:lnTo>
                    <a:pt x="494" y="97"/>
                  </a:lnTo>
                  <a:lnTo>
                    <a:pt x="485" y="93"/>
                  </a:lnTo>
                  <a:lnTo>
                    <a:pt x="477" y="91"/>
                  </a:lnTo>
                  <a:lnTo>
                    <a:pt x="468" y="89"/>
                  </a:lnTo>
                  <a:lnTo>
                    <a:pt x="456" y="85"/>
                  </a:lnTo>
                  <a:lnTo>
                    <a:pt x="445" y="82"/>
                  </a:lnTo>
                  <a:lnTo>
                    <a:pt x="435" y="78"/>
                  </a:lnTo>
                  <a:lnTo>
                    <a:pt x="424" y="76"/>
                  </a:lnTo>
                  <a:lnTo>
                    <a:pt x="411" y="72"/>
                  </a:lnTo>
                  <a:lnTo>
                    <a:pt x="399" y="70"/>
                  </a:lnTo>
                  <a:lnTo>
                    <a:pt x="388" y="66"/>
                  </a:lnTo>
                  <a:lnTo>
                    <a:pt x="376" y="65"/>
                  </a:lnTo>
                  <a:lnTo>
                    <a:pt x="365" y="59"/>
                  </a:lnTo>
                  <a:lnTo>
                    <a:pt x="352" y="57"/>
                  </a:lnTo>
                  <a:lnTo>
                    <a:pt x="340" y="53"/>
                  </a:lnTo>
                  <a:lnTo>
                    <a:pt x="329" y="49"/>
                  </a:lnTo>
                  <a:lnTo>
                    <a:pt x="316" y="47"/>
                  </a:lnTo>
                  <a:lnTo>
                    <a:pt x="302" y="44"/>
                  </a:lnTo>
                  <a:lnTo>
                    <a:pt x="289" y="42"/>
                  </a:lnTo>
                  <a:lnTo>
                    <a:pt x="278" y="40"/>
                  </a:lnTo>
                  <a:lnTo>
                    <a:pt x="264" y="36"/>
                  </a:lnTo>
                  <a:lnTo>
                    <a:pt x="251" y="32"/>
                  </a:lnTo>
                  <a:lnTo>
                    <a:pt x="240" y="30"/>
                  </a:lnTo>
                  <a:lnTo>
                    <a:pt x="226" y="27"/>
                  </a:lnTo>
                  <a:lnTo>
                    <a:pt x="215" y="25"/>
                  </a:lnTo>
                  <a:lnTo>
                    <a:pt x="202" y="23"/>
                  </a:lnTo>
                  <a:lnTo>
                    <a:pt x="190" y="19"/>
                  </a:lnTo>
                  <a:lnTo>
                    <a:pt x="179" y="19"/>
                  </a:lnTo>
                  <a:lnTo>
                    <a:pt x="167" y="15"/>
                  </a:lnTo>
                  <a:lnTo>
                    <a:pt x="156" y="13"/>
                  </a:lnTo>
                  <a:lnTo>
                    <a:pt x="143" y="11"/>
                  </a:lnTo>
                  <a:lnTo>
                    <a:pt x="133" y="9"/>
                  </a:lnTo>
                  <a:lnTo>
                    <a:pt x="120" y="8"/>
                  </a:lnTo>
                  <a:lnTo>
                    <a:pt x="110" y="6"/>
                  </a:lnTo>
                  <a:lnTo>
                    <a:pt x="101" y="4"/>
                  </a:lnTo>
                  <a:lnTo>
                    <a:pt x="91" y="4"/>
                  </a:lnTo>
                  <a:lnTo>
                    <a:pt x="82" y="2"/>
                  </a:lnTo>
                  <a:lnTo>
                    <a:pt x="72" y="2"/>
                  </a:lnTo>
                  <a:lnTo>
                    <a:pt x="65" y="0"/>
                  </a:lnTo>
                  <a:lnTo>
                    <a:pt x="57" y="0"/>
                  </a:lnTo>
                  <a:lnTo>
                    <a:pt x="48" y="0"/>
                  </a:lnTo>
                  <a:lnTo>
                    <a:pt x="42" y="0"/>
                  </a:lnTo>
                  <a:lnTo>
                    <a:pt x="34" y="0"/>
                  </a:lnTo>
                  <a:lnTo>
                    <a:pt x="29" y="0"/>
                  </a:lnTo>
                  <a:lnTo>
                    <a:pt x="23" y="0"/>
                  </a:lnTo>
                  <a:lnTo>
                    <a:pt x="17" y="2"/>
                  </a:lnTo>
                  <a:lnTo>
                    <a:pt x="13" y="2"/>
                  </a:lnTo>
                  <a:lnTo>
                    <a:pt x="10" y="2"/>
                  </a:lnTo>
                  <a:lnTo>
                    <a:pt x="4" y="6"/>
                  </a:lnTo>
                  <a:lnTo>
                    <a:pt x="2" y="11"/>
                  </a:lnTo>
                  <a:lnTo>
                    <a:pt x="0" y="15"/>
                  </a:lnTo>
                  <a:lnTo>
                    <a:pt x="2" y="23"/>
                  </a:lnTo>
                  <a:lnTo>
                    <a:pt x="2" y="25"/>
                  </a:lnTo>
                  <a:lnTo>
                    <a:pt x="4" y="30"/>
                  </a:lnTo>
                  <a:lnTo>
                    <a:pt x="4" y="34"/>
                  </a:lnTo>
                  <a:lnTo>
                    <a:pt x="6" y="40"/>
                  </a:lnTo>
                  <a:lnTo>
                    <a:pt x="8" y="46"/>
                  </a:lnTo>
                  <a:lnTo>
                    <a:pt x="10" y="49"/>
                  </a:lnTo>
                  <a:lnTo>
                    <a:pt x="11" y="55"/>
                  </a:lnTo>
                  <a:lnTo>
                    <a:pt x="15" y="61"/>
                  </a:lnTo>
                  <a:lnTo>
                    <a:pt x="17" y="66"/>
                  </a:lnTo>
                  <a:lnTo>
                    <a:pt x="21" y="72"/>
                  </a:lnTo>
                  <a:lnTo>
                    <a:pt x="25" y="80"/>
                  </a:lnTo>
                  <a:lnTo>
                    <a:pt x="29" y="87"/>
                  </a:lnTo>
                  <a:lnTo>
                    <a:pt x="32" y="93"/>
                  </a:lnTo>
                  <a:lnTo>
                    <a:pt x="36" y="99"/>
                  </a:lnTo>
                  <a:lnTo>
                    <a:pt x="40" y="106"/>
                  </a:lnTo>
                  <a:lnTo>
                    <a:pt x="46" y="112"/>
                  </a:lnTo>
                  <a:lnTo>
                    <a:pt x="49" y="120"/>
                  </a:lnTo>
                  <a:lnTo>
                    <a:pt x="55" y="129"/>
                  </a:lnTo>
                  <a:lnTo>
                    <a:pt x="61" y="135"/>
                  </a:lnTo>
                  <a:lnTo>
                    <a:pt x="67" y="144"/>
                  </a:lnTo>
                  <a:lnTo>
                    <a:pt x="70" y="152"/>
                  </a:lnTo>
                  <a:lnTo>
                    <a:pt x="76" y="158"/>
                  </a:lnTo>
                  <a:lnTo>
                    <a:pt x="82" y="165"/>
                  </a:lnTo>
                  <a:lnTo>
                    <a:pt x="87" y="175"/>
                  </a:lnTo>
                  <a:lnTo>
                    <a:pt x="93" y="180"/>
                  </a:lnTo>
                  <a:lnTo>
                    <a:pt x="99" y="190"/>
                  </a:lnTo>
                  <a:lnTo>
                    <a:pt x="105" y="198"/>
                  </a:lnTo>
                  <a:lnTo>
                    <a:pt x="112" y="205"/>
                  </a:lnTo>
                  <a:lnTo>
                    <a:pt x="116" y="213"/>
                  </a:lnTo>
                  <a:lnTo>
                    <a:pt x="122" y="220"/>
                  </a:lnTo>
                  <a:lnTo>
                    <a:pt x="127" y="226"/>
                  </a:lnTo>
                  <a:lnTo>
                    <a:pt x="135" y="236"/>
                  </a:lnTo>
                  <a:lnTo>
                    <a:pt x="139" y="243"/>
                  </a:lnTo>
                  <a:lnTo>
                    <a:pt x="146" y="249"/>
                  </a:lnTo>
                  <a:lnTo>
                    <a:pt x="152" y="257"/>
                  </a:lnTo>
                  <a:lnTo>
                    <a:pt x="158" y="264"/>
                  </a:lnTo>
                  <a:lnTo>
                    <a:pt x="163" y="270"/>
                  </a:lnTo>
                  <a:lnTo>
                    <a:pt x="169" y="279"/>
                  </a:lnTo>
                  <a:lnTo>
                    <a:pt x="175" y="285"/>
                  </a:lnTo>
                  <a:lnTo>
                    <a:pt x="181" y="291"/>
                  </a:lnTo>
                  <a:lnTo>
                    <a:pt x="184" y="296"/>
                  </a:lnTo>
                  <a:lnTo>
                    <a:pt x="190" y="304"/>
                  </a:lnTo>
                  <a:lnTo>
                    <a:pt x="196" y="310"/>
                  </a:lnTo>
                  <a:lnTo>
                    <a:pt x="202" y="315"/>
                  </a:lnTo>
                  <a:lnTo>
                    <a:pt x="207" y="321"/>
                  </a:lnTo>
                  <a:lnTo>
                    <a:pt x="211" y="325"/>
                  </a:lnTo>
                  <a:lnTo>
                    <a:pt x="217" y="331"/>
                  </a:lnTo>
                  <a:lnTo>
                    <a:pt x="221" y="336"/>
                  </a:lnTo>
                  <a:lnTo>
                    <a:pt x="224" y="340"/>
                  </a:lnTo>
                  <a:lnTo>
                    <a:pt x="230" y="344"/>
                  </a:lnTo>
                  <a:lnTo>
                    <a:pt x="234" y="348"/>
                  </a:lnTo>
                  <a:lnTo>
                    <a:pt x="238" y="353"/>
                  </a:lnTo>
                  <a:lnTo>
                    <a:pt x="243" y="357"/>
                  </a:lnTo>
                  <a:lnTo>
                    <a:pt x="249" y="363"/>
                  </a:lnTo>
                  <a:lnTo>
                    <a:pt x="253" y="365"/>
                  </a:lnTo>
                  <a:lnTo>
                    <a:pt x="259" y="369"/>
                  </a:lnTo>
                  <a:lnTo>
                    <a:pt x="260" y="367"/>
                  </a:lnTo>
                  <a:lnTo>
                    <a:pt x="266" y="367"/>
                  </a:lnTo>
                  <a:lnTo>
                    <a:pt x="270" y="367"/>
                  </a:lnTo>
                  <a:lnTo>
                    <a:pt x="276" y="365"/>
                  </a:lnTo>
                  <a:lnTo>
                    <a:pt x="281" y="365"/>
                  </a:lnTo>
                  <a:lnTo>
                    <a:pt x="287" y="365"/>
                  </a:lnTo>
                  <a:lnTo>
                    <a:pt x="291" y="363"/>
                  </a:lnTo>
                  <a:lnTo>
                    <a:pt x="297" y="363"/>
                  </a:lnTo>
                  <a:lnTo>
                    <a:pt x="304" y="361"/>
                  </a:lnTo>
                  <a:lnTo>
                    <a:pt x="312" y="359"/>
                  </a:lnTo>
                  <a:lnTo>
                    <a:pt x="317" y="357"/>
                  </a:lnTo>
                  <a:lnTo>
                    <a:pt x="325" y="357"/>
                  </a:lnTo>
                  <a:lnTo>
                    <a:pt x="333" y="355"/>
                  </a:lnTo>
                  <a:lnTo>
                    <a:pt x="342" y="353"/>
                  </a:lnTo>
                  <a:lnTo>
                    <a:pt x="352" y="352"/>
                  </a:lnTo>
                  <a:lnTo>
                    <a:pt x="359" y="350"/>
                  </a:lnTo>
                  <a:lnTo>
                    <a:pt x="363" y="348"/>
                  </a:lnTo>
                  <a:lnTo>
                    <a:pt x="369" y="348"/>
                  </a:lnTo>
                  <a:lnTo>
                    <a:pt x="373" y="346"/>
                  </a:lnTo>
                  <a:lnTo>
                    <a:pt x="376" y="346"/>
                  </a:lnTo>
                  <a:lnTo>
                    <a:pt x="380" y="344"/>
                  </a:lnTo>
                  <a:lnTo>
                    <a:pt x="386" y="342"/>
                  </a:lnTo>
                  <a:lnTo>
                    <a:pt x="392" y="342"/>
                  </a:lnTo>
                  <a:lnTo>
                    <a:pt x="395" y="340"/>
                  </a:lnTo>
                  <a:lnTo>
                    <a:pt x="399" y="338"/>
                  </a:lnTo>
                  <a:lnTo>
                    <a:pt x="405" y="338"/>
                  </a:lnTo>
                  <a:lnTo>
                    <a:pt x="411" y="336"/>
                  </a:lnTo>
                  <a:lnTo>
                    <a:pt x="414" y="336"/>
                  </a:lnTo>
                  <a:lnTo>
                    <a:pt x="420" y="334"/>
                  </a:lnTo>
                  <a:lnTo>
                    <a:pt x="426" y="334"/>
                  </a:lnTo>
                  <a:lnTo>
                    <a:pt x="432" y="333"/>
                  </a:lnTo>
                  <a:lnTo>
                    <a:pt x="435" y="333"/>
                  </a:lnTo>
                  <a:lnTo>
                    <a:pt x="439" y="331"/>
                  </a:lnTo>
                  <a:lnTo>
                    <a:pt x="445" y="331"/>
                  </a:lnTo>
                  <a:lnTo>
                    <a:pt x="451" y="329"/>
                  </a:lnTo>
                  <a:lnTo>
                    <a:pt x="456" y="329"/>
                  </a:lnTo>
                  <a:lnTo>
                    <a:pt x="462" y="327"/>
                  </a:lnTo>
                  <a:lnTo>
                    <a:pt x="466" y="325"/>
                  </a:lnTo>
                  <a:lnTo>
                    <a:pt x="471" y="325"/>
                  </a:lnTo>
                  <a:lnTo>
                    <a:pt x="477" y="325"/>
                  </a:lnTo>
                  <a:lnTo>
                    <a:pt x="481" y="323"/>
                  </a:lnTo>
                  <a:lnTo>
                    <a:pt x="487" y="323"/>
                  </a:lnTo>
                  <a:lnTo>
                    <a:pt x="492" y="321"/>
                  </a:lnTo>
                  <a:lnTo>
                    <a:pt x="500" y="321"/>
                  </a:lnTo>
                  <a:lnTo>
                    <a:pt x="504" y="319"/>
                  </a:lnTo>
                  <a:lnTo>
                    <a:pt x="508" y="319"/>
                  </a:lnTo>
                  <a:lnTo>
                    <a:pt x="513" y="317"/>
                  </a:lnTo>
                  <a:lnTo>
                    <a:pt x="519" y="315"/>
                  </a:lnTo>
                  <a:lnTo>
                    <a:pt x="523" y="314"/>
                  </a:lnTo>
                  <a:lnTo>
                    <a:pt x="528" y="314"/>
                  </a:lnTo>
                  <a:lnTo>
                    <a:pt x="532" y="314"/>
                  </a:lnTo>
                  <a:lnTo>
                    <a:pt x="538" y="314"/>
                  </a:lnTo>
                  <a:lnTo>
                    <a:pt x="542" y="314"/>
                  </a:lnTo>
                  <a:lnTo>
                    <a:pt x="546" y="312"/>
                  </a:lnTo>
                  <a:lnTo>
                    <a:pt x="549" y="312"/>
                  </a:lnTo>
                  <a:lnTo>
                    <a:pt x="555" y="312"/>
                  </a:lnTo>
                  <a:lnTo>
                    <a:pt x="559" y="310"/>
                  </a:lnTo>
                  <a:lnTo>
                    <a:pt x="565" y="310"/>
                  </a:lnTo>
                  <a:lnTo>
                    <a:pt x="566" y="308"/>
                  </a:lnTo>
                  <a:lnTo>
                    <a:pt x="572" y="308"/>
                  </a:lnTo>
                  <a:lnTo>
                    <a:pt x="580" y="308"/>
                  </a:lnTo>
                  <a:lnTo>
                    <a:pt x="587" y="306"/>
                  </a:lnTo>
                  <a:lnTo>
                    <a:pt x="595" y="304"/>
                  </a:lnTo>
                  <a:lnTo>
                    <a:pt x="603" y="304"/>
                  </a:lnTo>
                  <a:lnTo>
                    <a:pt x="610" y="302"/>
                  </a:lnTo>
                  <a:lnTo>
                    <a:pt x="616" y="302"/>
                  </a:lnTo>
                  <a:lnTo>
                    <a:pt x="622" y="300"/>
                  </a:lnTo>
                  <a:lnTo>
                    <a:pt x="629" y="300"/>
                  </a:lnTo>
                  <a:lnTo>
                    <a:pt x="633" y="298"/>
                  </a:lnTo>
                  <a:lnTo>
                    <a:pt x="639" y="298"/>
                  </a:lnTo>
                  <a:lnTo>
                    <a:pt x="644" y="296"/>
                  </a:lnTo>
                  <a:lnTo>
                    <a:pt x="648" y="296"/>
                  </a:lnTo>
                  <a:lnTo>
                    <a:pt x="652" y="295"/>
                  </a:lnTo>
                  <a:lnTo>
                    <a:pt x="656" y="295"/>
                  </a:lnTo>
                  <a:lnTo>
                    <a:pt x="660" y="293"/>
                  </a:lnTo>
                  <a:lnTo>
                    <a:pt x="663" y="293"/>
                  </a:lnTo>
                  <a:lnTo>
                    <a:pt x="669" y="291"/>
                  </a:lnTo>
                  <a:lnTo>
                    <a:pt x="675" y="289"/>
                  </a:lnTo>
                  <a:lnTo>
                    <a:pt x="677" y="285"/>
                  </a:lnTo>
                  <a:lnTo>
                    <a:pt x="681" y="283"/>
                  </a:lnTo>
                  <a:lnTo>
                    <a:pt x="681" y="2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3" name="Freeform 19">
              <a:extLst>
                <a:ext uri="{FF2B5EF4-FFF2-40B4-BE49-F238E27FC236}">
                  <a16:creationId xmlns:a16="http://schemas.microsoft.com/office/drawing/2014/main" id="{006DD22F-D4A8-904F-B4BF-C331298B4431}"/>
                </a:ext>
              </a:extLst>
            </p:cNvPr>
            <p:cNvSpPr>
              <a:spLocks/>
            </p:cNvSpPr>
            <p:nvPr/>
          </p:nvSpPr>
          <p:spPr bwMode="auto">
            <a:xfrm>
              <a:off x="5100" y="2344"/>
              <a:ext cx="179" cy="126"/>
            </a:xfrm>
            <a:custGeom>
              <a:avLst/>
              <a:gdLst>
                <a:gd name="T0" fmla="*/ 109 w 360"/>
                <a:gd name="T1" fmla="*/ 84 h 251"/>
                <a:gd name="T2" fmla="*/ 92 w 360"/>
                <a:gd name="T3" fmla="*/ 73 h 251"/>
                <a:gd name="T4" fmla="*/ 76 w 360"/>
                <a:gd name="T5" fmla="*/ 65 h 251"/>
                <a:gd name="T6" fmla="*/ 61 w 360"/>
                <a:gd name="T7" fmla="*/ 54 h 251"/>
                <a:gd name="T8" fmla="*/ 46 w 360"/>
                <a:gd name="T9" fmla="*/ 44 h 251"/>
                <a:gd name="T10" fmla="*/ 31 w 360"/>
                <a:gd name="T11" fmla="*/ 33 h 251"/>
                <a:gd name="T12" fmla="*/ 19 w 360"/>
                <a:gd name="T13" fmla="*/ 25 h 251"/>
                <a:gd name="T14" fmla="*/ 2 w 360"/>
                <a:gd name="T15" fmla="*/ 6 h 251"/>
                <a:gd name="T16" fmla="*/ 4 w 360"/>
                <a:gd name="T17" fmla="*/ 0 h 251"/>
                <a:gd name="T18" fmla="*/ 19 w 360"/>
                <a:gd name="T19" fmla="*/ 0 h 251"/>
                <a:gd name="T20" fmla="*/ 33 w 360"/>
                <a:gd name="T21" fmla="*/ 0 h 251"/>
                <a:gd name="T22" fmla="*/ 50 w 360"/>
                <a:gd name="T23" fmla="*/ 2 h 251"/>
                <a:gd name="T24" fmla="*/ 69 w 360"/>
                <a:gd name="T25" fmla="*/ 2 h 251"/>
                <a:gd name="T26" fmla="*/ 92 w 360"/>
                <a:gd name="T27" fmla="*/ 6 h 251"/>
                <a:gd name="T28" fmla="*/ 114 w 360"/>
                <a:gd name="T29" fmla="*/ 8 h 251"/>
                <a:gd name="T30" fmla="*/ 139 w 360"/>
                <a:gd name="T31" fmla="*/ 10 h 251"/>
                <a:gd name="T32" fmla="*/ 164 w 360"/>
                <a:gd name="T33" fmla="*/ 14 h 251"/>
                <a:gd name="T34" fmla="*/ 189 w 360"/>
                <a:gd name="T35" fmla="*/ 16 h 251"/>
                <a:gd name="T36" fmla="*/ 213 w 360"/>
                <a:gd name="T37" fmla="*/ 19 h 251"/>
                <a:gd name="T38" fmla="*/ 240 w 360"/>
                <a:gd name="T39" fmla="*/ 25 h 251"/>
                <a:gd name="T40" fmla="*/ 263 w 360"/>
                <a:gd name="T41" fmla="*/ 29 h 251"/>
                <a:gd name="T42" fmla="*/ 284 w 360"/>
                <a:gd name="T43" fmla="*/ 31 h 251"/>
                <a:gd name="T44" fmla="*/ 305 w 360"/>
                <a:gd name="T45" fmla="*/ 35 h 251"/>
                <a:gd name="T46" fmla="*/ 322 w 360"/>
                <a:gd name="T47" fmla="*/ 37 h 251"/>
                <a:gd name="T48" fmla="*/ 337 w 360"/>
                <a:gd name="T49" fmla="*/ 40 h 251"/>
                <a:gd name="T50" fmla="*/ 350 w 360"/>
                <a:gd name="T51" fmla="*/ 44 h 251"/>
                <a:gd name="T52" fmla="*/ 360 w 360"/>
                <a:gd name="T53" fmla="*/ 48 h 251"/>
                <a:gd name="T54" fmla="*/ 354 w 360"/>
                <a:gd name="T55" fmla="*/ 54 h 251"/>
                <a:gd name="T56" fmla="*/ 341 w 360"/>
                <a:gd name="T57" fmla="*/ 71 h 251"/>
                <a:gd name="T58" fmla="*/ 324 w 360"/>
                <a:gd name="T59" fmla="*/ 92 h 251"/>
                <a:gd name="T60" fmla="*/ 308 w 360"/>
                <a:gd name="T61" fmla="*/ 109 h 251"/>
                <a:gd name="T62" fmla="*/ 295 w 360"/>
                <a:gd name="T63" fmla="*/ 122 h 251"/>
                <a:gd name="T64" fmla="*/ 284 w 360"/>
                <a:gd name="T65" fmla="*/ 137 h 251"/>
                <a:gd name="T66" fmla="*/ 270 w 360"/>
                <a:gd name="T67" fmla="*/ 151 h 251"/>
                <a:gd name="T68" fmla="*/ 257 w 360"/>
                <a:gd name="T69" fmla="*/ 164 h 251"/>
                <a:gd name="T70" fmla="*/ 244 w 360"/>
                <a:gd name="T71" fmla="*/ 179 h 251"/>
                <a:gd name="T72" fmla="*/ 230 w 360"/>
                <a:gd name="T73" fmla="*/ 192 h 251"/>
                <a:gd name="T74" fmla="*/ 206 w 360"/>
                <a:gd name="T75" fmla="*/ 215 h 251"/>
                <a:gd name="T76" fmla="*/ 187 w 360"/>
                <a:gd name="T77" fmla="*/ 234 h 251"/>
                <a:gd name="T78" fmla="*/ 170 w 360"/>
                <a:gd name="T79" fmla="*/ 248 h 251"/>
                <a:gd name="T80" fmla="*/ 162 w 360"/>
                <a:gd name="T81" fmla="*/ 251 h 251"/>
                <a:gd name="T82" fmla="*/ 152 w 360"/>
                <a:gd name="T83" fmla="*/ 236 h 251"/>
                <a:gd name="T84" fmla="*/ 152 w 360"/>
                <a:gd name="T85" fmla="*/ 221 h 251"/>
                <a:gd name="T86" fmla="*/ 152 w 360"/>
                <a:gd name="T87" fmla="*/ 210 h 251"/>
                <a:gd name="T88" fmla="*/ 152 w 360"/>
                <a:gd name="T89" fmla="*/ 194 h 251"/>
                <a:gd name="T90" fmla="*/ 154 w 360"/>
                <a:gd name="T91" fmla="*/ 179 h 251"/>
                <a:gd name="T92" fmla="*/ 156 w 360"/>
                <a:gd name="T93" fmla="*/ 162 h 251"/>
                <a:gd name="T94" fmla="*/ 158 w 360"/>
                <a:gd name="T95" fmla="*/ 147 h 251"/>
                <a:gd name="T96" fmla="*/ 162 w 360"/>
                <a:gd name="T97" fmla="*/ 132 h 251"/>
                <a:gd name="T98" fmla="*/ 164 w 360"/>
                <a:gd name="T99" fmla="*/ 114 h 251"/>
                <a:gd name="T100" fmla="*/ 160 w 360"/>
                <a:gd name="T101" fmla="*/ 99 h 251"/>
                <a:gd name="T102" fmla="*/ 145 w 360"/>
                <a:gd name="T103" fmla="*/ 90 h 251"/>
                <a:gd name="T104" fmla="*/ 126 w 360"/>
                <a:gd name="T105" fmla="*/ 88 h 251"/>
                <a:gd name="T106" fmla="*/ 114 w 360"/>
                <a:gd name="T107" fmla="*/ 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251">
                  <a:moveTo>
                    <a:pt x="114" y="88"/>
                  </a:moveTo>
                  <a:lnTo>
                    <a:pt x="113" y="86"/>
                  </a:lnTo>
                  <a:lnTo>
                    <a:pt x="109" y="84"/>
                  </a:lnTo>
                  <a:lnTo>
                    <a:pt x="103" y="80"/>
                  </a:lnTo>
                  <a:lnTo>
                    <a:pt x="95" y="76"/>
                  </a:lnTo>
                  <a:lnTo>
                    <a:pt x="92" y="73"/>
                  </a:lnTo>
                  <a:lnTo>
                    <a:pt x="86" y="71"/>
                  </a:lnTo>
                  <a:lnTo>
                    <a:pt x="80" y="67"/>
                  </a:lnTo>
                  <a:lnTo>
                    <a:pt x="76" y="65"/>
                  </a:lnTo>
                  <a:lnTo>
                    <a:pt x="71" y="61"/>
                  </a:lnTo>
                  <a:lnTo>
                    <a:pt x="67" y="57"/>
                  </a:lnTo>
                  <a:lnTo>
                    <a:pt x="61" y="54"/>
                  </a:lnTo>
                  <a:lnTo>
                    <a:pt x="57" y="52"/>
                  </a:lnTo>
                  <a:lnTo>
                    <a:pt x="52" y="48"/>
                  </a:lnTo>
                  <a:lnTo>
                    <a:pt x="46" y="44"/>
                  </a:lnTo>
                  <a:lnTo>
                    <a:pt x="40" y="40"/>
                  </a:lnTo>
                  <a:lnTo>
                    <a:pt x="37" y="37"/>
                  </a:lnTo>
                  <a:lnTo>
                    <a:pt x="31" y="33"/>
                  </a:lnTo>
                  <a:lnTo>
                    <a:pt x="27" y="31"/>
                  </a:lnTo>
                  <a:lnTo>
                    <a:pt x="21" y="27"/>
                  </a:lnTo>
                  <a:lnTo>
                    <a:pt x="19" y="25"/>
                  </a:lnTo>
                  <a:lnTo>
                    <a:pt x="10" y="18"/>
                  </a:lnTo>
                  <a:lnTo>
                    <a:pt x="4" y="12"/>
                  </a:lnTo>
                  <a:lnTo>
                    <a:pt x="2" y="6"/>
                  </a:lnTo>
                  <a:lnTo>
                    <a:pt x="0" y="4"/>
                  </a:lnTo>
                  <a:lnTo>
                    <a:pt x="2" y="2"/>
                  </a:lnTo>
                  <a:lnTo>
                    <a:pt x="4" y="0"/>
                  </a:lnTo>
                  <a:lnTo>
                    <a:pt x="8" y="0"/>
                  </a:lnTo>
                  <a:lnTo>
                    <a:pt x="16" y="0"/>
                  </a:lnTo>
                  <a:lnTo>
                    <a:pt x="19" y="0"/>
                  </a:lnTo>
                  <a:lnTo>
                    <a:pt x="23" y="0"/>
                  </a:lnTo>
                  <a:lnTo>
                    <a:pt x="29" y="0"/>
                  </a:lnTo>
                  <a:lnTo>
                    <a:pt x="33" y="0"/>
                  </a:lnTo>
                  <a:lnTo>
                    <a:pt x="38" y="0"/>
                  </a:lnTo>
                  <a:lnTo>
                    <a:pt x="44" y="0"/>
                  </a:lnTo>
                  <a:lnTo>
                    <a:pt x="50" y="2"/>
                  </a:lnTo>
                  <a:lnTo>
                    <a:pt x="57" y="2"/>
                  </a:lnTo>
                  <a:lnTo>
                    <a:pt x="63" y="2"/>
                  </a:lnTo>
                  <a:lnTo>
                    <a:pt x="69" y="2"/>
                  </a:lnTo>
                  <a:lnTo>
                    <a:pt x="76" y="4"/>
                  </a:lnTo>
                  <a:lnTo>
                    <a:pt x="82" y="4"/>
                  </a:lnTo>
                  <a:lnTo>
                    <a:pt x="92" y="6"/>
                  </a:lnTo>
                  <a:lnTo>
                    <a:pt x="97" y="6"/>
                  </a:lnTo>
                  <a:lnTo>
                    <a:pt x="107" y="6"/>
                  </a:lnTo>
                  <a:lnTo>
                    <a:pt x="114" y="8"/>
                  </a:lnTo>
                  <a:lnTo>
                    <a:pt x="122" y="8"/>
                  </a:lnTo>
                  <a:lnTo>
                    <a:pt x="130" y="10"/>
                  </a:lnTo>
                  <a:lnTo>
                    <a:pt x="139" y="10"/>
                  </a:lnTo>
                  <a:lnTo>
                    <a:pt x="147" y="12"/>
                  </a:lnTo>
                  <a:lnTo>
                    <a:pt x="154" y="12"/>
                  </a:lnTo>
                  <a:lnTo>
                    <a:pt x="164" y="14"/>
                  </a:lnTo>
                  <a:lnTo>
                    <a:pt x="171" y="14"/>
                  </a:lnTo>
                  <a:lnTo>
                    <a:pt x="181" y="16"/>
                  </a:lnTo>
                  <a:lnTo>
                    <a:pt x="189" y="16"/>
                  </a:lnTo>
                  <a:lnTo>
                    <a:pt x="198" y="18"/>
                  </a:lnTo>
                  <a:lnTo>
                    <a:pt x="204" y="18"/>
                  </a:lnTo>
                  <a:lnTo>
                    <a:pt x="213" y="19"/>
                  </a:lnTo>
                  <a:lnTo>
                    <a:pt x="221" y="21"/>
                  </a:lnTo>
                  <a:lnTo>
                    <a:pt x="230" y="23"/>
                  </a:lnTo>
                  <a:lnTo>
                    <a:pt x="240" y="25"/>
                  </a:lnTo>
                  <a:lnTo>
                    <a:pt x="248" y="25"/>
                  </a:lnTo>
                  <a:lnTo>
                    <a:pt x="255" y="27"/>
                  </a:lnTo>
                  <a:lnTo>
                    <a:pt x="263" y="29"/>
                  </a:lnTo>
                  <a:lnTo>
                    <a:pt x="268" y="29"/>
                  </a:lnTo>
                  <a:lnTo>
                    <a:pt x="278" y="31"/>
                  </a:lnTo>
                  <a:lnTo>
                    <a:pt x="284" y="31"/>
                  </a:lnTo>
                  <a:lnTo>
                    <a:pt x="291" y="33"/>
                  </a:lnTo>
                  <a:lnTo>
                    <a:pt x="297" y="33"/>
                  </a:lnTo>
                  <a:lnTo>
                    <a:pt x="305" y="35"/>
                  </a:lnTo>
                  <a:lnTo>
                    <a:pt x="310" y="35"/>
                  </a:lnTo>
                  <a:lnTo>
                    <a:pt x="316" y="37"/>
                  </a:lnTo>
                  <a:lnTo>
                    <a:pt x="322" y="37"/>
                  </a:lnTo>
                  <a:lnTo>
                    <a:pt x="327" y="38"/>
                  </a:lnTo>
                  <a:lnTo>
                    <a:pt x="331" y="38"/>
                  </a:lnTo>
                  <a:lnTo>
                    <a:pt x="337" y="40"/>
                  </a:lnTo>
                  <a:lnTo>
                    <a:pt x="341" y="42"/>
                  </a:lnTo>
                  <a:lnTo>
                    <a:pt x="344" y="42"/>
                  </a:lnTo>
                  <a:lnTo>
                    <a:pt x="350" y="44"/>
                  </a:lnTo>
                  <a:lnTo>
                    <a:pt x="356" y="46"/>
                  </a:lnTo>
                  <a:lnTo>
                    <a:pt x="358" y="48"/>
                  </a:lnTo>
                  <a:lnTo>
                    <a:pt x="360" y="48"/>
                  </a:lnTo>
                  <a:lnTo>
                    <a:pt x="358" y="50"/>
                  </a:lnTo>
                  <a:lnTo>
                    <a:pt x="356" y="52"/>
                  </a:lnTo>
                  <a:lnTo>
                    <a:pt x="354" y="54"/>
                  </a:lnTo>
                  <a:lnTo>
                    <a:pt x="350" y="59"/>
                  </a:lnTo>
                  <a:lnTo>
                    <a:pt x="346" y="65"/>
                  </a:lnTo>
                  <a:lnTo>
                    <a:pt x="341" y="71"/>
                  </a:lnTo>
                  <a:lnTo>
                    <a:pt x="335" y="76"/>
                  </a:lnTo>
                  <a:lnTo>
                    <a:pt x="331" y="84"/>
                  </a:lnTo>
                  <a:lnTo>
                    <a:pt x="324" y="92"/>
                  </a:lnTo>
                  <a:lnTo>
                    <a:pt x="316" y="101"/>
                  </a:lnTo>
                  <a:lnTo>
                    <a:pt x="310" y="105"/>
                  </a:lnTo>
                  <a:lnTo>
                    <a:pt x="308" y="109"/>
                  </a:lnTo>
                  <a:lnTo>
                    <a:pt x="303" y="114"/>
                  </a:lnTo>
                  <a:lnTo>
                    <a:pt x="299" y="118"/>
                  </a:lnTo>
                  <a:lnTo>
                    <a:pt x="295" y="122"/>
                  </a:lnTo>
                  <a:lnTo>
                    <a:pt x="291" y="128"/>
                  </a:lnTo>
                  <a:lnTo>
                    <a:pt x="287" y="133"/>
                  </a:lnTo>
                  <a:lnTo>
                    <a:pt x="284" y="137"/>
                  </a:lnTo>
                  <a:lnTo>
                    <a:pt x="278" y="143"/>
                  </a:lnTo>
                  <a:lnTo>
                    <a:pt x="274" y="147"/>
                  </a:lnTo>
                  <a:lnTo>
                    <a:pt x="270" y="151"/>
                  </a:lnTo>
                  <a:lnTo>
                    <a:pt x="267" y="156"/>
                  </a:lnTo>
                  <a:lnTo>
                    <a:pt x="263" y="160"/>
                  </a:lnTo>
                  <a:lnTo>
                    <a:pt x="257" y="164"/>
                  </a:lnTo>
                  <a:lnTo>
                    <a:pt x="251" y="170"/>
                  </a:lnTo>
                  <a:lnTo>
                    <a:pt x="248" y="175"/>
                  </a:lnTo>
                  <a:lnTo>
                    <a:pt x="244" y="179"/>
                  </a:lnTo>
                  <a:lnTo>
                    <a:pt x="240" y="185"/>
                  </a:lnTo>
                  <a:lnTo>
                    <a:pt x="234" y="189"/>
                  </a:lnTo>
                  <a:lnTo>
                    <a:pt x="230" y="192"/>
                  </a:lnTo>
                  <a:lnTo>
                    <a:pt x="221" y="202"/>
                  </a:lnTo>
                  <a:lnTo>
                    <a:pt x="213" y="210"/>
                  </a:lnTo>
                  <a:lnTo>
                    <a:pt x="206" y="215"/>
                  </a:lnTo>
                  <a:lnTo>
                    <a:pt x="200" y="225"/>
                  </a:lnTo>
                  <a:lnTo>
                    <a:pt x="192" y="230"/>
                  </a:lnTo>
                  <a:lnTo>
                    <a:pt x="187" y="234"/>
                  </a:lnTo>
                  <a:lnTo>
                    <a:pt x="181" y="240"/>
                  </a:lnTo>
                  <a:lnTo>
                    <a:pt x="175" y="246"/>
                  </a:lnTo>
                  <a:lnTo>
                    <a:pt x="170" y="248"/>
                  </a:lnTo>
                  <a:lnTo>
                    <a:pt x="166" y="249"/>
                  </a:lnTo>
                  <a:lnTo>
                    <a:pt x="164" y="251"/>
                  </a:lnTo>
                  <a:lnTo>
                    <a:pt x="162" y="251"/>
                  </a:lnTo>
                  <a:lnTo>
                    <a:pt x="158" y="249"/>
                  </a:lnTo>
                  <a:lnTo>
                    <a:pt x="156" y="244"/>
                  </a:lnTo>
                  <a:lnTo>
                    <a:pt x="152" y="236"/>
                  </a:lnTo>
                  <a:lnTo>
                    <a:pt x="152" y="230"/>
                  </a:lnTo>
                  <a:lnTo>
                    <a:pt x="152" y="227"/>
                  </a:lnTo>
                  <a:lnTo>
                    <a:pt x="152" y="221"/>
                  </a:lnTo>
                  <a:lnTo>
                    <a:pt x="152" y="217"/>
                  </a:lnTo>
                  <a:lnTo>
                    <a:pt x="152" y="213"/>
                  </a:lnTo>
                  <a:lnTo>
                    <a:pt x="152" y="210"/>
                  </a:lnTo>
                  <a:lnTo>
                    <a:pt x="152" y="204"/>
                  </a:lnTo>
                  <a:lnTo>
                    <a:pt x="152" y="198"/>
                  </a:lnTo>
                  <a:lnTo>
                    <a:pt x="152" y="194"/>
                  </a:lnTo>
                  <a:lnTo>
                    <a:pt x="152" y="189"/>
                  </a:lnTo>
                  <a:lnTo>
                    <a:pt x="152" y="185"/>
                  </a:lnTo>
                  <a:lnTo>
                    <a:pt x="154" y="179"/>
                  </a:lnTo>
                  <a:lnTo>
                    <a:pt x="154" y="173"/>
                  </a:lnTo>
                  <a:lnTo>
                    <a:pt x="154" y="168"/>
                  </a:lnTo>
                  <a:lnTo>
                    <a:pt x="156" y="162"/>
                  </a:lnTo>
                  <a:lnTo>
                    <a:pt x="156" y="160"/>
                  </a:lnTo>
                  <a:lnTo>
                    <a:pt x="158" y="156"/>
                  </a:lnTo>
                  <a:lnTo>
                    <a:pt x="158" y="147"/>
                  </a:lnTo>
                  <a:lnTo>
                    <a:pt x="158" y="141"/>
                  </a:lnTo>
                  <a:lnTo>
                    <a:pt x="160" y="135"/>
                  </a:lnTo>
                  <a:lnTo>
                    <a:pt x="162" y="132"/>
                  </a:lnTo>
                  <a:lnTo>
                    <a:pt x="164" y="126"/>
                  </a:lnTo>
                  <a:lnTo>
                    <a:pt x="164" y="118"/>
                  </a:lnTo>
                  <a:lnTo>
                    <a:pt x="164" y="114"/>
                  </a:lnTo>
                  <a:lnTo>
                    <a:pt x="164" y="109"/>
                  </a:lnTo>
                  <a:lnTo>
                    <a:pt x="164" y="103"/>
                  </a:lnTo>
                  <a:lnTo>
                    <a:pt x="160" y="99"/>
                  </a:lnTo>
                  <a:lnTo>
                    <a:pt x="156" y="95"/>
                  </a:lnTo>
                  <a:lnTo>
                    <a:pt x="152" y="94"/>
                  </a:lnTo>
                  <a:lnTo>
                    <a:pt x="145" y="90"/>
                  </a:lnTo>
                  <a:lnTo>
                    <a:pt x="137" y="88"/>
                  </a:lnTo>
                  <a:lnTo>
                    <a:pt x="130" y="88"/>
                  </a:lnTo>
                  <a:lnTo>
                    <a:pt x="126" y="88"/>
                  </a:lnTo>
                  <a:lnTo>
                    <a:pt x="120" y="88"/>
                  </a:lnTo>
                  <a:lnTo>
                    <a:pt x="116" y="88"/>
                  </a:lnTo>
                  <a:lnTo>
                    <a:pt x="114" y="88"/>
                  </a:lnTo>
                  <a:lnTo>
                    <a:pt x="114" y="8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4" name="Freeform 20">
              <a:extLst>
                <a:ext uri="{FF2B5EF4-FFF2-40B4-BE49-F238E27FC236}">
                  <a16:creationId xmlns:a16="http://schemas.microsoft.com/office/drawing/2014/main" id="{91F2061C-1C97-E94D-B0C5-BD745DDEE682}"/>
                </a:ext>
              </a:extLst>
            </p:cNvPr>
            <p:cNvSpPr>
              <a:spLocks/>
            </p:cNvSpPr>
            <p:nvPr/>
          </p:nvSpPr>
          <p:spPr bwMode="auto">
            <a:xfrm>
              <a:off x="5195" y="2338"/>
              <a:ext cx="64" cy="25"/>
            </a:xfrm>
            <a:custGeom>
              <a:avLst/>
              <a:gdLst>
                <a:gd name="T0" fmla="*/ 125 w 129"/>
                <a:gd name="T1" fmla="*/ 51 h 51"/>
                <a:gd name="T2" fmla="*/ 0 w 129"/>
                <a:gd name="T3" fmla="*/ 31 h 51"/>
                <a:gd name="T4" fmla="*/ 0 w 129"/>
                <a:gd name="T5" fmla="*/ 0 h 51"/>
                <a:gd name="T6" fmla="*/ 129 w 129"/>
                <a:gd name="T7" fmla="*/ 23 h 51"/>
                <a:gd name="T8" fmla="*/ 125 w 129"/>
                <a:gd name="T9" fmla="*/ 51 h 51"/>
                <a:gd name="T10" fmla="*/ 125 w 129"/>
                <a:gd name="T11" fmla="*/ 51 h 51"/>
              </a:gdLst>
              <a:ahLst/>
              <a:cxnLst>
                <a:cxn ang="0">
                  <a:pos x="T0" y="T1"/>
                </a:cxn>
                <a:cxn ang="0">
                  <a:pos x="T2" y="T3"/>
                </a:cxn>
                <a:cxn ang="0">
                  <a:pos x="T4" y="T5"/>
                </a:cxn>
                <a:cxn ang="0">
                  <a:pos x="T6" y="T7"/>
                </a:cxn>
                <a:cxn ang="0">
                  <a:pos x="T8" y="T9"/>
                </a:cxn>
                <a:cxn ang="0">
                  <a:pos x="T10" y="T11"/>
                </a:cxn>
              </a:cxnLst>
              <a:rect l="0" t="0" r="r" b="b"/>
              <a:pathLst>
                <a:path w="129" h="51">
                  <a:moveTo>
                    <a:pt x="125" y="51"/>
                  </a:moveTo>
                  <a:lnTo>
                    <a:pt x="0" y="31"/>
                  </a:lnTo>
                  <a:lnTo>
                    <a:pt x="0" y="0"/>
                  </a:lnTo>
                  <a:lnTo>
                    <a:pt x="129" y="23"/>
                  </a:lnTo>
                  <a:lnTo>
                    <a:pt x="125" y="51"/>
                  </a:lnTo>
                  <a:lnTo>
                    <a:pt x="125"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5" name="Freeform 21">
              <a:extLst>
                <a:ext uri="{FF2B5EF4-FFF2-40B4-BE49-F238E27FC236}">
                  <a16:creationId xmlns:a16="http://schemas.microsoft.com/office/drawing/2014/main" id="{6E49C363-07C0-F24E-A213-15D5515D0894}"/>
                </a:ext>
              </a:extLst>
            </p:cNvPr>
            <p:cNvSpPr>
              <a:spLocks/>
            </p:cNvSpPr>
            <p:nvPr/>
          </p:nvSpPr>
          <p:spPr bwMode="auto">
            <a:xfrm>
              <a:off x="5205" y="2396"/>
              <a:ext cx="60" cy="70"/>
            </a:xfrm>
            <a:custGeom>
              <a:avLst/>
              <a:gdLst>
                <a:gd name="T0" fmla="*/ 107 w 120"/>
                <a:gd name="T1" fmla="*/ 0 h 139"/>
                <a:gd name="T2" fmla="*/ 0 w 120"/>
                <a:gd name="T3" fmla="*/ 110 h 139"/>
                <a:gd name="T4" fmla="*/ 16 w 120"/>
                <a:gd name="T5" fmla="*/ 139 h 139"/>
                <a:gd name="T6" fmla="*/ 120 w 120"/>
                <a:gd name="T7" fmla="*/ 36 h 139"/>
                <a:gd name="T8" fmla="*/ 107 w 120"/>
                <a:gd name="T9" fmla="*/ 0 h 139"/>
                <a:gd name="T10" fmla="*/ 107 w 120"/>
                <a:gd name="T11" fmla="*/ 0 h 139"/>
              </a:gdLst>
              <a:ahLst/>
              <a:cxnLst>
                <a:cxn ang="0">
                  <a:pos x="T0" y="T1"/>
                </a:cxn>
                <a:cxn ang="0">
                  <a:pos x="T2" y="T3"/>
                </a:cxn>
                <a:cxn ang="0">
                  <a:pos x="T4" y="T5"/>
                </a:cxn>
                <a:cxn ang="0">
                  <a:pos x="T6" y="T7"/>
                </a:cxn>
                <a:cxn ang="0">
                  <a:pos x="T8" y="T9"/>
                </a:cxn>
                <a:cxn ang="0">
                  <a:pos x="T10" y="T11"/>
                </a:cxn>
              </a:cxnLst>
              <a:rect l="0" t="0" r="r" b="b"/>
              <a:pathLst>
                <a:path w="120" h="139">
                  <a:moveTo>
                    <a:pt x="107" y="0"/>
                  </a:moveTo>
                  <a:lnTo>
                    <a:pt x="0" y="110"/>
                  </a:lnTo>
                  <a:lnTo>
                    <a:pt x="16" y="139"/>
                  </a:lnTo>
                  <a:lnTo>
                    <a:pt x="120" y="36"/>
                  </a:lnTo>
                  <a:lnTo>
                    <a:pt x="107" y="0"/>
                  </a:lnTo>
                  <a:lnTo>
                    <a:pt x="1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6" name="Freeform 22">
              <a:extLst>
                <a:ext uri="{FF2B5EF4-FFF2-40B4-BE49-F238E27FC236}">
                  <a16:creationId xmlns:a16="http://schemas.microsoft.com/office/drawing/2014/main" id="{A8C16A69-16B9-FC4D-A25E-1B371096B786}"/>
                </a:ext>
              </a:extLst>
            </p:cNvPr>
            <p:cNvSpPr>
              <a:spLocks/>
            </p:cNvSpPr>
            <p:nvPr/>
          </p:nvSpPr>
          <p:spPr bwMode="auto">
            <a:xfrm>
              <a:off x="5082" y="2329"/>
              <a:ext cx="88" cy="60"/>
            </a:xfrm>
            <a:custGeom>
              <a:avLst/>
              <a:gdLst>
                <a:gd name="T0" fmla="*/ 150 w 177"/>
                <a:gd name="T1" fmla="*/ 38 h 120"/>
                <a:gd name="T2" fmla="*/ 143 w 177"/>
                <a:gd name="T3" fmla="*/ 36 h 120"/>
                <a:gd name="T4" fmla="*/ 128 w 177"/>
                <a:gd name="T5" fmla="*/ 36 h 120"/>
                <a:gd name="T6" fmla="*/ 114 w 177"/>
                <a:gd name="T7" fmla="*/ 34 h 120"/>
                <a:gd name="T8" fmla="*/ 105 w 177"/>
                <a:gd name="T9" fmla="*/ 32 h 120"/>
                <a:gd name="T10" fmla="*/ 95 w 177"/>
                <a:gd name="T11" fmla="*/ 32 h 120"/>
                <a:gd name="T12" fmla="*/ 86 w 177"/>
                <a:gd name="T13" fmla="*/ 30 h 120"/>
                <a:gd name="T14" fmla="*/ 76 w 177"/>
                <a:gd name="T15" fmla="*/ 30 h 120"/>
                <a:gd name="T16" fmla="*/ 67 w 177"/>
                <a:gd name="T17" fmla="*/ 30 h 120"/>
                <a:gd name="T18" fmla="*/ 55 w 177"/>
                <a:gd name="T19" fmla="*/ 29 h 120"/>
                <a:gd name="T20" fmla="*/ 44 w 177"/>
                <a:gd name="T21" fmla="*/ 30 h 120"/>
                <a:gd name="T22" fmla="*/ 36 w 177"/>
                <a:gd name="T23" fmla="*/ 34 h 120"/>
                <a:gd name="T24" fmla="*/ 40 w 177"/>
                <a:gd name="T25" fmla="*/ 42 h 120"/>
                <a:gd name="T26" fmla="*/ 52 w 177"/>
                <a:gd name="T27" fmla="*/ 55 h 120"/>
                <a:gd name="T28" fmla="*/ 67 w 177"/>
                <a:gd name="T29" fmla="*/ 65 h 120"/>
                <a:gd name="T30" fmla="*/ 76 w 177"/>
                <a:gd name="T31" fmla="*/ 70 h 120"/>
                <a:gd name="T32" fmla="*/ 88 w 177"/>
                <a:gd name="T33" fmla="*/ 76 h 120"/>
                <a:gd name="T34" fmla="*/ 99 w 177"/>
                <a:gd name="T35" fmla="*/ 84 h 120"/>
                <a:gd name="T36" fmla="*/ 107 w 177"/>
                <a:gd name="T37" fmla="*/ 86 h 120"/>
                <a:gd name="T38" fmla="*/ 116 w 177"/>
                <a:gd name="T39" fmla="*/ 89 h 120"/>
                <a:gd name="T40" fmla="*/ 126 w 177"/>
                <a:gd name="T41" fmla="*/ 95 h 120"/>
                <a:gd name="T42" fmla="*/ 135 w 177"/>
                <a:gd name="T43" fmla="*/ 99 h 120"/>
                <a:gd name="T44" fmla="*/ 143 w 177"/>
                <a:gd name="T45" fmla="*/ 103 h 120"/>
                <a:gd name="T46" fmla="*/ 154 w 177"/>
                <a:gd name="T47" fmla="*/ 108 h 120"/>
                <a:gd name="T48" fmla="*/ 169 w 177"/>
                <a:gd name="T49" fmla="*/ 114 h 120"/>
                <a:gd name="T50" fmla="*/ 177 w 177"/>
                <a:gd name="T51" fmla="*/ 118 h 120"/>
                <a:gd name="T52" fmla="*/ 101 w 177"/>
                <a:gd name="T53" fmla="*/ 118 h 120"/>
                <a:gd name="T54" fmla="*/ 97 w 177"/>
                <a:gd name="T55" fmla="*/ 116 h 120"/>
                <a:gd name="T56" fmla="*/ 90 w 177"/>
                <a:gd name="T57" fmla="*/ 110 h 120"/>
                <a:gd name="T58" fmla="*/ 76 w 177"/>
                <a:gd name="T59" fmla="*/ 105 h 120"/>
                <a:gd name="T60" fmla="*/ 63 w 177"/>
                <a:gd name="T61" fmla="*/ 95 h 120"/>
                <a:gd name="T62" fmla="*/ 46 w 177"/>
                <a:gd name="T63" fmla="*/ 84 h 120"/>
                <a:gd name="T64" fmla="*/ 33 w 177"/>
                <a:gd name="T65" fmla="*/ 74 h 120"/>
                <a:gd name="T66" fmla="*/ 19 w 177"/>
                <a:gd name="T67" fmla="*/ 65 h 120"/>
                <a:gd name="T68" fmla="*/ 10 w 177"/>
                <a:gd name="T69" fmla="*/ 55 h 120"/>
                <a:gd name="T70" fmla="*/ 4 w 177"/>
                <a:gd name="T71" fmla="*/ 46 h 120"/>
                <a:gd name="T72" fmla="*/ 2 w 177"/>
                <a:gd name="T73" fmla="*/ 36 h 120"/>
                <a:gd name="T74" fmla="*/ 2 w 177"/>
                <a:gd name="T75" fmla="*/ 21 h 120"/>
                <a:gd name="T76" fmla="*/ 10 w 177"/>
                <a:gd name="T77" fmla="*/ 8 h 120"/>
                <a:gd name="T78" fmla="*/ 25 w 177"/>
                <a:gd name="T79" fmla="*/ 2 h 120"/>
                <a:gd name="T80" fmla="*/ 36 w 177"/>
                <a:gd name="T81" fmla="*/ 0 h 120"/>
                <a:gd name="T82" fmla="*/ 44 w 177"/>
                <a:gd name="T83" fmla="*/ 0 h 120"/>
                <a:gd name="T84" fmla="*/ 55 w 177"/>
                <a:gd name="T85" fmla="*/ 0 h 120"/>
                <a:gd name="T86" fmla="*/ 65 w 177"/>
                <a:gd name="T87" fmla="*/ 0 h 120"/>
                <a:gd name="T88" fmla="*/ 74 w 177"/>
                <a:gd name="T89" fmla="*/ 2 h 120"/>
                <a:gd name="T90" fmla="*/ 86 w 177"/>
                <a:gd name="T91" fmla="*/ 2 h 120"/>
                <a:gd name="T92" fmla="*/ 95 w 177"/>
                <a:gd name="T93" fmla="*/ 4 h 120"/>
                <a:gd name="T94" fmla="*/ 107 w 177"/>
                <a:gd name="T95" fmla="*/ 4 h 120"/>
                <a:gd name="T96" fmla="*/ 116 w 177"/>
                <a:gd name="T97" fmla="*/ 4 h 120"/>
                <a:gd name="T98" fmla="*/ 126 w 177"/>
                <a:gd name="T99" fmla="*/ 6 h 120"/>
                <a:gd name="T100" fmla="*/ 135 w 177"/>
                <a:gd name="T101" fmla="*/ 6 h 120"/>
                <a:gd name="T102" fmla="*/ 147 w 177"/>
                <a:gd name="T103" fmla="*/ 8 h 120"/>
                <a:gd name="T104" fmla="*/ 152 w 177"/>
                <a:gd name="T105" fmla="*/ 8 h 120"/>
                <a:gd name="T106" fmla="*/ 152 w 177"/>
                <a:gd name="T107"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20">
                  <a:moveTo>
                    <a:pt x="152" y="40"/>
                  </a:moveTo>
                  <a:lnTo>
                    <a:pt x="150" y="38"/>
                  </a:lnTo>
                  <a:lnTo>
                    <a:pt x="147" y="38"/>
                  </a:lnTo>
                  <a:lnTo>
                    <a:pt x="143" y="36"/>
                  </a:lnTo>
                  <a:lnTo>
                    <a:pt x="135" y="36"/>
                  </a:lnTo>
                  <a:lnTo>
                    <a:pt x="128" y="36"/>
                  </a:lnTo>
                  <a:lnTo>
                    <a:pt x="118" y="36"/>
                  </a:lnTo>
                  <a:lnTo>
                    <a:pt x="114" y="34"/>
                  </a:lnTo>
                  <a:lnTo>
                    <a:pt x="109" y="34"/>
                  </a:lnTo>
                  <a:lnTo>
                    <a:pt x="105" y="32"/>
                  </a:lnTo>
                  <a:lnTo>
                    <a:pt x="101" y="32"/>
                  </a:lnTo>
                  <a:lnTo>
                    <a:pt x="95" y="32"/>
                  </a:lnTo>
                  <a:lnTo>
                    <a:pt x="90" y="30"/>
                  </a:lnTo>
                  <a:lnTo>
                    <a:pt x="86" y="30"/>
                  </a:lnTo>
                  <a:lnTo>
                    <a:pt x="82" y="30"/>
                  </a:lnTo>
                  <a:lnTo>
                    <a:pt x="76" y="30"/>
                  </a:lnTo>
                  <a:lnTo>
                    <a:pt x="73" y="30"/>
                  </a:lnTo>
                  <a:lnTo>
                    <a:pt x="67" y="30"/>
                  </a:lnTo>
                  <a:lnTo>
                    <a:pt x="65" y="30"/>
                  </a:lnTo>
                  <a:lnTo>
                    <a:pt x="55" y="29"/>
                  </a:lnTo>
                  <a:lnTo>
                    <a:pt x="48" y="29"/>
                  </a:lnTo>
                  <a:lnTo>
                    <a:pt x="44" y="30"/>
                  </a:lnTo>
                  <a:lnTo>
                    <a:pt x="40" y="30"/>
                  </a:lnTo>
                  <a:lnTo>
                    <a:pt x="36" y="34"/>
                  </a:lnTo>
                  <a:lnTo>
                    <a:pt x="36" y="38"/>
                  </a:lnTo>
                  <a:lnTo>
                    <a:pt x="40" y="42"/>
                  </a:lnTo>
                  <a:lnTo>
                    <a:pt x="46" y="48"/>
                  </a:lnTo>
                  <a:lnTo>
                    <a:pt x="52" y="55"/>
                  </a:lnTo>
                  <a:lnTo>
                    <a:pt x="61" y="61"/>
                  </a:lnTo>
                  <a:lnTo>
                    <a:pt x="67" y="65"/>
                  </a:lnTo>
                  <a:lnTo>
                    <a:pt x="74" y="68"/>
                  </a:lnTo>
                  <a:lnTo>
                    <a:pt x="76" y="70"/>
                  </a:lnTo>
                  <a:lnTo>
                    <a:pt x="82" y="74"/>
                  </a:lnTo>
                  <a:lnTo>
                    <a:pt x="88" y="76"/>
                  </a:lnTo>
                  <a:lnTo>
                    <a:pt x="95" y="82"/>
                  </a:lnTo>
                  <a:lnTo>
                    <a:pt x="99" y="84"/>
                  </a:lnTo>
                  <a:lnTo>
                    <a:pt x="103" y="84"/>
                  </a:lnTo>
                  <a:lnTo>
                    <a:pt x="107" y="86"/>
                  </a:lnTo>
                  <a:lnTo>
                    <a:pt x="112" y="89"/>
                  </a:lnTo>
                  <a:lnTo>
                    <a:pt x="116" y="89"/>
                  </a:lnTo>
                  <a:lnTo>
                    <a:pt x="120" y="93"/>
                  </a:lnTo>
                  <a:lnTo>
                    <a:pt x="126" y="95"/>
                  </a:lnTo>
                  <a:lnTo>
                    <a:pt x="131" y="97"/>
                  </a:lnTo>
                  <a:lnTo>
                    <a:pt x="135" y="99"/>
                  </a:lnTo>
                  <a:lnTo>
                    <a:pt x="139" y="101"/>
                  </a:lnTo>
                  <a:lnTo>
                    <a:pt x="143" y="103"/>
                  </a:lnTo>
                  <a:lnTo>
                    <a:pt x="149" y="105"/>
                  </a:lnTo>
                  <a:lnTo>
                    <a:pt x="154" y="108"/>
                  </a:lnTo>
                  <a:lnTo>
                    <a:pt x="164" y="112"/>
                  </a:lnTo>
                  <a:lnTo>
                    <a:pt x="169" y="114"/>
                  </a:lnTo>
                  <a:lnTo>
                    <a:pt x="173" y="118"/>
                  </a:lnTo>
                  <a:lnTo>
                    <a:pt x="177" y="118"/>
                  </a:lnTo>
                  <a:lnTo>
                    <a:pt x="177" y="120"/>
                  </a:lnTo>
                  <a:lnTo>
                    <a:pt x="101" y="118"/>
                  </a:lnTo>
                  <a:lnTo>
                    <a:pt x="99" y="118"/>
                  </a:lnTo>
                  <a:lnTo>
                    <a:pt x="97" y="116"/>
                  </a:lnTo>
                  <a:lnTo>
                    <a:pt x="93" y="112"/>
                  </a:lnTo>
                  <a:lnTo>
                    <a:pt x="90" y="110"/>
                  </a:lnTo>
                  <a:lnTo>
                    <a:pt x="84" y="106"/>
                  </a:lnTo>
                  <a:lnTo>
                    <a:pt x="76" y="105"/>
                  </a:lnTo>
                  <a:lnTo>
                    <a:pt x="69" y="99"/>
                  </a:lnTo>
                  <a:lnTo>
                    <a:pt x="63" y="95"/>
                  </a:lnTo>
                  <a:lnTo>
                    <a:pt x="55" y="89"/>
                  </a:lnTo>
                  <a:lnTo>
                    <a:pt x="46" y="84"/>
                  </a:lnTo>
                  <a:lnTo>
                    <a:pt x="38" y="78"/>
                  </a:lnTo>
                  <a:lnTo>
                    <a:pt x="33" y="74"/>
                  </a:lnTo>
                  <a:lnTo>
                    <a:pt x="25" y="68"/>
                  </a:lnTo>
                  <a:lnTo>
                    <a:pt x="19" y="65"/>
                  </a:lnTo>
                  <a:lnTo>
                    <a:pt x="14" y="61"/>
                  </a:lnTo>
                  <a:lnTo>
                    <a:pt x="10" y="55"/>
                  </a:lnTo>
                  <a:lnTo>
                    <a:pt x="6" y="49"/>
                  </a:lnTo>
                  <a:lnTo>
                    <a:pt x="4" y="46"/>
                  </a:lnTo>
                  <a:lnTo>
                    <a:pt x="2" y="42"/>
                  </a:lnTo>
                  <a:lnTo>
                    <a:pt x="2" y="36"/>
                  </a:lnTo>
                  <a:lnTo>
                    <a:pt x="0" y="29"/>
                  </a:lnTo>
                  <a:lnTo>
                    <a:pt x="2" y="21"/>
                  </a:lnTo>
                  <a:lnTo>
                    <a:pt x="4" y="13"/>
                  </a:lnTo>
                  <a:lnTo>
                    <a:pt x="10" y="8"/>
                  </a:lnTo>
                  <a:lnTo>
                    <a:pt x="17" y="4"/>
                  </a:lnTo>
                  <a:lnTo>
                    <a:pt x="25" y="2"/>
                  </a:lnTo>
                  <a:lnTo>
                    <a:pt x="29" y="0"/>
                  </a:lnTo>
                  <a:lnTo>
                    <a:pt x="36" y="0"/>
                  </a:lnTo>
                  <a:lnTo>
                    <a:pt x="40" y="0"/>
                  </a:lnTo>
                  <a:lnTo>
                    <a:pt x="44" y="0"/>
                  </a:lnTo>
                  <a:lnTo>
                    <a:pt x="50" y="0"/>
                  </a:lnTo>
                  <a:lnTo>
                    <a:pt x="55" y="0"/>
                  </a:lnTo>
                  <a:lnTo>
                    <a:pt x="59" y="0"/>
                  </a:lnTo>
                  <a:lnTo>
                    <a:pt x="65" y="0"/>
                  </a:lnTo>
                  <a:lnTo>
                    <a:pt x="69" y="0"/>
                  </a:lnTo>
                  <a:lnTo>
                    <a:pt x="74" y="2"/>
                  </a:lnTo>
                  <a:lnTo>
                    <a:pt x="78" y="2"/>
                  </a:lnTo>
                  <a:lnTo>
                    <a:pt x="86" y="2"/>
                  </a:lnTo>
                  <a:lnTo>
                    <a:pt x="90" y="2"/>
                  </a:lnTo>
                  <a:lnTo>
                    <a:pt x="95" y="4"/>
                  </a:lnTo>
                  <a:lnTo>
                    <a:pt x="101" y="4"/>
                  </a:lnTo>
                  <a:lnTo>
                    <a:pt x="107" y="4"/>
                  </a:lnTo>
                  <a:lnTo>
                    <a:pt x="111" y="4"/>
                  </a:lnTo>
                  <a:lnTo>
                    <a:pt x="116" y="4"/>
                  </a:lnTo>
                  <a:lnTo>
                    <a:pt x="120" y="4"/>
                  </a:lnTo>
                  <a:lnTo>
                    <a:pt x="126" y="6"/>
                  </a:lnTo>
                  <a:lnTo>
                    <a:pt x="131" y="6"/>
                  </a:lnTo>
                  <a:lnTo>
                    <a:pt x="135" y="6"/>
                  </a:lnTo>
                  <a:lnTo>
                    <a:pt x="141" y="8"/>
                  </a:lnTo>
                  <a:lnTo>
                    <a:pt x="147" y="8"/>
                  </a:lnTo>
                  <a:lnTo>
                    <a:pt x="150" y="8"/>
                  </a:lnTo>
                  <a:lnTo>
                    <a:pt x="152" y="8"/>
                  </a:lnTo>
                  <a:lnTo>
                    <a:pt x="152" y="40"/>
                  </a:lnTo>
                  <a:lnTo>
                    <a:pt x="15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7" name="Freeform 23">
              <a:extLst>
                <a:ext uri="{FF2B5EF4-FFF2-40B4-BE49-F238E27FC236}">
                  <a16:creationId xmlns:a16="http://schemas.microsoft.com/office/drawing/2014/main" id="{3C1DCFC5-200E-C54F-A844-E606BAAB6555}"/>
                </a:ext>
              </a:extLst>
            </p:cNvPr>
            <p:cNvSpPr>
              <a:spLocks/>
            </p:cNvSpPr>
            <p:nvPr/>
          </p:nvSpPr>
          <p:spPr bwMode="auto">
            <a:xfrm>
              <a:off x="5074" y="2422"/>
              <a:ext cx="91" cy="39"/>
            </a:xfrm>
            <a:custGeom>
              <a:avLst/>
              <a:gdLst>
                <a:gd name="T0" fmla="*/ 175 w 183"/>
                <a:gd name="T1" fmla="*/ 0 h 78"/>
                <a:gd name="T2" fmla="*/ 0 w 183"/>
                <a:gd name="T3" fmla="*/ 46 h 78"/>
                <a:gd name="T4" fmla="*/ 10 w 183"/>
                <a:gd name="T5" fmla="*/ 78 h 78"/>
                <a:gd name="T6" fmla="*/ 183 w 183"/>
                <a:gd name="T7" fmla="*/ 33 h 78"/>
                <a:gd name="T8" fmla="*/ 175 w 183"/>
                <a:gd name="T9" fmla="*/ 0 h 78"/>
                <a:gd name="T10" fmla="*/ 175 w 183"/>
                <a:gd name="T11" fmla="*/ 0 h 78"/>
              </a:gdLst>
              <a:ahLst/>
              <a:cxnLst>
                <a:cxn ang="0">
                  <a:pos x="T0" y="T1"/>
                </a:cxn>
                <a:cxn ang="0">
                  <a:pos x="T2" y="T3"/>
                </a:cxn>
                <a:cxn ang="0">
                  <a:pos x="T4" y="T5"/>
                </a:cxn>
                <a:cxn ang="0">
                  <a:pos x="T6" y="T7"/>
                </a:cxn>
                <a:cxn ang="0">
                  <a:pos x="T8" y="T9"/>
                </a:cxn>
                <a:cxn ang="0">
                  <a:pos x="T10" y="T11"/>
                </a:cxn>
              </a:cxnLst>
              <a:rect l="0" t="0" r="r" b="b"/>
              <a:pathLst>
                <a:path w="183" h="78">
                  <a:moveTo>
                    <a:pt x="175" y="0"/>
                  </a:moveTo>
                  <a:lnTo>
                    <a:pt x="0" y="46"/>
                  </a:lnTo>
                  <a:lnTo>
                    <a:pt x="10" y="78"/>
                  </a:lnTo>
                  <a:lnTo>
                    <a:pt x="183" y="33"/>
                  </a:lnTo>
                  <a:lnTo>
                    <a:pt x="175" y="0"/>
                  </a:lnTo>
                  <a:lnTo>
                    <a:pt x="17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8" name="Freeform 24">
              <a:extLst>
                <a:ext uri="{FF2B5EF4-FFF2-40B4-BE49-F238E27FC236}">
                  <a16:creationId xmlns:a16="http://schemas.microsoft.com/office/drawing/2014/main" id="{AB5F6D2F-383C-5C44-A503-C9D38E0397B9}"/>
                </a:ext>
              </a:extLst>
            </p:cNvPr>
            <p:cNvSpPr>
              <a:spLocks/>
            </p:cNvSpPr>
            <p:nvPr/>
          </p:nvSpPr>
          <p:spPr bwMode="auto">
            <a:xfrm>
              <a:off x="5072" y="2374"/>
              <a:ext cx="86" cy="27"/>
            </a:xfrm>
            <a:custGeom>
              <a:avLst/>
              <a:gdLst>
                <a:gd name="T0" fmla="*/ 171 w 171"/>
                <a:gd name="T1" fmla="*/ 29 h 55"/>
                <a:gd name="T2" fmla="*/ 0 w 171"/>
                <a:gd name="T3" fmla="*/ 55 h 55"/>
                <a:gd name="T4" fmla="*/ 0 w 171"/>
                <a:gd name="T5" fmla="*/ 17 h 55"/>
                <a:gd name="T6" fmla="*/ 116 w 171"/>
                <a:gd name="T7" fmla="*/ 0 h 55"/>
                <a:gd name="T8" fmla="*/ 171 w 171"/>
                <a:gd name="T9" fmla="*/ 29 h 55"/>
                <a:gd name="T10" fmla="*/ 171 w 171"/>
                <a:gd name="T11" fmla="*/ 29 h 55"/>
              </a:gdLst>
              <a:ahLst/>
              <a:cxnLst>
                <a:cxn ang="0">
                  <a:pos x="T0" y="T1"/>
                </a:cxn>
                <a:cxn ang="0">
                  <a:pos x="T2" y="T3"/>
                </a:cxn>
                <a:cxn ang="0">
                  <a:pos x="T4" y="T5"/>
                </a:cxn>
                <a:cxn ang="0">
                  <a:pos x="T6" y="T7"/>
                </a:cxn>
                <a:cxn ang="0">
                  <a:pos x="T8" y="T9"/>
                </a:cxn>
                <a:cxn ang="0">
                  <a:pos x="T10" y="T11"/>
                </a:cxn>
              </a:cxnLst>
              <a:rect l="0" t="0" r="r" b="b"/>
              <a:pathLst>
                <a:path w="171" h="55">
                  <a:moveTo>
                    <a:pt x="171" y="29"/>
                  </a:moveTo>
                  <a:lnTo>
                    <a:pt x="0" y="55"/>
                  </a:lnTo>
                  <a:lnTo>
                    <a:pt x="0" y="17"/>
                  </a:lnTo>
                  <a:lnTo>
                    <a:pt x="116" y="0"/>
                  </a:lnTo>
                  <a:lnTo>
                    <a:pt x="171" y="29"/>
                  </a:lnTo>
                  <a:lnTo>
                    <a:pt x="17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29" name="Freeform 25">
              <a:extLst>
                <a:ext uri="{FF2B5EF4-FFF2-40B4-BE49-F238E27FC236}">
                  <a16:creationId xmlns:a16="http://schemas.microsoft.com/office/drawing/2014/main" id="{7AF8DFEB-B5D0-0145-88EB-48733B93EE9B}"/>
                </a:ext>
              </a:extLst>
            </p:cNvPr>
            <p:cNvSpPr>
              <a:spLocks/>
            </p:cNvSpPr>
            <p:nvPr/>
          </p:nvSpPr>
          <p:spPr bwMode="auto">
            <a:xfrm>
              <a:off x="4588" y="2589"/>
              <a:ext cx="53" cy="128"/>
            </a:xfrm>
            <a:custGeom>
              <a:avLst/>
              <a:gdLst>
                <a:gd name="T0" fmla="*/ 80 w 104"/>
                <a:gd name="T1" fmla="*/ 9 h 254"/>
                <a:gd name="T2" fmla="*/ 76 w 104"/>
                <a:gd name="T3" fmla="*/ 15 h 254"/>
                <a:gd name="T4" fmla="*/ 74 w 104"/>
                <a:gd name="T5" fmla="*/ 23 h 254"/>
                <a:gd name="T6" fmla="*/ 70 w 104"/>
                <a:gd name="T7" fmla="*/ 30 h 254"/>
                <a:gd name="T8" fmla="*/ 66 w 104"/>
                <a:gd name="T9" fmla="*/ 42 h 254"/>
                <a:gd name="T10" fmla="*/ 62 w 104"/>
                <a:gd name="T11" fmla="*/ 55 h 254"/>
                <a:gd name="T12" fmla="*/ 59 w 104"/>
                <a:gd name="T13" fmla="*/ 68 h 254"/>
                <a:gd name="T14" fmla="*/ 53 w 104"/>
                <a:gd name="T15" fmla="*/ 83 h 254"/>
                <a:gd name="T16" fmla="*/ 45 w 104"/>
                <a:gd name="T17" fmla="*/ 97 h 254"/>
                <a:gd name="T18" fmla="*/ 40 w 104"/>
                <a:gd name="T19" fmla="*/ 114 h 254"/>
                <a:gd name="T20" fmla="*/ 36 w 104"/>
                <a:gd name="T21" fmla="*/ 129 h 254"/>
                <a:gd name="T22" fmla="*/ 30 w 104"/>
                <a:gd name="T23" fmla="*/ 146 h 254"/>
                <a:gd name="T24" fmla="*/ 24 w 104"/>
                <a:gd name="T25" fmla="*/ 163 h 254"/>
                <a:gd name="T26" fmla="*/ 19 w 104"/>
                <a:gd name="T27" fmla="*/ 178 h 254"/>
                <a:gd name="T28" fmla="*/ 13 w 104"/>
                <a:gd name="T29" fmla="*/ 194 h 254"/>
                <a:gd name="T30" fmla="*/ 9 w 104"/>
                <a:gd name="T31" fmla="*/ 207 h 254"/>
                <a:gd name="T32" fmla="*/ 5 w 104"/>
                <a:gd name="T33" fmla="*/ 216 h 254"/>
                <a:gd name="T34" fmla="*/ 2 w 104"/>
                <a:gd name="T35" fmla="*/ 226 h 254"/>
                <a:gd name="T36" fmla="*/ 2 w 104"/>
                <a:gd name="T37" fmla="*/ 232 h 254"/>
                <a:gd name="T38" fmla="*/ 0 w 104"/>
                <a:gd name="T39" fmla="*/ 243 h 254"/>
                <a:gd name="T40" fmla="*/ 2 w 104"/>
                <a:gd name="T41" fmla="*/ 251 h 254"/>
                <a:gd name="T42" fmla="*/ 9 w 104"/>
                <a:gd name="T43" fmla="*/ 254 h 254"/>
                <a:gd name="T44" fmla="*/ 21 w 104"/>
                <a:gd name="T45" fmla="*/ 245 h 254"/>
                <a:gd name="T46" fmla="*/ 28 w 104"/>
                <a:gd name="T47" fmla="*/ 232 h 254"/>
                <a:gd name="T48" fmla="*/ 36 w 104"/>
                <a:gd name="T49" fmla="*/ 220 h 254"/>
                <a:gd name="T50" fmla="*/ 40 w 104"/>
                <a:gd name="T51" fmla="*/ 213 h 254"/>
                <a:gd name="T52" fmla="*/ 43 w 104"/>
                <a:gd name="T53" fmla="*/ 203 h 254"/>
                <a:gd name="T54" fmla="*/ 47 w 104"/>
                <a:gd name="T55" fmla="*/ 192 h 254"/>
                <a:gd name="T56" fmla="*/ 53 w 104"/>
                <a:gd name="T57" fmla="*/ 182 h 254"/>
                <a:gd name="T58" fmla="*/ 57 w 104"/>
                <a:gd name="T59" fmla="*/ 171 h 254"/>
                <a:gd name="T60" fmla="*/ 61 w 104"/>
                <a:gd name="T61" fmla="*/ 159 h 254"/>
                <a:gd name="T62" fmla="*/ 64 w 104"/>
                <a:gd name="T63" fmla="*/ 148 h 254"/>
                <a:gd name="T64" fmla="*/ 70 w 104"/>
                <a:gd name="T65" fmla="*/ 137 h 254"/>
                <a:gd name="T66" fmla="*/ 72 w 104"/>
                <a:gd name="T67" fmla="*/ 123 h 254"/>
                <a:gd name="T68" fmla="*/ 76 w 104"/>
                <a:gd name="T69" fmla="*/ 112 h 254"/>
                <a:gd name="T70" fmla="*/ 81 w 104"/>
                <a:gd name="T71" fmla="*/ 99 h 254"/>
                <a:gd name="T72" fmla="*/ 83 w 104"/>
                <a:gd name="T73" fmla="*/ 89 h 254"/>
                <a:gd name="T74" fmla="*/ 87 w 104"/>
                <a:gd name="T75" fmla="*/ 76 h 254"/>
                <a:gd name="T76" fmla="*/ 91 w 104"/>
                <a:gd name="T77" fmla="*/ 66 h 254"/>
                <a:gd name="T78" fmla="*/ 95 w 104"/>
                <a:gd name="T79" fmla="*/ 57 h 254"/>
                <a:gd name="T80" fmla="*/ 97 w 104"/>
                <a:gd name="T81" fmla="*/ 47 h 254"/>
                <a:gd name="T82" fmla="*/ 99 w 104"/>
                <a:gd name="T83" fmla="*/ 38 h 254"/>
                <a:gd name="T84" fmla="*/ 100 w 104"/>
                <a:gd name="T85" fmla="*/ 26 h 254"/>
                <a:gd name="T86" fmla="*/ 102 w 104"/>
                <a:gd name="T87" fmla="*/ 13 h 254"/>
                <a:gd name="T88" fmla="*/ 104 w 104"/>
                <a:gd name="T89" fmla="*/ 7 h 254"/>
                <a:gd name="T90" fmla="*/ 100 w 104"/>
                <a:gd name="T91" fmla="*/ 2 h 254"/>
                <a:gd name="T92" fmla="*/ 91 w 104"/>
                <a:gd name="T93" fmla="*/ 0 h 254"/>
                <a:gd name="T94" fmla="*/ 81 w 104"/>
                <a:gd name="T95" fmla="*/ 7 h 254"/>
                <a:gd name="T96" fmla="*/ 81 w 104"/>
                <a:gd name="T97" fmla="*/ 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 h="254">
                  <a:moveTo>
                    <a:pt x="81" y="7"/>
                  </a:moveTo>
                  <a:lnTo>
                    <a:pt x="80" y="9"/>
                  </a:lnTo>
                  <a:lnTo>
                    <a:pt x="78" y="13"/>
                  </a:lnTo>
                  <a:lnTo>
                    <a:pt x="76" y="15"/>
                  </a:lnTo>
                  <a:lnTo>
                    <a:pt x="76" y="19"/>
                  </a:lnTo>
                  <a:lnTo>
                    <a:pt x="74" y="23"/>
                  </a:lnTo>
                  <a:lnTo>
                    <a:pt x="72" y="28"/>
                  </a:lnTo>
                  <a:lnTo>
                    <a:pt x="70" y="30"/>
                  </a:lnTo>
                  <a:lnTo>
                    <a:pt x="68" y="36"/>
                  </a:lnTo>
                  <a:lnTo>
                    <a:pt x="66" y="42"/>
                  </a:lnTo>
                  <a:lnTo>
                    <a:pt x="64" y="49"/>
                  </a:lnTo>
                  <a:lnTo>
                    <a:pt x="62" y="55"/>
                  </a:lnTo>
                  <a:lnTo>
                    <a:pt x="59" y="61"/>
                  </a:lnTo>
                  <a:lnTo>
                    <a:pt x="59" y="68"/>
                  </a:lnTo>
                  <a:lnTo>
                    <a:pt x="55" y="76"/>
                  </a:lnTo>
                  <a:lnTo>
                    <a:pt x="53" y="83"/>
                  </a:lnTo>
                  <a:lnTo>
                    <a:pt x="49" y="91"/>
                  </a:lnTo>
                  <a:lnTo>
                    <a:pt x="45" y="97"/>
                  </a:lnTo>
                  <a:lnTo>
                    <a:pt x="43" y="104"/>
                  </a:lnTo>
                  <a:lnTo>
                    <a:pt x="40" y="114"/>
                  </a:lnTo>
                  <a:lnTo>
                    <a:pt x="38" y="121"/>
                  </a:lnTo>
                  <a:lnTo>
                    <a:pt x="36" y="129"/>
                  </a:lnTo>
                  <a:lnTo>
                    <a:pt x="32" y="139"/>
                  </a:lnTo>
                  <a:lnTo>
                    <a:pt x="30" y="146"/>
                  </a:lnTo>
                  <a:lnTo>
                    <a:pt x="26" y="154"/>
                  </a:lnTo>
                  <a:lnTo>
                    <a:pt x="24" y="163"/>
                  </a:lnTo>
                  <a:lnTo>
                    <a:pt x="21" y="171"/>
                  </a:lnTo>
                  <a:lnTo>
                    <a:pt x="19" y="178"/>
                  </a:lnTo>
                  <a:lnTo>
                    <a:pt x="17" y="186"/>
                  </a:lnTo>
                  <a:lnTo>
                    <a:pt x="13" y="194"/>
                  </a:lnTo>
                  <a:lnTo>
                    <a:pt x="11" y="201"/>
                  </a:lnTo>
                  <a:lnTo>
                    <a:pt x="9" y="207"/>
                  </a:lnTo>
                  <a:lnTo>
                    <a:pt x="7" y="211"/>
                  </a:lnTo>
                  <a:lnTo>
                    <a:pt x="5" y="216"/>
                  </a:lnTo>
                  <a:lnTo>
                    <a:pt x="5" y="220"/>
                  </a:lnTo>
                  <a:lnTo>
                    <a:pt x="2" y="226"/>
                  </a:lnTo>
                  <a:lnTo>
                    <a:pt x="2" y="230"/>
                  </a:lnTo>
                  <a:lnTo>
                    <a:pt x="2" y="232"/>
                  </a:lnTo>
                  <a:lnTo>
                    <a:pt x="2" y="237"/>
                  </a:lnTo>
                  <a:lnTo>
                    <a:pt x="0" y="243"/>
                  </a:lnTo>
                  <a:lnTo>
                    <a:pt x="0" y="247"/>
                  </a:lnTo>
                  <a:lnTo>
                    <a:pt x="2" y="251"/>
                  </a:lnTo>
                  <a:lnTo>
                    <a:pt x="5" y="254"/>
                  </a:lnTo>
                  <a:lnTo>
                    <a:pt x="9" y="254"/>
                  </a:lnTo>
                  <a:lnTo>
                    <a:pt x="19" y="249"/>
                  </a:lnTo>
                  <a:lnTo>
                    <a:pt x="21" y="245"/>
                  </a:lnTo>
                  <a:lnTo>
                    <a:pt x="24" y="239"/>
                  </a:lnTo>
                  <a:lnTo>
                    <a:pt x="28" y="232"/>
                  </a:lnTo>
                  <a:lnTo>
                    <a:pt x="34" y="226"/>
                  </a:lnTo>
                  <a:lnTo>
                    <a:pt x="36" y="220"/>
                  </a:lnTo>
                  <a:lnTo>
                    <a:pt x="38" y="216"/>
                  </a:lnTo>
                  <a:lnTo>
                    <a:pt x="40" y="213"/>
                  </a:lnTo>
                  <a:lnTo>
                    <a:pt x="41" y="209"/>
                  </a:lnTo>
                  <a:lnTo>
                    <a:pt x="43" y="203"/>
                  </a:lnTo>
                  <a:lnTo>
                    <a:pt x="45" y="197"/>
                  </a:lnTo>
                  <a:lnTo>
                    <a:pt x="47" y="192"/>
                  </a:lnTo>
                  <a:lnTo>
                    <a:pt x="51" y="186"/>
                  </a:lnTo>
                  <a:lnTo>
                    <a:pt x="53" y="182"/>
                  </a:lnTo>
                  <a:lnTo>
                    <a:pt x="55" y="177"/>
                  </a:lnTo>
                  <a:lnTo>
                    <a:pt x="57" y="171"/>
                  </a:lnTo>
                  <a:lnTo>
                    <a:pt x="59" y="165"/>
                  </a:lnTo>
                  <a:lnTo>
                    <a:pt x="61" y="159"/>
                  </a:lnTo>
                  <a:lnTo>
                    <a:pt x="62" y="154"/>
                  </a:lnTo>
                  <a:lnTo>
                    <a:pt x="64" y="148"/>
                  </a:lnTo>
                  <a:lnTo>
                    <a:pt x="68" y="142"/>
                  </a:lnTo>
                  <a:lnTo>
                    <a:pt x="70" y="137"/>
                  </a:lnTo>
                  <a:lnTo>
                    <a:pt x="70" y="131"/>
                  </a:lnTo>
                  <a:lnTo>
                    <a:pt x="72" y="123"/>
                  </a:lnTo>
                  <a:lnTo>
                    <a:pt x="76" y="120"/>
                  </a:lnTo>
                  <a:lnTo>
                    <a:pt x="76" y="112"/>
                  </a:lnTo>
                  <a:lnTo>
                    <a:pt x="80" y="106"/>
                  </a:lnTo>
                  <a:lnTo>
                    <a:pt x="81" y="99"/>
                  </a:lnTo>
                  <a:lnTo>
                    <a:pt x="81" y="95"/>
                  </a:lnTo>
                  <a:lnTo>
                    <a:pt x="83" y="89"/>
                  </a:lnTo>
                  <a:lnTo>
                    <a:pt x="85" y="83"/>
                  </a:lnTo>
                  <a:lnTo>
                    <a:pt x="87" y="76"/>
                  </a:lnTo>
                  <a:lnTo>
                    <a:pt x="89" y="72"/>
                  </a:lnTo>
                  <a:lnTo>
                    <a:pt x="91" y="66"/>
                  </a:lnTo>
                  <a:lnTo>
                    <a:pt x="93" y="63"/>
                  </a:lnTo>
                  <a:lnTo>
                    <a:pt x="95" y="57"/>
                  </a:lnTo>
                  <a:lnTo>
                    <a:pt x="95" y="53"/>
                  </a:lnTo>
                  <a:lnTo>
                    <a:pt x="97" y="47"/>
                  </a:lnTo>
                  <a:lnTo>
                    <a:pt x="97" y="42"/>
                  </a:lnTo>
                  <a:lnTo>
                    <a:pt x="99" y="38"/>
                  </a:lnTo>
                  <a:lnTo>
                    <a:pt x="100" y="34"/>
                  </a:lnTo>
                  <a:lnTo>
                    <a:pt x="100" y="26"/>
                  </a:lnTo>
                  <a:lnTo>
                    <a:pt x="102" y="21"/>
                  </a:lnTo>
                  <a:lnTo>
                    <a:pt x="102" y="13"/>
                  </a:lnTo>
                  <a:lnTo>
                    <a:pt x="104" y="9"/>
                  </a:lnTo>
                  <a:lnTo>
                    <a:pt x="104" y="7"/>
                  </a:lnTo>
                  <a:lnTo>
                    <a:pt x="104" y="5"/>
                  </a:lnTo>
                  <a:lnTo>
                    <a:pt x="100" y="2"/>
                  </a:lnTo>
                  <a:lnTo>
                    <a:pt x="95" y="0"/>
                  </a:lnTo>
                  <a:lnTo>
                    <a:pt x="91" y="0"/>
                  </a:lnTo>
                  <a:lnTo>
                    <a:pt x="87" y="2"/>
                  </a:lnTo>
                  <a:lnTo>
                    <a:pt x="81" y="7"/>
                  </a:lnTo>
                  <a:lnTo>
                    <a:pt x="81" y="7"/>
                  </a:lnTo>
                  <a:lnTo>
                    <a:pt x="8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30" name="Freeform 26">
              <a:extLst>
                <a:ext uri="{FF2B5EF4-FFF2-40B4-BE49-F238E27FC236}">
                  <a16:creationId xmlns:a16="http://schemas.microsoft.com/office/drawing/2014/main" id="{56D3042E-BA05-6F4A-85EE-26F151BE1C33}"/>
                </a:ext>
              </a:extLst>
            </p:cNvPr>
            <p:cNvSpPr>
              <a:spLocks/>
            </p:cNvSpPr>
            <p:nvPr/>
          </p:nvSpPr>
          <p:spPr bwMode="auto">
            <a:xfrm>
              <a:off x="4646" y="2581"/>
              <a:ext cx="45" cy="110"/>
            </a:xfrm>
            <a:custGeom>
              <a:avLst/>
              <a:gdLst>
                <a:gd name="T0" fmla="*/ 70 w 89"/>
                <a:gd name="T1" fmla="*/ 7 h 220"/>
                <a:gd name="T2" fmla="*/ 66 w 89"/>
                <a:gd name="T3" fmla="*/ 15 h 220"/>
                <a:gd name="T4" fmla="*/ 60 w 89"/>
                <a:gd name="T5" fmla="*/ 26 h 220"/>
                <a:gd name="T6" fmla="*/ 59 w 89"/>
                <a:gd name="T7" fmla="*/ 36 h 220"/>
                <a:gd name="T8" fmla="*/ 53 w 89"/>
                <a:gd name="T9" fmla="*/ 47 h 220"/>
                <a:gd name="T10" fmla="*/ 51 w 89"/>
                <a:gd name="T11" fmla="*/ 59 h 220"/>
                <a:gd name="T12" fmla="*/ 45 w 89"/>
                <a:gd name="T13" fmla="*/ 70 h 220"/>
                <a:gd name="T14" fmla="*/ 40 w 89"/>
                <a:gd name="T15" fmla="*/ 83 h 220"/>
                <a:gd name="T16" fmla="*/ 34 w 89"/>
                <a:gd name="T17" fmla="*/ 99 h 220"/>
                <a:gd name="T18" fmla="*/ 30 w 89"/>
                <a:gd name="T19" fmla="*/ 112 h 220"/>
                <a:gd name="T20" fmla="*/ 24 w 89"/>
                <a:gd name="T21" fmla="*/ 125 h 220"/>
                <a:gd name="T22" fmla="*/ 21 w 89"/>
                <a:gd name="T23" fmla="*/ 140 h 220"/>
                <a:gd name="T24" fmla="*/ 15 w 89"/>
                <a:gd name="T25" fmla="*/ 154 h 220"/>
                <a:gd name="T26" fmla="*/ 11 w 89"/>
                <a:gd name="T27" fmla="*/ 167 h 220"/>
                <a:gd name="T28" fmla="*/ 7 w 89"/>
                <a:gd name="T29" fmla="*/ 178 h 220"/>
                <a:gd name="T30" fmla="*/ 3 w 89"/>
                <a:gd name="T31" fmla="*/ 186 h 220"/>
                <a:gd name="T32" fmla="*/ 2 w 89"/>
                <a:gd name="T33" fmla="*/ 197 h 220"/>
                <a:gd name="T34" fmla="*/ 0 w 89"/>
                <a:gd name="T35" fmla="*/ 209 h 220"/>
                <a:gd name="T36" fmla="*/ 2 w 89"/>
                <a:gd name="T37" fmla="*/ 218 h 220"/>
                <a:gd name="T38" fmla="*/ 9 w 89"/>
                <a:gd name="T39" fmla="*/ 220 h 220"/>
                <a:gd name="T40" fmla="*/ 17 w 89"/>
                <a:gd name="T41" fmla="*/ 213 h 220"/>
                <a:gd name="T42" fmla="*/ 24 w 89"/>
                <a:gd name="T43" fmla="*/ 201 h 220"/>
                <a:gd name="T44" fmla="*/ 30 w 89"/>
                <a:gd name="T45" fmla="*/ 188 h 220"/>
                <a:gd name="T46" fmla="*/ 36 w 89"/>
                <a:gd name="T47" fmla="*/ 175 h 220"/>
                <a:gd name="T48" fmla="*/ 41 w 89"/>
                <a:gd name="T49" fmla="*/ 167 h 220"/>
                <a:gd name="T50" fmla="*/ 45 w 89"/>
                <a:gd name="T51" fmla="*/ 157 h 220"/>
                <a:gd name="T52" fmla="*/ 49 w 89"/>
                <a:gd name="T53" fmla="*/ 148 h 220"/>
                <a:gd name="T54" fmla="*/ 53 w 89"/>
                <a:gd name="T55" fmla="*/ 138 h 220"/>
                <a:gd name="T56" fmla="*/ 57 w 89"/>
                <a:gd name="T57" fmla="*/ 127 h 220"/>
                <a:gd name="T58" fmla="*/ 59 w 89"/>
                <a:gd name="T59" fmla="*/ 118 h 220"/>
                <a:gd name="T60" fmla="*/ 62 w 89"/>
                <a:gd name="T61" fmla="*/ 106 h 220"/>
                <a:gd name="T62" fmla="*/ 66 w 89"/>
                <a:gd name="T63" fmla="*/ 97 h 220"/>
                <a:gd name="T64" fmla="*/ 70 w 89"/>
                <a:gd name="T65" fmla="*/ 87 h 220"/>
                <a:gd name="T66" fmla="*/ 72 w 89"/>
                <a:gd name="T67" fmla="*/ 76 h 220"/>
                <a:gd name="T68" fmla="*/ 74 w 89"/>
                <a:gd name="T69" fmla="*/ 66 h 220"/>
                <a:gd name="T70" fmla="*/ 76 w 89"/>
                <a:gd name="T71" fmla="*/ 57 h 220"/>
                <a:gd name="T72" fmla="*/ 79 w 89"/>
                <a:gd name="T73" fmla="*/ 47 h 220"/>
                <a:gd name="T74" fmla="*/ 83 w 89"/>
                <a:gd name="T75" fmla="*/ 36 h 220"/>
                <a:gd name="T76" fmla="*/ 87 w 89"/>
                <a:gd name="T77" fmla="*/ 21 h 220"/>
                <a:gd name="T78" fmla="*/ 87 w 89"/>
                <a:gd name="T79" fmla="*/ 11 h 220"/>
                <a:gd name="T80" fmla="*/ 89 w 89"/>
                <a:gd name="T81" fmla="*/ 3 h 220"/>
                <a:gd name="T82" fmla="*/ 81 w 89"/>
                <a:gd name="T83" fmla="*/ 0 h 220"/>
                <a:gd name="T84" fmla="*/ 72 w 89"/>
                <a:gd name="T85" fmla="*/ 3 h 220"/>
                <a:gd name="T86" fmla="*/ 70 w 89"/>
                <a:gd name="T87" fmla="*/ 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220">
                  <a:moveTo>
                    <a:pt x="70" y="7"/>
                  </a:moveTo>
                  <a:lnTo>
                    <a:pt x="70" y="7"/>
                  </a:lnTo>
                  <a:lnTo>
                    <a:pt x="68" y="11"/>
                  </a:lnTo>
                  <a:lnTo>
                    <a:pt x="66" y="15"/>
                  </a:lnTo>
                  <a:lnTo>
                    <a:pt x="64" y="24"/>
                  </a:lnTo>
                  <a:lnTo>
                    <a:pt x="60" y="26"/>
                  </a:lnTo>
                  <a:lnTo>
                    <a:pt x="59" y="30"/>
                  </a:lnTo>
                  <a:lnTo>
                    <a:pt x="59" y="36"/>
                  </a:lnTo>
                  <a:lnTo>
                    <a:pt x="57" y="41"/>
                  </a:lnTo>
                  <a:lnTo>
                    <a:pt x="53" y="47"/>
                  </a:lnTo>
                  <a:lnTo>
                    <a:pt x="53" y="53"/>
                  </a:lnTo>
                  <a:lnTo>
                    <a:pt x="51" y="59"/>
                  </a:lnTo>
                  <a:lnTo>
                    <a:pt x="49" y="66"/>
                  </a:lnTo>
                  <a:lnTo>
                    <a:pt x="45" y="70"/>
                  </a:lnTo>
                  <a:lnTo>
                    <a:pt x="41" y="78"/>
                  </a:lnTo>
                  <a:lnTo>
                    <a:pt x="40" y="83"/>
                  </a:lnTo>
                  <a:lnTo>
                    <a:pt x="38" y="91"/>
                  </a:lnTo>
                  <a:lnTo>
                    <a:pt x="34" y="99"/>
                  </a:lnTo>
                  <a:lnTo>
                    <a:pt x="32" y="104"/>
                  </a:lnTo>
                  <a:lnTo>
                    <a:pt x="30" y="112"/>
                  </a:lnTo>
                  <a:lnTo>
                    <a:pt x="28" y="119"/>
                  </a:lnTo>
                  <a:lnTo>
                    <a:pt x="24" y="125"/>
                  </a:lnTo>
                  <a:lnTo>
                    <a:pt x="22" y="135"/>
                  </a:lnTo>
                  <a:lnTo>
                    <a:pt x="21" y="140"/>
                  </a:lnTo>
                  <a:lnTo>
                    <a:pt x="19" y="148"/>
                  </a:lnTo>
                  <a:lnTo>
                    <a:pt x="15" y="154"/>
                  </a:lnTo>
                  <a:lnTo>
                    <a:pt x="13" y="161"/>
                  </a:lnTo>
                  <a:lnTo>
                    <a:pt x="11" y="167"/>
                  </a:lnTo>
                  <a:lnTo>
                    <a:pt x="9" y="175"/>
                  </a:lnTo>
                  <a:lnTo>
                    <a:pt x="7" y="178"/>
                  </a:lnTo>
                  <a:lnTo>
                    <a:pt x="5" y="182"/>
                  </a:lnTo>
                  <a:lnTo>
                    <a:pt x="3" y="186"/>
                  </a:lnTo>
                  <a:lnTo>
                    <a:pt x="3" y="192"/>
                  </a:lnTo>
                  <a:lnTo>
                    <a:pt x="2" y="197"/>
                  </a:lnTo>
                  <a:lnTo>
                    <a:pt x="2" y="205"/>
                  </a:lnTo>
                  <a:lnTo>
                    <a:pt x="0" y="209"/>
                  </a:lnTo>
                  <a:lnTo>
                    <a:pt x="0" y="214"/>
                  </a:lnTo>
                  <a:lnTo>
                    <a:pt x="2" y="218"/>
                  </a:lnTo>
                  <a:lnTo>
                    <a:pt x="5" y="220"/>
                  </a:lnTo>
                  <a:lnTo>
                    <a:pt x="9" y="220"/>
                  </a:lnTo>
                  <a:lnTo>
                    <a:pt x="15" y="216"/>
                  </a:lnTo>
                  <a:lnTo>
                    <a:pt x="17" y="213"/>
                  </a:lnTo>
                  <a:lnTo>
                    <a:pt x="21" y="207"/>
                  </a:lnTo>
                  <a:lnTo>
                    <a:pt x="24" y="201"/>
                  </a:lnTo>
                  <a:lnTo>
                    <a:pt x="28" y="195"/>
                  </a:lnTo>
                  <a:lnTo>
                    <a:pt x="30" y="188"/>
                  </a:lnTo>
                  <a:lnTo>
                    <a:pt x="36" y="180"/>
                  </a:lnTo>
                  <a:lnTo>
                    <a:pt x="36" y="175"/>
                  </a:lnTo>
                  <a:lnTo>
                    <a:pt x="38" y="171"/>
                  </a:lnTo>
                  <a:lnTo>
                    <a:pt x="41" y="167"/>
                  </a:lnTo>
                  <a:lnTo>
                    <a:pt x="43" y="163"/>
                  </a:lnTo>
                  <a:lnTo>
                    <a:pt x="45" y="157"/>
                  </a:lnTo>
                  <a:lnTo>
                    <a:pt x="47" y="154"/>
                  </a:lnTo>
                  <a:lnTo>
                    <a:pt x="49" y="148"/>
                  </a:lnTo>
                  <a:lnTo>
                    <a:pt x="51" y="144"/>
                  </a:lnTo>
                  <a:lnTo>
                    <a:pt x="53" y="138"/>
                  </a:lnTo>
                  <a:lnTo>
                    <a:pt x="55" y="135"/>
                  </a:lnTo>
                  <a:lnTo>
                    <a:pt x="57" y="127"/>
                  </a:lnTo>
                  <a:lnTo>
                    <a:pt x="59" y="123"/>
                  </a:lnTo>
                  <a:lnTo>
                    <a:pt x="59" y="118"/>
                  </a:lnTo>
                  <a:lnTo>
                    <a:pt x="62" y="112"/>
                  </a:lnTo>
                  <a:lnTo>
                    <a:pt x="62" y="106"/>
                  </a:lnTo>
                  <a:lnTo>
                    <a:pt x="64" y="102"/>
                  </a:lnTo>
                  <a:lnTo>
                    <a:pt x="66" y="97"/>
                  </a:lnTo>
                  <a:lnTo>
                    <a:pt x="68" y="91"/>
                  </a:lnTo>
                  <a:lnTo>
                    <a:pt x="70" y="87"/>
                  </a:lnTo>
                  <a:lnTo>
                    <a:pt x="72" y="81"/>
                  </a:lnTo>
                  <a:lnTo>
                    <a:pt x="72" y="76"/>
                  </a:lnTo>
                  <a:lnTo>
                    <a:pt x="74" y="70"/>
                  </a:lnTo>
                  <a:lnTo>
                    <a:pt x="74" y="66"/>
                  </a:lnTo>
                  <a:lnTo>
                    <a:pt x="76" y="62"/>
                  </a:lnTo>
                  <a:lnTo>
                    <a:pt x="76" y="57"/>
                  </a:lnTo>
                  <a:lnTo>
                    <a:pt x="78" y="51"/>
                  </a:lnTo>
                  <a:lnTo>
                    <a:pt x="79" y="47"/>
                  </a:lnTo>
                  <a:lnTo>
                    <a:pt x="81" y="43"/>
                  </a:lnTo>
                  <a:lnTo>
                    <a:pt x="83" y="36"/>
                  </a:lnTo>
                  <a:lnTo>
                    <a:pt x="85" y="28"/>
                  </a:lnTo>
                  <a:lnTo>
                    <a:pt x="87" y="21"/>
                  </a:lnTo>
                  <a:lnTo>
                    <a:pt x="87" y="17"/>
                  </a:lnTo>
                  <a:lnTo>
                    <a:pt x="87" y="11"/>
                  </a:lnTo>
                  <a:lnTo>
                    <a:pt x="89" y="7"/>
                  </a:lnTo>
                  <a:lnTo>
                    <a:pt x="89" y="3"/>
                  </a:lnTo>
                  <a:lnTo>
                    <a:pt x="89" y="3"/>
                  </a:lnTo>
                  <a:lnTo>
                    <a:pt x="81" y="0"/>
                  </a:lnTo>
                  <a:lnTo>
                    <a:pt x="76" y="2"/>
                  </a:lnTo>
                  <a:lnTo>
                    <a:pt x="72" y="3"/>
                  </a:lnTo>
                  <a:lnTo>
                    <a:pt x="70" y="7"/>
                  </a:lnTo>
                  <a:lnTo>
                    <a:pt x="7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31" name="Freeform 27">
              <a:extLst>
                <a:ext uri="{FF2B5EF4-FFF2-40B4-BE49-F238E27FC236}">
                  <a16:creationId xmlns:a16="http://schemas.microsoft.com/office/drawing/2014/main" id="{559E3A1A-D0DC-3743-BE33-1EBFE07BD07C}"/>
                </a:ext>
              </a:extLst>
            </p:cNvPr>
            <p:cNvSpPr>
              <a:spLocks/>
            </p:cNvSpPr>
            <p:nvPr/>
          </p:nvSpPr>
          <p:spPr bwMode="auto">
            <a:xfrm>
              <a:off x="4704" y="2567"/>
              <a:ext cx="36" cy="90"/>
            </a:xfrm>
            <a:custGeom>
              <a:avLst/>
              <a:gdLst>
                <a:gd name="T0" fmla="*/ 55 w 72"/>
                <a:gd name="T1" fmla="*/ 6 h 181"/>
                <a:gd name="T2" fmla="*/ 53 w 72"/>
                <a:gd name="T3" fmla="*/ 12 h 181"/>
                <a:gd name="T4" fmla="*/ 47 w 72"/>
                <a:gd name="T5" fmla="*/ 27 h 181"/>
                <a:gd name="T6" fmla="*/ 43 w 72"/>
                <a:gd name="T7" fmla="*/ 38 h 181"/>
                <a:gd name="T8" fmla="*/ 40 w 72"/>
                <a:gd name="T9" fmla="*/ 48 h 181"/>
                <a:gd name="T10" fmla="*/ 36 w 72"/>
                <a:gd name="T11" fmla="*/ 59 h 181"/>
                <a:gd name="T12" fmla="*/ 32 w 72"/>
                <a:gd name="T13" fmla="*/ 69 h 181"/>
                <a:gd name="T14" fmla="*/ 28 w 72"/>
                <a:gd name="T15" fmla="*/ 80 h 181"/>
                <a:gd name="T16" fmla="*/ 24 w 72"/>
                <a:gd name="T17" fmla="*/ 93 h 181"/>
                <a:gd name="T18" fmla="*/ 21 w 72"/>
                <a:gd name="T19" fmla="*/ 103 h 181"/>
                <a:gd name="T20" fmla="*/ 17 w 72"/>
                <a:gd name="T21" fmla="*/ 114 h 181"/>
                <a:gd name="T22" fmla="*/ 13 w 72"/>
                <a:gd name="T23" fmla="*/ 126 h 181"/>
                <a:gd name="T24" fmla="*/ 9 w 72"/>
                <a:gd name="T25" fmla="*/ 137 h 181"/>
                <a:gd name="T26" fmla="*/ 5 w 72"/>
                <a:gd name="T27" fmla="*/ 148 h 181"/>
                <a:gd name="T28" fmla="*/ 0 w 72"/>
                <a:gd name="T29" fmla="*/ 164 h 181"/>
                <a:gd name="T30" fmla="*/ 0 w 72"/>
                <a:gd name="T31" fmla="*/ 171 h 181"/>
                <a:gd name="T32" fmla="*/ 0 w 72"/>
                <a:gd name="T33" fmla="*/ 179 h 181"/>
                <a:gd name="T34" fmla="*/ 7 w 72"/>
                <a:gd name="T35" fmla="*/ 181 h 181"/>
                <a:gd name="T36" fmla="*/ 15 w 72"/>
                <a:gd name="T37" fmla="*/ 175 h 181"/>
                <a:gd name="T38" fmla="*/ 21 w 72"/>
                <a:gd name="T39" fmla="*/ 166 h 181"/>
                <a:gd name="T40" fmla="*/ 26 w 72"/>
                <a:gd name="T41" fmla="*/ 154 h 181"/>
                <a:gd name="T42" fmla="*/ 32 w 72"/>
                <a:gd name="T43" fmla="*/ 141 h 181"/>
                <a:gd name="T44" fmla="*/ 38 w 72"/>
                <a:gd name="T45" fmla="*/ 126 h 181"/>
                <a:gd name="T46" fmla="*/ 45 w 72"/>
                <a:gd name="T47" fmla="*/ 110 h 181"/>
                <a:gd name="T48" fmla="*/ 49 w 72"/>
                <a:gd name="T49" fmla="*/ 97 h 181"/>
                <a:gd name="T50" fmla="*/ 51 w 72"/>
                <a:gd name="T51" fmla="*/ 88 h 181"/>
                <a:gd name="T52" fmla="*/ 55 w 72"/>
                <a:gd name="T53" fmla="*/ 76 h 181"/>
                <a:gd name="T54" fmla="*/ 60 w 72"/>
                <a:gd name="T55" fmla="*/ 59 h 181"/>
                <a:gd name="T56" fmla="*/ 64 w 72"/>
                <a:gd name="T57" fmla="*/ 44 h 181"/>
                <a:gd name="T58" fmla="*/ 66 w 72"/>
                <a:gd name="T59" fmla="*/ 31 h 181"/>
                <a:gd name="T60" fmla="*/ 70 w 72"/>
                <a:gd name="T61" fmla="*/ 19 h 181"/>
                <a:gd name="T62" fmla="*/ 72 w 72"/>
                <a:gd name="T63" fmla="*/ 6 h 181"/>
                <a:gd name="T64" fmla="*/ 66 w 72"/>
                <a:gd name="T65" fmla="*/ 0 h 181"/>
                <a:gd name="T66" fmla="*/ 59 w 72"/>
                <a:gd name="T67" fmla="*/ 4 h 181"/>
                <a:gd name="T68" fmla="*/ 57 w 72"/>
                <a:gd name="T69"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81">
                  <a:moveTo>
                    <a:pt x="57" y="6"/>
                  </a:moveTo>
                  <a:lnTo>
                    <a:pt x="55" y="6"/>
                  </a:lnTo>
                  <a:lnTo>
                    <a:pt x="55" y="8"/>
                  </a:lnTo>
                  <a:lnTo>
                    <a:pt x="53" y="12"/>
                  </a:lnTo>
                  <a:lnTo>
                    <a:pt x="51" y="19"/>
                  </a:lnTo>
                  <a:lnTo>
                    <a:pt x="47" y="27"/>
                  </a:lnTo>
                  <a:lnTo>
                    <a:pt x="45" y="34"/>
                  </a:lnTo>
                  <a:lnTo>
                    <a:pt x="43" y="38"/>
                  </a:lnTo>
                  <a:lnTo>
                    <a:pt x="41" y="44"/>
                  </a:lnTo>
                  <a:lnTo>
                    <a:pt x="40" y="48"/>
                  </a:lnTo>
                  <a:lnTo>
                    <a:pt x="38" y="53"/>
                  </a:lnTo>
                  <a:lnTo>
                    <a:pt x="36" y="59"/>
                  </a:lnTo>
                  <a:lnTo>
                    <a:pt x="34" y="63"/>
                  </a:lnTo>
                  <a:lnTo>
                    <a:pt x="32" y="69"/>
                  </a:lnTo>
                  <a:lnTo>
                    <a:pt x="30" y="76"/>
                  </a:lnTo>
                  <a:lnTo>
                    <a:pt x="28" y="80"/>
                  </a:lnTo>
                  <a:lnTo>
                    <a:pt x="26" y="86"/>
                  </a:lnTo>
                  <a:lnTo>
                    <a:pt x="24" y="93"/>
                  </a:lnTo>
                  <a:lnTo>
                    <a:pt x="22" y="99"/>
                  </a:lnTo>
                  <a:lnTo>
                    <a:pt x="21" y="103"/>
                  </a:lnTo>
                  <a:lnTo>
                    <a:pt x="19" y="110"/>
                  </a:lnTo>
                  <a:lnTo>
                    <a:pt x="17" y="114"/>
                  </a:lnTo>
                  <a:lnTo>
                    <a:pt x="15" y="122"/>
                  </a:lnTo>
                  <a:lnTo>
                    <a:pt x="13" y="126"/>
                  </a:lnTo>
                  <a:lnTo>
                    <a:pt x="11" y="131"/>
                  </a:lnTo>
                  <a:lnTo>
                    <a:pt x="9" y="137"/>
                  </a:lnTo>
                  <a:lnTo>
                    <a:pt x="7" y="143"/>
                  </a:lnTo>
                  <a:lnTo>
                    <a:pt x="5" y="148"/>
                  </a:lnTo>
                  <a:lnTo>
                    <a:pt x="1" y="156"/>
                  </a:lnTo>
                  <a:lnTo>
                    <a:pt x="0" y="164"/>
                  </a:lnTo>
                  <a:lnTo>
                    <a:pt x="0" y="167"/>
                  </a:lnTo>
                  <a:lnTo>
                    <a:pt x="0" y="171"/>
                  </a:lnTo>
                  <a:lnTo>
                    <a:pt x="0" y="175"/>
                  </a:lnTo>
                  <a:lnTo>
                    <a:pt x="0" y="179"/>
                  </a:lnTo>
                  <a:lnTo>
                    <a:pt x="1" y="181"/>
                  </a:lnTo>
                  <a:lnTo>
                    <a:pt x="7" y="181"/>
                  </a:lnTo>
                  <a:lnTo>
                    <a:pt x="13" y="177"/>
                  </a:lnTo>
                  <a:lnTo>
                    <a:pt x="15" y="175"/>
                  </a:lnTo>
                  <a:lnTo>
                    <a:pt x="19" y="169"/>
                  </a:lnTo>
                  <a:lnTo>
                    <a:pt x="21" y="166"/>
                  </a:lnTo>
                  <a:lnTo>
                    <a:pt x="24" y="160"/>
                  </a:lnTo>
                  <a:lnTo>
                    <a:pt x="26" y="154"/>
                  </a:lnTo>
                  <a:lnTo>
                    <a:pt x="30" y="147"/>
                  </a:lnTo>
                  <a:lnTo>
                    <a:pt x="32" y="141"/>
                  </a:lnTo>
                  <a:lnTo>
                    <a:pt x="36" y="133"/>
                  </a:lnTo>
                  <a:lnTo>
                    <a:pt x="38" y="126"/>
                  </a:lnTo>
                  <a:lnTo>
                    <a:pt x="41" y="118"/>
                  </a:lnTo>
                  <a:lnTo>
                    <a:pt x="45" y="110"/>
                  </a:lnTo>
                  <a:lnTo>
                    <a:pt x="47" y="101"/>
                  </a:lnTo>
                  <a:lnTo>
                    <a:pt x="49" y="97"/>
                  </a:lnTo>
                  <a:lnTo>
                    <a:pt x="51" y="93"/>
                  </a:lnTo>
                  <a:lnTo>
                    <a:pt x="51" y="88"/>
                  </a:lnTo>
                  <a:lnTo>
                    <a:pt x="53" y="84"/>
                  </a:lnTo>
                  <a:lnTo>
                    <a:pt x="55" y="76"/>
                  </a:lnTo>
                  <a:lnTo>
                    <a:pt x="59" y="67"/>
                  </a:lnTo>
                  <a:lnTo>
                    <a:pt x="60" y="59"/>
                  </a:lnTo>
                  <a:lnTo>
                    <a:pt x="62" y="51"/>
                  </a:lnTo>
                  <a:lnTo>
                    <a:pt x="64" y="44"/>
                  </a:lnTo>
                  <a:lnTo>
                    <a:pt x="66" y="36"/>
                  </a:lnTo>
                  <a:lnTo>
                    <a:pt x="66" y="31"/>
                  </a:lnTo>
                  <a:lnTo>
                    <a:pt x="68" y="25"/>
                  </a:lnTo>
                  <a:lnTo>
                    <a:pt x="70" y="19"/>
                  </a:lnTo>
                  <a:lnTo>
                    <a:pt x="70" y="13"/>
                  </a:lnTo>
                  <a:lnTo>
                    <a:pt x="72" y="6"/>
                  </a:lnTo>
                  <a:lnTo>
                    <a:pt x="72" y="4"/>
                  </a:lnTo>
                  <a:lnTo>
                    <a:pt x="66" y="0"/>
                  </a:lnTo>
                  <a:lnTo>
                    <a:pt x="62" y="0"/>
                  </a:lnTo>
                  <a:lnTo>
                    <a:pt x="59" y="4"/>
                  </a:lnTo>
                  <a:lnTo>
                    <a:pt x="57" y="6"/>
                  </a:lnTo>
                  <a:lnTo>
                    <a:pt x="5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32" name="Freeform 28">
              <a:extLst>
                <a:ext uri="{FF2B5EF4-FFF2-40B4-BE49-F238E27FC236}">
                  <a16:creationId xmlns:a16="http://schemas.microsoft.com/office/drawing/2014/main" id="{0F61F234-3D0E-1B46-A92F-35D6CD12B61C}"/>
                </a:ext>
              </a:extLst>
            </p:cNvPr>
            <p:cNvSpPr>
              <a:spLocks/>
            </p:cNvSpPr>
            <p:nvPr/>
          </p:nvSpPr>
          <p:spPr bwMode="auto">
            <a:xfrm>
              <a:off x="5426" y="2102"/>
              <a:ext cx="50" cy="73"/>
            </a:xfrm>
            <a:custGeom>
              <a:avLst/>
              <a:gdLst>
                <a:gd name="T0" fmla="*/ 2 w 101"/>
                <a:gd name="T1" fmla="*/ 0 h 146"/>
                <a:gd name="T2" fmla="*/ 6 w 101"/>
                <a:gd name="T3" fmla="*/ 0 h 146"/>
                <a:gd name="T4" fmla="*/ 8 w 101"/>
                <a:gd name="T5" fmla="*/ 0 h 146"/>
                <a:gd name="T6" fmla="*/ 14 w 101"/>
                <a:gd name="T7" fmla="*/ 2 h 146"/>
                <a:gd name="T8" fmla="*/ 18 w 101"/>
                <a:gd name="T9" fmla="*/ 6 h 146"/>
                <a:gd name="T10" fmla="*/ 23 w 101"/>
                <a:gd name="T11" fmla="*/ 7 h 146"/>
                <a:gd name="T12" fmla="*/ 29 w 101"/>
                <a:gd name="T13" fmla="*/ 11 h 146"/>
                <a:gd name="T14" fmla="*/ 35 w 101"/>
                <a:gd name="T15" fmla="*/ 15 h 146"/>
                <a:gd name="T16" fmla="*/ 42 w 101"/>
                <a:gd name="T17" fmla="*/ 19 h 146"/>
                <a:gd name="T18" fmla="*/ 48 w 101"/>
                <a:gd name="T19" fmla="*/ 23 h 146"/>
                <a:gd name="T20" fmla="*/ 54 w 101"/>
                <a:gd name="T21" fmla="*/ 28 h 146"/>
                <a:gd name="T22" fmla="*/ 59 w 101"/>
                <a:gd name="T23" fmla="*/ 36 h 146"/>
                <a:gd name="T24" fmla="*/ 65 w 101"/>
                <a:gd name="T25" fmla="*/ 44 h 146"/>
                <a:gd name="T26" fmla="*/ 71 w 101"/>
                <a:gd name="T27" fmla="*/ 49 h 146"/>
                <a:gd name="T28" fmla="*/ 76 w 101"/>
                <a:gd name="T29" fmla="*/ 57 h 146"/>
                <a:gd name="T30" fmla="*/ 78 w 101"/>
                <a:gd name="T31" fmla="*/ 63 h 146"/>
                <a:gd name="T32" fmla="*/ 82 w 101"/>
                <a:gd name="T33" fmla="*/ 66 h 146"/>
                <a:gd name="T34" fmla="*/ 84 w 101"/>
                <a:gd name="T35" fmla="*/ 72 h 146"/>
                <a:gd name="T36" fmla="*/ 88 w 101"/>
                <a:gd name="T37" fmla="*/ 76 h 146"/>
                <a:gd name="T38" fmla="*/ 92 w 101"/>
                <a:gd name="T39" fmla="*/ 85 h 146"/>
                <a:gd name="T40" fmla="*/ 95 w 101"/>
                <a:gd name="T41" fmla="*/ 93 h 146"/>
                <a:gd name="T42" fmla="*/ 97 w 101"/>
                <a:gd name="T43" fmla="*/ 101 h 146"/>
                <a:gd name="T44" fmla="*/ 101 w 101"/>
                <a:gd name="T45" fmla="*/ 108 h 146"/>
                <a:gd name="T46" fmla="*/ 101 w 101"/>
                <a:gd name="T47" fmla="*/ 114 h 146"/>
                <a:gd name="T48" fmla="*/ 101 w 101"/>
                <a:gd name="T49" fmla="*/ 121 h 146"/>
                <a:gd name="T50" fmla="*/ 99 w 101"/>
                <a:gd name="T51" fmla="*/ 127 h 146"/>
                <a:gd name="T52" fmla="*/ 99 w 101"/>
                <a:gd name="T53" fmla="*/ 133 h 146"/>
                <a:gd name="T54" fmla="*/ 94 w 101"/>
                <a:gd name="T55" fmla="*/ 139 h 146"/>
                <a:gd name="T56" fmla="*/ 88 w 101"/>
                <a:gd name="T57" fmla="*/ 144 h 146"/>
                <a:gd name="T58" fmla="*/ 82 w 101"/>
                <a:gd name="T59" fmla="*/ 146 h 146"/>
                <a:gd name="T60" fmla="*/ 75 w 101"/>
                <a:gd name="T61" fmla="*/ 144 h 146"/>
                <a:gd name="T62" fmla="*/ 71 w 101"/>
                <a:gd name="T63" fmla="*/ 139 h 146"/>
                <a:gd name="T64" fmla="*/ 67 w 101"/>
                <a:gd name="T65" fmla="*/ 135 h 146"/>
                <a:gd name="T66" fmla="*/ 67 w 101"/>
                <a:gd name="T67" fmla="*/ 131 h 146"/>
                <a:gd name="T68" fmla="*/ 63 w 101"/>
                <a:gd name="T69" fmla="*/ 127 h 146"/>
                <a:gd name="T70" fmla="*/ 61 w 101"/>
                <a:gd name="T71" fmla="*/ 121 h 146"/>
                <a:gd name="T72" fmla="*/ 59 w 101"/>
                <a:gd name="T73" fmla="*/ 116 h 146"/>
                <a:gd name="T74" fmla="*/ 56 w 101"/>
                <a:gd name="T75" fmla="*/ 112 h 146"/>
                <a:gd name="T76" fmla="*/ 56 w 101"/>
                <a:gd name="T77" fmla="*/ 106 h 146"/>
                <a:gd name="T78" fmla="*/ 52 w 101"/>
                <a:gd name="T79" fmla="*/ 99 h 146"/>
                <a:gd name="T80" fmla="*/ 50 w 101"/>
                <a:gd name="T81" fmla="*/ 93 h 146"/>
                <a:gd name="T82" fmla="*/ 48 w 101"/>
                <a:gd name="T83" fmla="*/ 89 h 146"/>
                <a:gd name="T84" fmla="*/ 46 w 101"/>
                <a:gd name="T85" fmla="*/ 83 h 146"/>
                <a:gd name="T86" fmla="*/ 44 w 101"/>
                <a:gd name="T87" fmla="*/ 80 h 146"/>
                <a:gd name="T88" fmla="*/ 40 w 101"/>
                <a:gd name="T89" fmla="*/ 74 h 146"/>
                <a:gd name="T90" fmla="*/ 38 w 101"/>
                <a:gd name="T91" fmla="*/ 68 h 146"/>
                <a:gd name="T92" fmla="*/ 37 w 101"/>
                <a:gd name="T93" fmla="*/ 66 h 146"/>
                <a:gd name="T94" fmla="*/ 33 w 101"/>
                <a:gd name="T95" fmla="*/ 63 h 146"/>
                <a:gd name="T96" fmla="*/ 27 w 101"/>
                <a:gd name="T97" fmla="*/ 57 h 146"/>
                <a:gd name="T98" fmla="*/ 25 w 101"/>
                <a:gd name="T99" fmla="*/ 51 h 146"/>
                <a:gd name="T100" fmla="*/ 19 w 101"/>
                <a:gd name="T101" fmla="*/ 47 h 146"/>
                <a:gd name="T102" fmla="*/ 16 w 101"/>
                <a:gd name="T103" fmla="*/ 42 h 146"/>
                <a:gd name="T104" fmla="*/ 14 w 101"/>
                <a:gd name="T105" fmla="*/ 36 h 146"/>
                <a:gd name="T106" fmla="*/ 8 w 101"/>
                <a:gd name="T107" fmla="*/ 30 h 146"/>
                <a:gd name="T108" fmla="*/ 6 w 101"/>
                <a:gd name="T109" fmla="*/ 26 h 146"/>
                <a:gd name="T110" fmla="*/ 2 w 101"/>
                <a:gd name="T111" fmla="*/ 21 h 146"/>
                <a:gd name="T112" fmla="*/ 2 w 101"/>
                <a:gd name="T113" fmla="*/ 15 h 146"/>
                <a:gd name="T114" fmla="*/ 0 w 101"/>
                <a:gd name="T115" fmla="*/ 11 h 146"/>
                <a:gd name="T116" fmla="*/ 0 w 101"/>
                <a:gd name="T117" fmla="*/ 7 h 146"/>
                <a:gd name="T118" fmla="*/ 0 w 101"/>
                <a:gd name="T119" fmla="*/ 2 h 146"/>
                <a:gd name="T120" fmla="*/ 2 w 101"/>
                <a:gd name="T121" fmla="*/ 0 h 146"/>
                <a:gd name="T122" fmla="*/ 2 w 101"/>
                <a:gd name="T1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46">
                  <a:moveTo>
                    <a:pt x="2" y="0"/>
                  </a:moveTo>
                  <a:lnTo>
                    <a:pt x="6" y="0"/>
                  </a:lnTo>
                  <a:lnTo>
                    <a:pt x="8" y="0"/>
                  </a:lnTo>
                  <a:lnTo>
                    <a:pt x="14" y="2"/>
                  </a:lnTo>
                  <a:lnTo>
                    <a:pt x="18" y="6"/>
                  </a:lnTo>
                  <a:lnTo>
                    <a:pt x="23" y="7"/>
                  </a:lnTo>
                  <a:lnTo>
                    <a:pt x="29" y="11"/>
                  </a:lnTo>
                  <a:lnTo>
                    <a:pt x="35" y="15"/>
                  </a:lnTo>
                  <a:lnTo>
                    <a:pt x="42" y="19"/>
                  </a:lnTo>
                  <a:lnTo>
                    <a:pt x="48" y="23"/>
                  </a:lnTo>
                  <a:lnTo>
                    <a:pt x="54" y="28"/>
                  </a:lnTo>
                  <a:lnTo>
                    <a:pt x="59" y="36"/>
                  </a:lnTo>
                  <a:lnTo>
                    <a:pt x="65" y="44"/>
                  </a:lnTo>
                  <a:lnTo>
                    <a:pt x="71" y="49"/>
                  </a:lnTo>
                  <a:lnTo>
                    <a:pt x="76" y="57"/>
                  </a:lnTo>
                  <a:lnTo>
                    <a:pt x="78" y="63"/>
                  </a:lnTo>
                  <a:lnTo>
                    <a:pt x="82" y="66"/>
                  </a:lnTo>
                  <a:lnTo>
                    <a:pt x="84" y="72"/>
                  </a:lnTo>
                  <a:lnTo>
                    <a:pt x="88" y="76"/>
                  </a:lnTo>
                  <a:lnTo>
                    <a:pt x="92" y="85"/>
                  </a:lnTo>
                  <a:lnTo>
                    <a:pt x="95" y="93"/>
                  </a:lnTo>
                  <a:lnTo>
                    <a:pt x="97" y="101"/>
                  </a:lnTo>
                  <a:lnTo>
                    <a:pt x="101" y="108"/>
                  </a:lnTo>
                  <a:lnTo>
                    <a:pt x="101" y="114"/>
                  </a:lnTo>
                  <a:lnTo>
                    <a:pt x="101" y="121"/>
                  </a:lnTo>
                  <a:lnTo>
                    <a:pt x="99" y="127"/>
                  </a:lnTo>
                  <a:lnTo>
                    <a:pt x="99" y="133"/>
                  </a:lnTo>
                  <a:lnTo>
                    <a:pt x="94" y="139"/>
                  </a:lnTo>
                  <a:lnTo>
                    <a:pt x="88" y="144"/>
                  </a:lnTo>
                  <a:lnTo>
                    <a:pt x="82" y="146"/>
                  </a:lnTo>
                  <a:lnTo>
                    <a:pt x="75" y="144"/>
                  </a:lnTo>
                  <a:lnTo>
                    <a:pt x="71" y="139"/>
                  </a:lnTo>
                  <a:lnTo>
                    <a:pt x="67" y="135"/>
                  </a:lnTo>
                  <a:lnTo>
                    <a:pt x="67" y="131"/>
                  </a:lnTo>
                  <a:lnTo>
                    <a:pt x="63" y="127"/>
                  </a:lnTo>
                  <a:lnTo>
                    <a:pt x="61" y="121"/>
                  </a:lnTo>
                  <a:lnTo>
                    <a:pt x="59" y="116"/>
                  </a:lnTo>
                  <a:lnTo>
                    <a:pt x="56" y="112"/>
                  </a:lnTo>
                  <a:lnTo>
                    <a:pt x="56" y="106"/>
                  </a:lnTo>
                  <a:lnTo>
                    <a:pt x="52" y="99"/>
                  </a:lnTo>
                  <a:lnTo>
                    <a:pt x="50" y="93"/>
                  </a:lnTo>
                  <a:lnTo>
                    <a:pt x="48" y="89"/>
                  </a:lnTo>
                  <a:lnTo>
                    <a:pt x="46" y="83"/>
                  </a:lnTo>
                  <a:lnTo>
                    <a:pt x="44" y="80"/>
                  </a:lnTo>
                  <a:lnTo>
                    <a:pt x="40" y="74"/>
                  </a:lnTo>
                  <a:lnTo>
                    <a:pt x="38" y="68"/>
                  </a:lnTo>
                  <a:lnTo>
                    <a:pt x="37" y="66"/>
                  </a:lnTo>
                  <a:lnTo>
                    <a:pt x="33" y="63"/>
                  </a:lnTo>
                  <a:lnTo>
                    <a:pt x="27" y="57"/>
                  </a:lnTo>
                  <a:lnTo>
                    <a:pt x="25" y="51"/>
                  </a:lnTo>
                  <a:lnTo>
                    <a:pt x="19" y="47"/>
                  </a:lnTo>
                  <a:lnTo>
                    <a:pt x="16" y="42"/>
                  </a:lnTo>
                  <a:lnTo>
                    <a:pt x="14" y="36"/>
                  </a:lnTo>
                  <a:lnTo>
                    <a:pt x="8" y="30"/>
                  </a:lnTo>
                  <a:lnTo>
                    <a:pt x="6" y="26"/>
                  </a:lnTo>
                  <a:lnTo>
                    <a:pt x="2" y="21"/>
                  </a:lnTo>
                  <a:lnTo>
                    <a:pt x="2" y="15"/>
                  </a:lnTo>
                  <a:lnTo>
                    <a:pt x="0" y="11"/>
                  </a:lnTo>
                  <a:lnTo>
                    <a:pt x="0" y="7"/>
                  </a:lnTo>
                  <a:lnTo>
                    <a:pt x="0"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33" name="Freeform 29">
              <a:extLst>
                <a:ext uri="{FF2B5EF4-FFF2-40B4-BE49-F238E27FC236}">
                  <a16:creationId xmlns:a16="http://schemas.microsoft.com/office/drawing/2014/main" id="{AAA47632-36E5-6245-8458-DD0C76E7CAE4}"/>
                </a:ext>
              </a:extLst>
            </p:cNvPr>
            <p:cNvSpPr>
              <a:spLocks/>
            </p:cNvSpPr>
            <p:nvPr/>
          </p:nvSpPr>
          <p:spPr bwMode="auto">
            <a:xfrm>
              <a:off x="4492" y="2325"/>
              <a:ext cx="74" cy="39"/>
            </a:xfrm>
            <a:custGeom>
              <a:avLst/>
              <a:gdLst>
                <a:gd name="T0" fmla="*/ 0 w 146"/>
                <a:gd name="T1" fmla="*/ 10 h 78"/>
                <a:gd name="T2" fmla="*/ 0 w 146"/>
                <a:gd name="T3" fmla="*/ 6 h 78"/>
                <a:gd name="T4" fmla="*/ 5 w 146"/>
                <a:gd name="T5" fmla="*/ 4 h 78"/>
                <a:gd name="T6" fmla="*/ 7 w 146"/>
                <a:gd name="T7" fmla="*/ 2 h 78"/>
                <a:gd name="T8" fmla="*/ 13 w 146"/>
                <a:gd name="T9" fmla="*/ 2 h 78"/>
                <a:gd name="T10" fmla="*/ 17 w 146"/>
                <a:gd name="T11" fmla="*/ 2 h 78"/>
                <a:gd name="T12" fmla="*/ 22 w 146"/>
                <a:gd name="T13" fmla="*/ 2 h 78"/>
                <a:gd name="T14" fmla="*/ 28 w 146"/>
                <a:gd name="T15" fmla="*/ 0 h 78"/>
                <a:gd name="T16" fmla="*/ 36 w 146"/>
                <a:gd name="T17" fmla="*/ 0 h 78"/>
                <a:gd name="T18" fmla="*/ 43 w 146"/>
                <a:gd name="T19" fmla="*/ 0 h 78"/>
                <a:gd name="T20" fmla="*/ 51 w 146"/>
                <a:gd name="T21" fmla="*/ 2 h 78"/>
                <a:gd name="T22" fmla="*/ 55 w 146"/>
                <a:gd name="T23" fmla="*/ 2 h 78"/>
                <a:gd name="T24" fmla="*/ 61 w 146"/>
                <a:gd name="T25" fmla="*/ 2 h 78"/>
                <a:gd name="T26" fmla="*/ 66 w 146"/>
                <a:gd name="T27" fmla="*/ 2 h 78"/>
                <a:gd name="T28" fmla="*/ 70 w 146"/>
                <a:gd name="T29" fmla="*/ 2 h 78"/>
                <a:gd name="T30" fmla="*/ 76 w 146"/>
                <a:gd name="T31" fmla="*/ 2 h 78"/>
                <a:gd name="T32" fmla="*/ 80 w 146"/>
                <a:gd name="T33" fmla="*/ 4 h 78"/>
                <a:gd name="T34" fmla="*/ 85 w 146"/>
                <a:gd name="T35" fmla="*/ 4 h 78"/>
                <a:gd name="T36" fmla="*/ 91 w 146"/>
                <a:gd name="T37" fmla="*/ 6 h 78"/>
                <a:gd name="T38" fmla="*/ 97 w 146"/>
                <a:gd name="T39" fmla="*/ 6 h 78"/>
                <a:gd name="T40" fmla="*/ 100 w 146"/>
                <a:gd name="T41" fmla="*/ 8 h 78"/>
                <a:gd name="T42" fmla="*/ 106 w 146"/>
                <a:gd name="T43" fmla="*/ 8 h 78"/>
                <a:gd name="T44" fmla="*/ 110 w 146"/>
                <a:gd name="T45" fmla="*/ 10 h 78"/>
                <a:gd name="T46" fmla="*/ 118 w 146"/>
                <a:gd name="T47" fmla="*/ 16 h 78"/>
                <a:gd name="T48" fmla="*/ 123 w 146"/>
                <a:gd name="T49" fmla="*/ 19 h 78"/>
                <a:gd name="T50" fmla="*/ 129 w 146"/>
                <a:gd name="T51" fmla="*/ 25 h 78"/>
                <a:gd name="T52" fmla="*/ 135 w 146"/>
                <a:gd name="T53" fmla="*/ 31 h 78"/>
                <a:gd name="T54" fmla="*/ 140 w 146"/>
                <a:gd name="T55" fmla="*/ 37 h 78"/>
                <a:gd name="T56" fmla="*/ 142 w 146"/>
                <a:gd name="T57" fmla="*/ 42 h 78"/>
                <a:gd name="T58" fmla="*/ 144 w 146"/>
                <a:gd name="T59" fmla="*/ 48 h 78"/>
                <a:gd name="T60" fmla="*/ 146 w 146"/>
                <a:gd name="T61" fmla="*/ 54 h 78"/>
                <a:gd name="T62" fmla="*/ 146 w 146"/>
                <a:gd name="T63" fmla="*/ 59 h 78"/>
                <a:gd name="T64" fmla="*/ 146 w 146"/>
                <a:gd name="T65" fmla="*/ 65 h 78"/>
                <a:gd name="T66" fmla="*/ 142 w 146"/>
                <a:gd name="T67" fmla="*/ 69 h 78"/>
                <a:gd name="T68" fmla="*/ 140 w 146"/>
                <a:gd name="T69" fmla="*/ 73 h 78"/>
                <a:gd name="T70" fmla="*/ 137 w 146"/>
                <a:gd name="T71" fmla="*/ 75 h 78"/>
                <a:gd name="T72" fmla="*/ 133 w 146"/>
                <a:gd name="T73" fmla="*/ 78 h 78"/>
                <a:gd name="T74" fmla="*/ 123 w 146"/>
                <a:gd name="T75" fmla="*/ 78 h 78"/>
                <a:gd name="T76" fmla="*/ 118 w 146"/>
                <a:gd name="T77" fmla="*/ 75 h 78"/>
                <a:gd name="T78" fmla="*/ 110 w 146"/>
                <a:gd name="T79" fmla="*/ 71 h 78"/>
                <a:gd name="T80" fmla="*/ 102 w 146"/>
                <a:gd name="T81" fmla="*/ 65 h 78"/>
                <a:gd name="T82" fmla="*/ 99 w 146"/>
                <a:gd name="T83" fmla="*/ 61 h 78"/>
                <a:gd name="T84" fmla="*/ 95 w 146"/>
                <a:gd name="T85" fmla="*/ 57 h 78"/>
                <a:gd name="T86" fmla="*/ 89 w 146"/>
                <a:gd name="T87" fmla="*/ 54 h 78"/>
                <a:gd name="T88" fmla="*/ 85 w 146"/>
                <a:gd name="T89" fmla="*/ 50 h 78"/>
                <a:gd name="T90" fmla="*/ 80 w 146"/>
                <a:gd name="T91" fmla="*/ 48 h 78"/>
                <a:gd name="T92" fmla="*/ 76 w 146"/>
                <a:gd name="T93" fmla="*/ 44 h 78"/>
                <a:gd name="T94" fmla="*/ 68 w 146"/>
                <a:gd name="T95" fmla="*/ 42 h 78"/>
                <a:gd name="T96" fmla="*/ 62 w 146"/>
                <a:gd name="T97" fmla="*/ 42 h 78"/>
                <a:gd name="T98" fmla="*/ 55 w 146"/>
                <a:gd name="T99" fmla="*/ 38 h 78"/>
                <a:gd name="T100" fmla="*/ 49 w 146"/>
                <a:gd name="T101" fmla="*/ 37 h 78"/>
                <a:gd name="T102" fmla="*/ 43 w 146"/>
                <a:gd name="T103" fmla="*/ 35 h 78"/>
                <a:gd name="T104" fmla="*/ 38 w 146"/>
                <a:gd name="T105" fmla="*/ 33 h 78"/>
                <a:gd name="T106" fmla="*/ 32 w 146"/>
                <a:gd name="T107" fmla="*/ 31 h 78"/>
                <a:gd name="T108" fmla="*/ 26 w 146"/>
                <a:gd name="T109" fmla="*/ 29 h 78"/>
                <a:gd name="T110" fmla="*/ 22 w 146"/>
                <a:gd name="T111" fmla="*/ 27 h 78"/>
                <a:gd name="T112" fmla="*/ 19 w 146"/>
                <a:gd name="T113" fmla="*/ 25 h 78"/>
                <a:gd name="T114" fmla="*/ 11 w 146"/>
                <a:gd name="T115" fmla="*/ 21 h 78"/>
                <a:gd name="T116" fmla="*/ 5 w 146"/>
                <a:gd name="T117" fmla="*/ 16 h 78"/>
                <a:gd name="T118" fmla="*/ 2 w 146"/>
                <a:gd name="T119" fmla="*/ 12 h 78"/>
                <a:gd name="T120" fmla="*/ 0 w 146"/>
                <a:gd name="T121" fmla="*/ 10 h 78"/>
                <a:gd name="T122" fmla="*/ 0 w 146"/>
                <a:gd name="T123"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78">
                  <a:moveTo>
                    <a:pt x="0" y="10"/>
                  </a:moveTo>
                  <a:lnTo>
                    <a:pt x="0" y="6"/>
                  </a:lnTo>
                  <a:lnTo>
                    <a:pt x="5" y="4"/>
                  </a:lnTo>
                  <a:lnTo>
                    <a:pt x="7" y="2"/>
                  </a:lnTo>
                  <a:lnTo>
                    <a:pt x="13" y="2"/>
                  </a:lnTo>
                  <a:lnTo>
                    <a:pt x="17" y="2"/>
                  </a:lnTo>
                  <a:lnTo>
                    <a:pt x="22" y="2"/>
                  </a:lnTo>
                  <a:lnTo>
                    <a:pt x="28" y="0"/>
                  </a:lnTo>
                  <a:lnTo>
                    <a:pt x="36" y="0"/>
                  </a:lnTo>
                  <a:lnTo>
                    <a:pt x="43" y="0"/>
                  </a:lnTo>
                  <a:lnTo>
                    <a:pt x="51" y="2"/>
                  </a:lnTo>
                  <a:lnTo>
                    <a:pt x="55" y="2"/>
                  </a:lnTo>
                  <a:lnTo>
                    <a:pt x="61" y="2"/>
                  </a:lnTo>
                  <a:lnTo>
                    <a:pt x="66" y="2"/>
                  </a:lnTo>
                  <a:lnTo>
                    <a:pt x="70" y="2"/>
                  </a:lnTo>
                  <a:lnTo>
                    <a:pt x="76" y="2"/>
                  </a:lnTo>
                  <a:lnTo>
                    <a:pt x="80" y="4"/>
                  </a:lnTo>
                  <a:lnTo>
                    <a:pt x="85" y="4"/>
                  </a:lnTo>
                  <a:lnTo>
                    <a:pt x="91" y="6"/>
                  </a:lnTo>
                  <a:lnTo>
                    <a:pt x="97" y="6"/>
                  </a:lnTo>
                  <a:lnTo>
                    <a:pt x="100" y="8"/>
                  </a:lnTo>
                  <a:lnTo>
                    <a:pt x="106" y="8"/>
                  </a:lnTo>
                  <a:lnTo>
                    <a:pt x="110" y="10"/>
                  </a:lnTo>
                  <a:lnTo>
                    <a:pt x="118" y="16"/>
                  </a:lnTo>
                  <a:lnTo>
                    <a:pt x="123" y="19"/>
                  </a:lnTo>
                  <a:lnTo>
                    <a:pt x="129" y="25"/>
                  </a:lnTo>
                  <a:lnTo>
                    <a:pt x="135" y="31"/>
                  </a:lnTo>
                  <a:lnTo>
                    <a:pt x="140" y="37"/>
                  </a:lnTo>
                  <a:lnTo>
                    <a:pt x="142" y="42"/>
                  </a:lnTo>
                  <a:lnTo>
                    <a:pt x="144" y="48"/>
                  </a:lnTo>
                  <a:lnTo>
                    <a:pt x="146" y="54"/>
                  </a:lnTo>
                  <a:lnTo>
                    <a:pt x="146" y="59"/>
                  </a:lnTo>
                  <a:lnTo>
                    <a:pt x="146" y="65"/>
                  </a:lnTo>
                  <a:lnTo>
                    <a:pt x="142" y="69"/>
                  </a:lnTo>
                  <a:lnTo>
                    <a:pt x="140" y="73"/>
                  </a:lnTo>
                  <a:lnTo>
                    <a:pt x="137" y="75"/>
                  </a:lnTo>
                  <a:lnTo>
                    <a:pt x="133" y="78"/>
                  </a:lnTo>
                  <a:lnTo>
                    <a:pt x="123" y="78"/>
                  </a:lnTo>
                  <a:lnTo>
                    <a:pt x="118" y="75"/>
                  </a:lnTo>
                  <a:lnTo>
                    <a:pt x="110" y="71"/>
                  </a:lnTo>
                  <a:lnTo>
                    <a:pt x="102" y="65"/>
                  </a:lnTo>
                  <a:lnTo>
                    <a:pt x="99" y="61"/>
                  </a:lnTo>
                  <a:lnTo>
                    <a:pt x="95" y="57"/>
                  </a:lnTo>
                  <a:lnTo>
                    <a:pt x="89" y="54"/>
                  </a:lnTo>
                  <a:lnTo>
                    <a:pt x="85" y="50"/>
                  </a:lnTo>
                  <a:lnTo>
                    <a:pt x="80" y="48"/>
                  </a:lnTo>
                  <a:lnTo>
                    <a:pt x="76" y="44"/>
                  </a:lnTo>
                  <a:lnTo>
                    <a:pt x="68" y="42"/>
                  </a:lnTo>
                  <a:lnTo>
                    <a:pt x="62" y="42"/>
                  </a:lnTo>
                  <a:lnTo>
                    <a:pt x="55" y="38"/>
                  </a:lnTo>
                  <a:lnTo>
                    <a:pt x="49" y="37"/>
                  </a:lnTo>
                  <a:lnTo>
                    <a:pt x="43" y="35"/>
                  </a:lnTo>
                  <a:lnTo>
                    <a:pt x="38" y="33"/>
                  </a:lnTo>
                  <a:lnTo>
                    <a:pt x="32" y="31"/>
                  </a:lnTo>
                  <a:lnTo>
                    <a:pt x="26" y="29"/>
                  </a:lnTo>
                  <a:lnTo>
                    <a:pt x="22" y="27"/>
                  </a:lnTo>
                  <a:lnTo>
                    <a:pt x="19" y="25"/>
                  </a:lnTo>
                  <a:lnTo>
                    <a:pt x="11" y="21"/>
                  </a:lnTo>
                  <a:lnTo>
                    <a:pt x="5" y="16"/>
                  </a:lnTo>
                  <a:lnTo>
                    <a:pt x="2" y="12"/>
                  </a:lnTo>
                  <a:lnTo>
                    <a:pt x="0" y="1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334" name="Freeform 30">
              <a:extLst>
                <a:ext uri="{FF2B5EF4-FFF2-40B4-BE49-F238E27FC236}">
                  <a16:creationId xmlns:a16="http://schemas.microsoft.com/office/drawing/2014/main" id="{127C0242-2CE4-B647-977E-BBB1DC25ECF4}"/>
                </a:ext>
              </a:extLst>
            </p:cNvPr>
            <p:cNvSpPr>
              <a:spLocks/>
            </p:cNvSpPr>
            <p:nvPr/>
          </p:nvSpPr>
          <p:spPr bwMode="auto">
            <a:xfrm>
              <a:off x="5163" y="2576"/>
              <a:ext cx="88" cy="84"/>
            </a:xfrm>
            <a:custGeom>
              <a:avLst/>
              <a:gdLst>
                <a:gd name="T0" fmla="*/ 169 w 175"/>
                <a:gd name="T1" fmla="*/ 166 h 167"/>
                <a:gd name="T2" fmla="*/ 158 w 175"/>
                <a:gd name="T3" fmla="*/ 167 h 167"/>
                <a:gd name="T4" fmla="*/ 144 w 175"/>
                <a:gd name="T5" fmla="*/ 167 h 167"/>
                <a:gd name="T6" fmla="*/ 135 w 175"/>
                <a:gd name="T7" fmla="*/ 167 h 167"/>
                <a:gd name="T8" fmla="*/ 123 w 175"/>
                <a:gd name="T9" fmla="*/ 164 h 167"/>
                <a:gd name="T10" fmla="*/ 114 w 175"/>
                <a:gd name="T11" fmla="*/ 162 h 167"/>
                <a:gd name="T12" fmla="*/ 101 w 175"/>
                <a:gd name="T13" fmla="*/ 156 h 167"/>
                <a:gd name="T14" fmla="*/ 89 w 175"/>
                <a:gd name="T15" fmla="*/ 150 h 167"/>
                <a:gd name="T16" fmla="*/ 76 w 175"/>
                <a:gd name="T17" fmla="*/ 145 h 167"/>
                <a:gd name="T18" fmla="*/ 64 w 175"/>
                <a:gd name="T19" fmla="*/ 137 h 167"/>
                <a:gd name="T20" fmla="*/ 55 w 175"/>
                <a:gd name="T21" fmla="*/ 129 h 167"/>
                <a:gd name="T22" fmla="*/ 43 w 175"/>
                <a:gd name="T23" fmla="*/ 120 h 167"/>
                <a:gd name="T24" fmla="*/ 32 w 175"/>
                <a:gd name="T25" fmla="*/ 110 h 167"/>
                <a:gd name="T26" fmla="*/ 24 w 175"/>
                <a:gd name="T27" fmla="*/ 103 h 167"/>
                <a:gd name="T28" fmla="*/ 15 w 175"/>
                <a:gd name="T29" fmla="*/ 91 h 167"/>
                <a:gd name="T30" fmla="*/ 9 w 175"/>
                <a:gd name="T31" fmla="*/ 80 h 167"/>
                <a:gd name="T32" fmla="*/ 5 w 175"/>
                <a:gd name="T33" fmla="*/ 69 h 167"/>
                <a:gd name="T34" fmla="*/ 2 w 175"/>
                <a:gd name="T35" fmla="*/ 57 h 167"/>
                <a:gd name="T36" fmla="*/ 0 w 175"/>
                <a:gd name="T37" fmla="*/ 50 h 167"/>
                <a:gd name="T38" fmla="*/ 0 w 175"/>
                <a:gd name="T39" fmla="*/ 40 h 167"/>
                <a:gd name="T40" fmla="*/ 2 w 175"/>
                <a:gd name="T41" fmla="*/ 29 h 167"/>
                <a:gd name="T42" fmla="*/ 7 w 175"/>
                <a:gd name="T43" fmla="*/ 13 h 167"/>
                <a:gd name="T44" fmla="*/ 13 w 175"/>
                <a:gd name="T45" fmla="*/ 6 h 167"/>
                <a:gd name="T46" fmla="*/ 24 w 175"/>
                <a:gd name="T47" fmla="*/ 0 h 167"/>
                <a:gd name="T48" fmla="*/ 32 w 175"/>
                <a:gd name="T49" fmla="*/ 0 h 167"/>
                <a:gd name="T50" fmla="*/ 43 w 175"/>
                <a:gd name="T51" fmla="*/ 6 h 167"/>
                <a:gd name="T52" fmla="*/ 51 w 175"/>
                <a:gd name="T53" fmla="*/ 13 h 167"/>
                <a:gd name="T54" fmla="*/ 55 w 175"/>
                <a:gd name="T55" fmla="*/ 23 h 167"/>
                <a:gd name="T56" fmla="*/ 61 w 175"/>
                <a:gd name="T57" fmla="*/ 34 h 167"/>
                <a:gd name="T58" fmla="*/ 66 w 175"/>
                <a:gd name="T59" fmla="*/ 46 h 167"/>
                <a:gd name="T60" fmla="*/ 70 w 175"/>
                <a:gd name="T61" fmla="*/ 59 h 167"/>
                <a:gd name="T62" fmla="*/ 76 w 175"/>
                <a:gd name="T63" fmla="*/ 74 h 167"/>
                <a:gd name="T64" fmla="*/ 87 w 175"/>
                <a:gd name="T65" fmla="*/ 90 h 167"/>
                <a:gd name="T66" fmla="*/ 99 w 175"/>
                <a:gd name="T67" fmla="*/ 103 h 167"/>
                <a:gd name="T68" fmla="*/ 114 w 175"/>
                <a:gd name="T69" fmla="*/ 114 h 167"/>
                <a:gd name="T70" fmla="*/ 127 w 175"/>
                <a:gd name="T71" fmla="*/ 126 h 167"/>
                <a:gd name="T72" fmla="*/ 142 w 175"/>
                <a:gd name="T73" fmla="*/ 133 h 167"/>
                <a:gd name="T74" fmla="*/ 156 w 175"/>
                <a:gd name="T75" fmla="*/ 141 h 167"/>
                <a:gd name="T76" fmla="*/ 165 w 175"/>
                <a:gd name="T77" fmla="*/ 148 h 167"/>
                <a:gd name="T78" fmla="*/ 175 w 175"/>
                <a:gd name="T79" fmla="*/ 156 h 167"/>
                <a:gd name="T80" fmla="*/ 173 w 175"/>
                <a:gd name="T81" fmla="*/ 16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167">
                  <a:moveTo>
                    <a:pt x="173" y="164"/>
                  </a:moveTo>
                  <a:lnTo>
                    <a:pt x="169" y="166"/>
                  </a:lnTo>
                  <a:lnTo>
                    <a:pt x="163" y="167"/>
                  </a:lnTo>
                  <a:lnTo>
                    <a:pt x="158" y="167"/>
                  </a:lnTo>
                  <a:lnTo>
                    <a:pt x="150" y="167"/>
                  </a:lnTo>
                  <a:lnTo>
                    <a:pt x="144" y="167"/>
                  </a:lnTo>
                  <a:lnTo>
                    <a:pt x="139" y="167"/>
                  </a:lnTo>
                  <a:lnTo>
                    <a:pt x="135" y="167"/>
                  </a:lnTo>
                  <a:lnTo>
                    <a:pt x="129" y="166"/>
                  </a:lnTo>
                  <a:lnTo>
                    <a:pt x="123" y="164"/>
                  </a:lnTo>
                  <a:lnTo>
                    <a:pt x="118" y="162"/>
                  </a:lnTo>
                  <a:lnTo>
                    <a:pt x="114" y="162"/>
                  </a:lnTo>
                  <a:lnTo>
                    <a:pt x="106" y="160"/>
                  </a:lnTo>
                  <a:lnTo>
                    <a:pt x="101" y="156"/>
                  </a:lnTo>
                  <a:lnTo>
                    <a:pt x="95" y="154"/>
                  </a:lnTo>
                  <a:lnTo>
                    <a:pt x="89" y="150"/>
                  </a:lnTo>
                  <a:lnTo>
                    <a:pt x="83" y="148"/>
                  </a:lnTo>
                  <a:lnTo>
                    <a:pt x="76" y="145"/>
                  </a:lnTo>
                  <a:lnTo>
                    <a:pt x="72" y="141"/>
                  </a:lnTo>
                  <a:lnTo>
                    <a:pt x="64" y="137"/>
                  </a:lnTo>
                  <a:lnTo>
                    <a:pt x="61" y="133"/>
                  </a:lnTo>
                  <a:lnTo>
                    <a:pt x="55" y="129"/>
                  </a:lnTo>
                  <a:lnTo>
                    <a:pt x="49" y="126"/>
                  </a:lnTo>
                  <a:lnTo>
                    <a:pt x="43" y="120"/>
                  </a:lnTo>
                  <a:lnTo>
                    <a:pt x="38" y="116"/>
                  </a:lnTo>
                  <a:lnTo>
                    <a:pt x="32" y="110"/>
                  </a:lnTo>
                  <a:lnTo>
                    <a:pt x="28" y="107"/>
                  </a:lnTo>
                  <a:lnTo>
                    <a:pt x="24" y="103"/>
                  </a:lnTo>
                  <a:lnTo>
                    <a:pt x="21" y="97"/>
                  </a:lnTo>
                  <a:lnTo>
                    <a:pt x="15" y="91"/>
                  </a:lnTo>
                  <a:lnTo>
                    <a:pt x="13" y="86"/>
                  </a:lnTo>
                  <a:lnTo>
                    <a:pt x="9" y="80"/>
                  </a:lnTo>
                  <a:lnTo>
                    <a:pt x="7" y="74"/>
                  </a:lnTo>
                  <a:lnTo>
                    <a:pt x="5" y="69"/>
                  </a:lnTo>
                  <a:lnTo>
                    <a:pt x="4" y="63"/>
                  </a:lnTo>
                  <a:lnTo>
                    <a:pt x="2" y="57"/>
                  </a:lnTo>
                  <a:lnTo>
                    <a:pt x="2" y="53"/>
                  </a:lnTo>
                  <a:lnTo>
                    <a:pt x="0" y="50"/>
                  </a:lnTo>
                  <a:lnTo>
                    <a:pt x="0" y="44"/>
                  </a:lnTo>
                  <a:lnTo>
                    <a:pt x="0" y="40"/>
                  </a:lnTo>
                  <a:lnTo>
                    <a:pt x="0" y="34"/>
                  </a:lnTo>
                  <a:lnTo>
                    <a:pt x="2" y="29"/>
                  </a:lnTo>
                  <a:lnTo>
                    <a:pt x="4" y="21"/>
                  </a:lnTo>
                  <a:lnTo>
                    <a:pt x="7" y="13"/>
                  </a:lnTo>
                  <a:lnTo>
                    <a:pt x="11" y="10"/>
                  </a:lnTo>
                  <a:lnTo>
                    <a:pt x="13" y="6"/>
                  </a:lnTo>
                  <a:lnTo>
                    <a:pt x="19" y="4"/>
                  </a:lnTo>
                  <a:lnTo>
                    <a:pt x="24" y="0"/>
                  </a:lnTo>
                  <a:lnTo>
                    <a:pt x="28" y="0"/>
                  </a:lnTo>
                  <a:lnTo>
                    <a:pt x="32" y="0"/>
                  </a:lnTo>
                  <a:lnTo>
                    <a:pt x="40" y="4"/>
                  </a:lnTo>
                  <a:lnTo>
                    <a:pt x="43" y="6"/>
                  </a:lnTo>
                  <a:lnTo>
                    <a:pt x="47" y="10"/>
                  </a:lnTo>
                  <a:lnTo>
                    <a:pt x="51" y="13"/>
                  </a:lnTo>
                  <a:lnTo>
                    <a:pt x="53" y="17"/>
                  </a:lnTo>
                  <a:lnTo>
                    <a:pt x="55" y="23"/>
                  </a:lnTo>
                  <a:lnTo>
                    <a:pt x="59" y="29"/>
                  </a:lnTo>
                  <a:lnTo>
                    <a:pt x="61" y="34"/>
                  </a:lnTo>
                  <a:lnTo>
                    <a:pt x="64" y="40"/>
                  </a:lnTo>
                  <a:lnTo>
                    <a:pt x="66" y="46"/>
                  </a:lnTo>
                  <a:lnTo>
                    <a:pt x="68" y="51"/>
                  </a:lnTo>
                  <a:lnTo>
                    <a:pt x="70" y="59"/>
                  </a:lnTo>
                  <a:lnTo>
                    <a:pt x="76" y="67"/>
                  </a:lnTo>
                  <a:lnTo>
                    <a:pt x="76" y="74"/>
                  </a:lnTo>
                  <a:lnTo>
                    <a:pt x="82" y="80"/>
                  </a:lnTo>
                  <a:lnTo>
                    <a:pt x="87" y="90"/>
                  </a:lnTo>
                  <a:lnTo>
                    <a:pt x="93" y="97"/>
                  </a:lnTo>
                  <a:lnTo>
                    <a:pt x="99" y="103"/>
                  </a:lnTo>
                  <a:lnTo>
                    <a:pt x="104" y="109"/>
                  </a:lnTo>
                  <a:lnTo>
                    <a:pt x="114" y="114"/>
                  </a:lnTo>
                  <a:lnTo>
                    <a:pt x="120" y="120"/>
                  </a:lnTo>
                  <a:lnTo>
                    <a:pt x="127" y="126"/>
                  </a:lnTo>
                  <a:lnTo>
                    <a:pt x="135" y="129"/>
                  </a:lnTo>
                  <a:lnTo>
                    <a:pt x="142" y="133"/>
                  </a:lnTo>
                  <a:lnTo>
                    <a:pt x="150" y="137"/>
                  </a:lnTo>
                  <a:lnTo>
                    <a:pt x="156" y="141"/>
                  </a:lnTo>
                  <a:lnTo>
                    <a:pt x="161" y="145"/>
                  </a:lnTo>
                  <a:lnTo>
                    <a:pt x="165" y="148"/>
                  </a:lnTo>
                  <a:lnTo>
                    <a:pt x="171" y="150"/>
                  </a:lnTo>
                  <a:lnTo>
                    <a:pt x="175" y="156"/>
                  </a:lnTo>
                  <a:lnTo>
                    <a:pt x="173" y="164"/>
                  </a:lnTo>
                  <a:lnTo>
                    <a:pt x="173" y="1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cxnSp>
        <p:nvCxnSpPr>
          <p:cNvPr id="226335" name="AutoShape 31">
            <a:extLst>
              <a:ext uri="{FF2B5EF4-FFF2-40B4-BE49-F238E27FC236}">
                <a16:creationId xmlns:a16="http://schemas.microsoft.com/office/drawing/2014/main" id="{3D6A2AA0-27FC-FE42-94A4-9CC2AFEDDE09}"/>
              </a:ext>
            </a:extLst>
          </p:cNvPr>
          <p:cNvCxnSpPr>
            <a:cxnSpLocks noChangeShapeType="1"/>
            <a:stCxn id="226315" idx="3"/>
            <a:endCxn id="226308" idx="2"/>
          </p:cNvCxnSpPr>
          <p:nvPr/>
        </p:nvCxnSpPr>
        <p:spPr bwMode="auto">
          <a:xfrm flipV="1">
            <a:off x="8104189" y="1679575"/>
            <a:ext cx="1074737" cy="450850"/>
          </a:xfrm>
          <a:prstGeom prst="straightConnector1">
            <a:avLst/>
          </a:prstGeom>
          <a:noFill/>
          <a:ln w="76200">
            <a:solidFill>
              <a:srgbClr val="0033CC"/>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cxnSp>
        <p:nvCxnSpPr>
          <p:cNvPr id="226336" name="AutoShape 32">
            <a:extLst>
              <a:ext uri="{FF2B5EF4-FFF2-40B4-BE49-F238E27FC236}">
                <a16:creationId xmlns:a16="http://schemas.microsoft.com/office/drawing/2014/main" id="{709845B3-B218-674C-93DE-B007EBC404EB}"/>
              </a:ext>
            </a:extLst>
          </p:cNvPr>
          <p:cNvCxnSpPr>
            <a:cxnSpLocks noChangeShapeType="1"/>
            <a:stCxn id="226316" idx="37"/>
            <a:endCxn id="226308" idx="4"/>
          </p:cNvCxnSpPr>
          <p:nvPr/>
        </p:nvCxnSpPr>
        <p:spPr bwMode="auto">
          <a:xfrm flipH="1" flipV="1">
            <a:off x="3598864" y="1679576"/>
            <a:ext cx="3870325" cy="334963"/>
          </a:xfrm>
          <a:prstGeom prst="straightConnector1">
            <a:avLst/>
          </a:prstGeom>
          <a:noFill/>
          <a:ln w="76200">
            <a:solidFill>
              <a:srgbClr val="9966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cxnSp>
      <p:sp>
        <p:nvSpPr>
          <p:cNvPr id="226337" name="Line 33">
            <a:extLst>
              <a:ext uri="{FF2B5EF4-FFF2-40B4-BE49-F238E27FC236}">
                <a16:creationId xmlns:a16="http://schemas.microsoft.com/office/drawing/2014/main" id="{24EB4FF7-BAAC-B849-A1AA-B130192CEC41}"/>
              </a:ext>
            </a:extLst>
          </p:cNvPr>
          <p:cNvSpPr>
            <a:spLocks noChangeShapeType="1"/>
          </p:cNvSpPr>
          <p:nvPr/>
        </p:nvSpPr>
        <p:spPr bwMode="auto">
          <a:xfrm flipH="1">
            <a:off x="2659064" y="1677988"/>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38" name="Text Box 34">
            <a:extLst>
              <a:ext uri="{FF2B5EF4-FFF2-40B4-BE49-F238E27FC236}">
                <a16:creationId xmlns:a16="http://schemas.microsoft.com/office/drawing/2014/main" id="{A44626A2-90C1-314A-A53C-B24604F65D1A}"/>
              </a:ext>
            </a:extLst>
          </p:cNvPr>
          <p:cNvSpPr txBox="1">
            <a:spLocks noChangeArrowheads="1"/>
          </p:cNvSpPr>
          <p:nvPr/>
        </p:nvSpPr>
        <p:spPr bwMode="auto">
          <a:xfrm>
            <a:off x="2693805" y="1628776"/>
            <a:ext cx="495667" cy="44189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lnSpc>
                <a:spcPct val="150000"/>
              </a:lnSpc>
              <a:spcBef>
                <a:spcPct val="0"/>
              </a:spcBef>
              <a:spcAft>
                <a:spcPct val="0"/>
              </a:spcAft>
              <a:buSzTx/>
              <a:buFontTx/>
              <a:buNone/>
            </a:pPr>
            <a:r>
              <a:rPr lang="en-AU" altLang="en-US" sz="1900">
                <a:latin typeface="Verdana" panose="020B0604030504040204" pitchFamily="34" charset="0"/>
              </a:rPr>
              <a:t>10</a:t>
            </a:r>
          </a:p>
          <a:p>
            <a:pPr algn="ctr">
              <a:lnSpc>
                <a:spcPct val="150000"/>
              </a:lnSpc>
              <a:spcBef>
                <a:spcPct val="0"/>
              </a:spcBef>
              <a:spcAft>
                <a:spcPct val="0"/>
              </a:spcAft>
              <a:buSzTx/>
              <a:buFontTx/>
              <a:buNone/>
            </a:pPr>
            <a:r>
              <a:rPr lang="en-AU" altLang="en-US" sz="1900">
                <a:latin typeface="Verdana" panose="020B0604030504040204" pitchFamily="34" charset="0"/>
              </a:rPr>
              <a:t>9</a:t>
            </a:r>
          </a:p>
          <a:p>
            <a:pPr algn="ctr">
              <a:lnSpc>
                <a:spcPct val="150000"/>
              </a:lnSpc>
              <a:spcBef>
                <a:spcPct val="0"/>
              </a:spcBef>
              <a:spcAft>
                <a:spcPct val="0"/>
              </a:spcAft>
              <a:buSzTx/>
              <a:buFontTx/>
              <a:buNone/>
            </a:pPr>
            <a:r>
              <a:rPr lang="en-AU" altLang="en-US" sz="1900">
                <a:latin typeface="Verdana" panose="020B0604030504040204" pitchFamily="34" charset="0"/>
              </a:rPr>
              <a:t>8</a:t>
            </a:r>
          </a:p>
          <a:p>
            <a:pPr algn="ctr">
              <a:lnSpc>
                <a:spcPct val="150000"/>
              </a:lnSpc>
              <a:spcBef>
                <a:spcPct val="0"/>
              </a:spcBef>
              <a:spcAft>
                <a:spcPct val="0"/>
              </a:spcAft>
              <a:buSzTx/>
              <a:buFontTx/>
              <a:buNone/>
            </a:pPr>
            <a:r>
              <a:rPr lang="en-AU" altLang="en-US" sz="1900">
                <a:latin typeface="Verdana" panose="020B0604030504040204" pitchFamily="34" charset="0"/>
              </a:rPr>
              <a:t>7</a:t>
            </a:r>
          </a:p>
          <a:p>
            <a:pPr algn="ctr">
              <a:lnSpc>
                <a:spcPct val="150000"/>
              </a:lnSpc>
              <a:spcBef>
                <a:spcPct val="0"/>
              </a:spcBef>
              <a:spcAft>
                <a:spcPct val="0"/>
              </a:spcAft>
              <a:buSzTx/>
              <a:buFontTx/>
              <a:buNone/>
            </a:pPr>
            <a:r>
              <a:rPr lang="en-AU" altLang="en-US" sz="1900">
                <a:latin typeface="Verdana" panose="020B0604030504040204" pitchFamily="34" charset="0"/>
              </a:rPr>
              <a:t>6</a:t>
            </a:r>
          </a:p>
          <a:p>
            <a:pPr algn="ctr">
              <a:lnSpc>
                <a:spcPct val="150000"/>
              </a:lnSpc>
              <a:spcBef>
                <a:spcPct val="0"/>
              </a:spcBef>
              <a:spcAft>
                <a:spcPct val="0"/>
              </a:spcAft>
              <a:buSzTx/>
              <a:buFontTx/>
              <a:buNone/>
            </a:pPr>
            <a:r>
              <a:rPr lang="en-AU" altLang="en-US" sz="1900">
                <a:latin typeface="Verdana" panose="020B0604030504040204" pitchFamily="34" charset="0"/>
              </a:rPr>
              <a:t>5</a:t>
            </a:r>
          </a:p>
          <a:p>
            <a:pPr algn="ctr">
              <a:lnSpc>
                <a:spcPct val="150000"/>
              </a:lnSpc>
              <a:spcBef>
                <a:spcPct val="0"/>
              </a:spcBef>
              <a:spcAft>
                <a:spcPct val="0"/>
              </a:spcAft>
              <a:buSzTx/>
              <a:buFontTx/>
              <a:buNone/>
            </a:pPr>
            <a:r>
              <a:rPr lang="en-AU" altLang="en-US" sz="1900">
                <a:latin typeface="Verdana" panose="020B0604030504040204" pitchFamily="34" charset="0"/>
              </a:rPr>
              <a:t>4</a:t>
            </a:r>
          </a:p>
          <a:p>
            <a:pPr algn="ctr">
              <a:lnSpc>
                <a:spcPct val="150000"/>
              </a:lnSpc>
              <a:spcBef>
                <a:spcPct val="0"/>
              </a:spcBef>
              <a:spcAft>
                <a:spcPct val="0"/>
              </a:spcAft>
              <a:buSzTx/>
              <a:buFontTx/>
              <a:buNone/>
            </a:pPr>
            <a:r>
              <a:rPr lang="en-AU" altLang="en-US" sz="1900">
                <a:latin typeface="Verdana" panose="020B0604030504040204" pitchFamily="34" charset="0"/>
              </a:rPr>
              <a:t>3</a:t>
            </a:r>
          </a:p>
          <a:p>
            <a:pPr algn="ctr">
              <a:lnSpc>
                <a:spcPct val="150000"/>
              </a:lnSpc>
              <a:spcBef>
                <a:spcPct val="0"/>
              </a:spcBef>
              <a:spcAft>
                <a:spcPct val="0"/>
              </a:spcAft>
              <a:buSzTx/>
              <a:buFontTx/>
              <a:buNone/>
            </a:pPr>
            <a:r>
              <a:rPr lang="en-AU" altLang="en-US" sz="1900">
                <a:latin typeface="Verdana" panose="020B0604030504040204" pitchFamily="34" charset="0"/>
              </a:rPr>
              <a:t>2</a:t>
            </a:r>
          </a:p>
          <a:p>
            <a:pPr algn="ctr">
              <a:lnSpc>
                <a:spcPct val="150000"/>
              </a:lnSpc>
              <a:spcBef>
                <a:spcPct val="0"/>
              </a:spcBef>
              <a:spcAft>
                <a:spcPct val="0"/>
              </a:spcAft>
              <a:buSzTx/>
              <a:buFontTx/>
              <a:buNone/>
            </a:pPr>
            <a:endParaRPr lang="en-US" altLang="en-US" sz="1900">
              <a:latin typeface="Verdana" panose="020B0604030504040204" pitchFamily="34" charset="0"/>
            </a:endParaRPr>
          </a:p>
        </p:txBody>
      </p:sp>
      <p:sp>
        <p:nvSpPr>
          <p:cNvPr id="226339" name="Line 35">
            <a:extLst>
              <a:ext uri="{FF2B5EF4-FFF2-40B4-BE49-F238E27FC236}">
                <a16:creationId xmlns:a16="http://schemas.microsoft.com/office/drawing/2014/main" id="{CA39FEEB-BDAB-8A4C-BE32-D7549C85FECA}"/>
              </a:ext>
            </a:extLst>
          </p:cNvPr>
          <p:cNvSpPr>
            <a:spLocks noChangeShapeType="1"/>
          </p:cNvSpPr>
          <p:nvPr/>
        </p:nvSpPr>
        <p:spPr bwMode="auto">
          <a:xfrm flipH="1">
            <a:off x="2659064" y="21145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0" name="Line 36">
            <a:extLst>
              <a:ext uri="{FF2B5EF4-FFF2-40B4-BE49-F238E27FC236}">
                <a16:creationId xmlns:a16="http://schemas.microsoft.com/office/drawing/2014/main" id="{F37DE4DF-09FB-CD41-B400-188A9AF0ED75}"/>
              </a:ext>
            </a:extLst>
          </p:cNvPr>
          <p:cNvSpPr>
            <a:spLocks noChangeShapeType="1"/>
          </p:cNvSpPr>
          <p:nvPr/>
        </p:nvSpPr>
        <p:spPr bwMode="auto">
          <a:xfrm flipH="1">
            <a:off x="2659064" y="25527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1" name="Line 37">
            <a:extLst>
              <a:ext uri="{FF2B5EF4-FFF2-40B4-BE49-F238E27FC236}">
                <a16:creationId xmlns:a16="http://schemas.microsoft.com/office/drawing/2014/main" id="{98BF7330-D528-F542-9A9E-72BA3FC90080}"/>
              </a:ext>
            </a:extLst>
          </p:cNvPr>
          <p:cNvSpPr>
            <a:spLocks noChangeShapeType="1"/>
          </p:cNvSpPr>
          <p:nvPr/>
        </p:nvSpPr>
        <p:spPr bwMode="auto">
          <a:xfrm flipH="1">
            <a:off x="2659064" y="29908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2" name="Line 38">
            <a:extLst>
              <a:ext uri="{FF2B5EF4-FFF2-40B4-BE49-F238E27FC236}">
                <a16:creationId xmlns:a16="http://schemas.microsoft.com/office/drawing/2014/main" id="{17C00C17-B4AD-8D45-9D02-48A8083D5CF3}"/>
              </a:ext>
            </a:extLst>
          </p:cNvPr>
          <p:cNvSpPr>
            <a:spLocks noChangeShapeType="1"/>
          </p:cNvSpPr>
          <p:nvPr/>
        </p:nvSpPr>
        <p:spPr bwMode="auto">
          <a:xfrm flipH="1">
            <a:off x="2659064" y="34290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3" name="Line 39">
            <a:extLst>
              <a:ext uri="{FF2B5EF4-FFF2-40B4-BE49-F238E27FC236}">
                <a16:creationId xmlns:a16="http://schemas.microsoft.com/office/drawing/2014/main" id="{1B2D8B95-9A3A-5D47-9040-F384F2F18261}"/>
              </a:ext>
            </a:extLst>
          </p:cNvPr>
          <p:cNvSpPr>
            <a:spLocks noChangeShapeType="1"/>
          </p:cNvSpPr>
          <p:nvPr/>
        </p:nvSpPr>
        <p:spPr bwMode="auto">
          <a:xfrm flipH="1">
            <a:off x="2659064" y="38671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4" name="Line 40">
            <a:extLst>
              <a:ext uri="{FF2B5EF4-FFF2-40B4-BE49-F238E27FC236}">
                <a16:creationId xmlns:a16="http://schemas.microsoft.com/office/drawing/2014/main" id="{E7B18276-B459-A847-98BF-00570DBE0E7F}"/>
              </a:ext>
            </a:extLst>
          </p:cNvPr>
          <p:cNvSpPr>
            <a:spLocks noChangeShapeType="1"/>
          </p:cNvSpPr>
          <p:nvPr/>
        </p:nvSpPr>
        <p:spPr bwMode="auto">
          <a:xfrm flipH="1">
            <a:off x="2659064" y="43053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5" name="Line 41">
            <a:extLst>
              <a:ext uri="{FF2B5EF4-FFF2-40B4-BE49-F238E27FC236}">
                <a16:creationId xmlns:a16="http://schemas.microsoft.com/office/drawing/2014/main" id="{FBB1101A-B9C5-3B4B-B6AD-E93C46D50E63}"/>
              </a:ext>
            </a:extLst>
          </p:cNvPr>
          <p:cNvSpPr>
            <a:spLocks noChangeShapeType="1"/>
          </p:cNvSpPr>
          <p:nvPr/>
        </p:nvSpPr>
        <p:spPr bwMode="auto">
          <a:xfrm flipH="1">
            <a:off x="2659064" y="47434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6" name="Line 42">
            <a:extLst>
              <a:ext uri="{FF2B5EF4-FFF2-40B4-BE49-F238E27FC236}">
                <a16:creationId xmlns:a16="http://schemas.microsoft.com/office/drawing/2014/main" id="{DF0BE617-B722-504B-9F00-3D7AC5CBD6E4}"/>
              </a:ext>
            </a:extLst>
          </p:cNvPr>
          <p:cNvSpPr>
            <a:spLocks noChangeShapeType="1"/>
          </p:cNvSpPr>
          <p:nvPr/>
        </p:nvSpPr>
        <p:spPr bwMode="auto">
          <a:xfrm flipH="1">
            <a:off x="2659064" y="51816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7" name="Line 43">
            <a:extLst>
              <a:ext uri="{FF2B5EF4-FFF2-40B4-BE49-F238E27FC236}">
                <a16:creationId xmlns:a16="http://schemas.microsoft.com/office/drawing/2014/main" id="{6173E9F9-1E5E-9B4C-A318-41C98FEE8702}"/>
              </a:ext>
            </a:extLst>
          </p:cNvPr>
          <p:cNvSpPr>
            <a:spLocks noChangeShapeType="1"/>
          </p:cNvSpPr>
          <p:nvPr/>
        </p:nvSpPr>
        <p:spPr bwMode="auto">
          <a:xfrm flipH="1">
            <a:off x="2659064" y="561975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8" name="Line 44">
            <a:extLst>
              <a:ext uri="{FF2B5EF4-FFF2-40B4-BE49-F238E27FC236}">
                <a16:creationId xmlns:a16="http://schemas.microsoft.com/office/drawing/2014/main" id="{4F21DD06-D8B7-1247-8052-3645529BF095}"/>
              </a:ext>
            </a:extLst>
          </p:cNvPr>
          <p:cNvSpPr>
            <a:spLocks noChangeShapeType="1"/>
          </p:cNvSpPr>
          <p:nvPr/>
        </p:nvSpPr>
        <p:spPr bwMode="auto">
          <a:xfrm flipH="1">
            <a:off x="2659064" y="6057900"/>
            <a:ext cx="6556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26349" name="AutoShape 45">
            <a:extLst>
              <a:ext uri="{FF2B5EF4-FFF2-40B4-BE49-F238E27FC236}">
                <a16:creationId xmlns:a16="http://schemas.microsoft.com/office/drawing/2014/main" id="{519058AE-ECFB-CD4C-8A7B-7B80EC83CA21}"/>
              </a:ext>
            </a:extLst>
          </p:cNvPr>
          <p:cNvSpPr>
            <a:spLocks noChangeArrowheads="1"/>
          </p:cNvSpPr>
          <p:nvPr/>
        </p:nvSpPr>
        <p:spPr bwMode="auto">
          <a:xfrm>
            <a:off x="1493838" y="3681413"/>
            <a:ext cx="2184400" cy="577850"/>
          </a:xfrm>
          <a:prstGeom prst="wedgeRectCallout">
            <a:avLst>
              <a:gd name="adj1" fmla="val 76537"/>
              <a:gd name="adj2" fmla="val -372801"/>
            </a:avLst>
          </a:prstGeom>
          <a:solidFill>
            <a:srgbClr val="FFFF00"/>
          </a:solidFill>
          <a:ln w="9525" algn="ctr">
            <a:solidFill>
              <a:schemeClr val="tx2"/>
            </a:solidFill>
            <a:miter lim="800000"/>
            <a:headEnd/>
            <a:tailEnd/>
          </a:ln>
          <a:effectLst>
            <a:outerShdw dist="107763" dir="2700000" algn="ctr" rotWithShape="0">
              <a:srgbClr val="808080">
                <a:alpha val="50000"/>
              </a:srgbClr>
            </a:outerShdw>
          </a:effectLst>
        </p:spPr>
        <p:txBody>
          <a:bodyPr lIns="91449" tIns="45725" rIns="91449" bIns="45725" anchor="ctr"/>
          <a:lstStyle/>
          <a:p>
            <a:pPr algn="ctr">
              <a:spcBef>
                <a:spcPct val="0"/>
              </a:spcBef>
              <a:spcAft>
                <a:spcPct val="0"/>
              </a:spcAft>
              <a:buSzTx/>
              <a:buFontTx/>
              <a:buNone/>
            </a:pPr>
            <a:r>
              <a:rPr lang="en-AU" altLang="en-US" sz="2400" i="1">
                <a:latin typeface="Verdana" panose="020B0604030504040204" pitchFamily="34" charset="0"/>
              </a:rPr>
              <a:t>Resources</a:t>
            </a:r>
            <a:endParaRPr lang="en-US" altLang="en-US" sz="2400" i="1">
              <a:latin typeface="Verdana" panose="020B0604030504040204" pitchFamily="34" charset="0"/>
            </a:endParaRPr>
          </a:p>
        </p:txBody>
      </p:sp>
      <p:sp>
        <p:nvSpPr>
          <p:cNvPr id="226350" name="AutoShape 46">
            <a:extLst>
              <a:ext uri="{FF2B5EF4-FFF2-40B4-BE49-F238E27FC236}">
                <a16:creationId xmlns:a16="http://schemas.microsoft.com/office/drawing/2014/main" id="{D0DFE222-A0C6-0945-B3E2-E5B2FB5938A4}"/>
              </a:ext>
            </a:extLst>
          </p:cNvPr>
          <p:cNvSpPr>
            <a:spLocks noChangeArrowheads="1"/>
          </p:cNvSpPr>
          <p:nvPr/>
        </p:nvSpPr>
        <p:spPr bwMode="auto">
          <a:xfrm>
            <a:off x="8748713" y="2671763"/>
            <a:ext cx="2182812" cy="577850"/>
          </a:xfrm>
          <a:prstGeom prst="wedgeRectCallout">
            <a:avLst>
              <a:gd name="adj1" fmla="val -48032"/>
              <a:gd name="adj2" fmla="val -178023"/>
            </a:avLst>
          </a:prstGeom>
          <a:solidFill>
            <a:srgbClr val="FFFF00"/>
          </a:solidFill>
          <a:ln w="9525" algn="ctr">
            <a:solidFill>
              <a:schemeClr val="tx2"/>
            </a:solidFill>
            <a:miter lim="800000"/>
            <a:headEnd/>
            <a:tailEnd/>
          </a:ln>
          <a:effectLst>
            <a:outerShdw dist="107763" dir="2700000" algn="ctr" rotWithShape="0">
              <a:srgbClr val="808080">
                <a:alpha val="50000"/>
              </a:srgbClr>
            </a:outerShdw>
          </a:effectLst>
        </p:spPr>
        <p:txBody>
          <a:bodyPr lIns="91449" tIns="45725" rIns="91449" bIns="45725" anchor="ctr"/>
          <a:lstStyle/>
          <a:p>
            <a:pPr algn="ctr">
              <a:spcBef>
                <a:spcPct val="0"/>
              </a:spcBef>
              <a:spcAft>
                <a:spcPct val="0"/>
              </a:spcAft>
              <a:buSzTx/>
              <a:buFontTx/>
              <a:buNone/>
            </a:pPr>
            <a:r>
              <a:rPr lang="en-AU" altLang="en-US" sz="2400" i="1">
                <a:latin typeface="Verdana" panose="020B0604030504040204" pitchFamily="34" charset="0"/>
              </a:rPr>
              <a:t>Quality</a:t>
            </a:r>
            <a:endParaRPr lang="en-US" altLang="en-US" sz="2400" i="1">
              <a:latin typeface="Verdana" panose="020B0604030504040204" pitchFamily="34" charset="0"/>
            </a:endParaRPr>
          </a:p>
        </p:txBody>
      </p:sp>
      <p:sp>
        <p:nvSpPr>
          <p:cNvPr id="226351" name="AutoShape 47">
            <a:extLst>
              <a:ext uri="{FF2B5EF4-FFF2-40B4-BE49-F238E27FC236}">
                <a16:creationId xmlns:a16="http://schemas.microsoft.com/office/drawing/2014/main" id="{1F1F2387-6D08-6E41-A2F6-766233A25333}"/>
              </a:ext>
            </a:extLst>
          </p:cNvPr>
          <p:cNvSpPr>
            <a:spLocks noChangeArrowheads="1"/>
          </p:cNvSpPr>
          <p:nvPr/>
        </p:nvSpPr>
        <p:spPr bwMode="auto">
          <a:xfrm>
            <a:off x="3871913" y="6164263"/>
            <a:ext cx="2184400" cy="577850"/>
          </a:xfrm>
          <a:prstGeom prst="wedgeRectCallout">
            <a:avLst>
              <a:gd name="adj1" fmla="val 65199"/>
              <a:gd name="adj2" fmla="val -57144"/>
            </a:avLst>
          </a:prstGeom>
          <a:solidFill>
            <a:srgbClr val="FFFF00"/>
          </a:solidFill>
          <a:ln w="9525" algn="ctr">
            <a:solidFill>
              <a:schemeClr val="tx2"/>
            </a:solidFill>
            <a:miter lim="800000"/>
            <a:headEnd/>
            <a:tailEnd/>
          </a:ln>
          <a:effectLst>
            <a:outerShdw dist="107763" dir="2700000" algn="ctr" rotWithShape="0">
              <a:srgbClr val="808080">
                <a:alpha val="50000"/>
              </a:srgbClr>
            </a:outerShdw>
          </a:effectLst>
        </p:spPr>
        <p:txBody>
          <a:bodyPr lIns="91449" tIns="45725" rIns="91449" bIns="45725" anchor="ctr"/>
          <a:lstStyle/>
          <a:p>
            <a:pPr algn="ctr">
              <a:spcBef>
                <a:spcPct val="0"/>
              </a:spcBef>
              <a:spcAft>
                <a:spcPct val="0"/>
              </a:spcAft>
              <a:buSzTx/>
              <a:buFontTx/>
              <a:buNone/>
            </a:pPr>
            <a:r>
              <a:rPr lang="en-AU" altLang="en-US" sz="2400" i="1">
                <a:latin typeface="Verdana" panose="020B0604030504040204" pitchFamily="34" charset="0"/>
              </a:rPr>
              <a:t>Exposure</a:t>
            </a:r>
            <a:endParaRPr lang="en-US" altLang="en-US" sz="2400" i="1">
              <a:latin typeface="Verdana" panose="020B0604030504040204" pitchFamily="34" charset="0"/>
            </a:endParaRPr>
          </a:p>
        </p:txBody>
      </p:sp>
      <p:sp>
        <p:nvSpPr>
          <p:cNvPr id="226352" name="AutoShape 48">
            <a:extLst>
              <a:ext uri="{FF2B5EF4-FFF2-40B4-BE49-F238E27FC236}">
                <a16:creationId xmlns:a16="http://schemas.microsoft.com/office/drawing/2014/main" id="{ECA13862-965E-474F-9F18-37D96C9FFD2B}"/>
              </a:ext>
            </a:extLst>
          </p:cNvPr>
          <p:cNvSpPr>
            <a:spLocks noChangeArrowheads="1"/>
          </p:cNvSpPr>
          <p:nvPr/>
        </p:nvSpPr>
        <p:spPr bwMode="auto">
          <a:xfrm>
            <a:off x="8240713" y="3932238"/>
            <a:ext cx="2184400" cy="577850"/>
          </a:xfrm>
          <a:prstGeom prst="wedgeRectCallout">
            <a:avLst>
              <a:gd name="adj1" fmla="val -69606"/>
              <a:gd name="adj2" fmla="val -345056"/>
            </a:avLst>
          </a:prstGeom>
          <a:solidFill>
            <a:srgbClr val="FFFF00"/>
          </a:solidFill>
          <a:ln w="9525" algn="ctr">
            <a:solidFill>
              <a:schemeClr val="tx2"/>
            </a:solidFill>
            <a:miter lim="800000"/>
            <a:headEnd/>
            <a:tailEnd/>
          </a:ln>
          <a:effectLst>
            <a:outerShdw dist="107763" dir="2700000" algn="ctr" rotWithShape="0">
              <a:srgbClr val="808080">
                <a:alpha val="50000"/>
              </a:srgbClr>
            </a:outerShdw>
          </a:effectLst>
        </p:spPr>
        <p:txBody>
          <a:bodyPr lIns="91449" tIns="45725" rIns="91449" bIns="45725" anchor="ctr"/>
          <a:lstStyle/>
          <a:p>
            <a:pPr algn="ctr">
              <a:spcBef>
                <a:spcPct val="0"/>
              </a:spcBef>
              <a:spcAft>
                <a:spcPct val="0"/>
              </a:spcAft>
              <a:buSzTx/>
              <a:buFontTx/>
              <a:buNone/>
            </a:pPr>
            <a:r>
              <a:rPr lang="en-AU" altLang="en-US" sz="2400" i="1">
                <a:latin typeface="Verdana" panose="020B0604030504040204" pitchFamily="34" charset="0"/>
              </a:rPr>
              <a:t>Risk</a:t>
            </a:r>
            <a:endParaRPr lang="en-US" altLang="en-US" sz="2400" i="1">
              <a:latin typeface="Verdana" panose="020B0604030504040204" pitchFamily="34" charset="0"/>
            </a:endParaRPr>
          </a:p>
        </p:txBody>
      </p:sp>
    </p:spTree>
    <p:extLst>
      <p:ext uri="{BB962C8B-B14F-4D97-AF65-F5344CB8AC3E}">
        <p14:creationId xmlns:p14="http://schemas.microsoft.com/office/powerpoint/2010/main" val="4289665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6B754602-E134-CF48-B17B-1D4A6D14E125}"/>
              </a:ext>
            </a:extLst>
          </p:cNvPr>
          <p:cNvSpPr>
            <a:spLocks noGrp="1" noChangeArrowheads="1"/>
          </p:cNvSpPr>
          <p:nvPr>
            <p:ph type="title"/>
          </p:nvPr>
        </p:nvSpPr>
        <p:spPr/>
        <p:txBody>
          <a:bodyPr/>
          <a:lstStyle/>
          <a:p>
            <a:r>
              <a:rPr lang="en-AU" altLang="en-US" dirty="0"/>
              <a:t>ASSETS (Resources)</a:t>
            </a:r>
          </a:p>
        </p:txBody>
      </p:sp>
      <p:grpSp>
        <p:nvGrpSpPr>
          <p:cNvPr id="301060" name="Group 4">
            <a:extLst>
              <a:ext uri="{FF2B5EF4-FFF2-40B4-BE49-F238E27FC236}">
                <a16:creationId xmlns:a16="http://schemas.microsoft.com/office/drawing/2014/main" id="{5F5B7290-1F8B-0145-BA37-276F499F07CC}"/>
              </a:ext>
            </a:extLst>
          </p:cNvPr>
          <p:cNvGrpSpPr>
            <a:grpSpLocks/>
          </p:cNvGrpSpPr>
          <p:nvPr/>
        </p:nvGrpSpPr>
        <p:grpSpPr bwMode="auto">
          <a:xfrm>
            <a:off x="5130514" y="1637155"/>
            <a:ext cx="5364163" cy="4106863"/>
            <a:chOff x="1359" y="1052"/>
            <a:chExt cx="3379" cy="2587"/>
          </a:xfrm>
        </p:grpSpPr>
        <p:grpSp>
          <p:nvGrpSpPr>
            <p:cNvPr id="301066" name="Group 10">
              <a:extLst>
                <a:ext uri="{FF2B5EF4-FFF2-40B4-BE49-F238E27FC236}">
                  <a16:creationId xmlns:a16="http://schemas.microsoft.com/office/drawing/2014/main" id="{89621BC4-6154-CC47-84A9-7A79EF06DAEF}"/>
                </a:ext>
              </a:extLst>
            </p:cNvPr>
            <p:cNvGrpSpPr>
              <a:grpSpLocks/>
            </p:cNvGrpSpPr>
            <p:nvPr/>
          </p:nvGrpSpPr>
          <p:grpSpPr bwMode="auto">
            <a:xfrm>
              <a:off x="1359" y="1052"/>
              <a:ext cx="3379" cy="2587"/>
              <a:chOff x="1591" y="806"/>
              <a:chExt cx="3379" cy="2587"/>
            </a:xfrm>
          </p:grpSpPr>
          <p:sp>
            <p:nvSpPr>
              <p:cNvPr id="301067" name="Text Box 11">
                <a:extLst>
                  <a:ext uri="{FF2B5EF4-FFF2-40B4-BE49-F238E27FC236}">
                    <a16:creationId xmlns:a16="http://schemas.microsoft.com/office/drawing/2014/main" id="{BB264CAB-66BE-7C49-BDE1-6383DF0F29E1}"/>
                  </a:ext>
                </a:extLst>
              </p:cNvPr>
              <p:cNvSpPr txBox="1">
                <a:spLocks noChangeArrowheads="1"/>
              </p:cNvSpPr>
              <p:nvPr/>
            </p:nvSpPr>
            <p:spPr bwMode="auto">
              <a:xfrm rot="19061874">
                <a:off x="1751" y="1011"/>
                <a:ext cx="1179" cy="523"/>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buSzTx/>
                  <a:buFontTx/>
                  <a:buNone/>
                </a:pPr>
                <a:r>
                  <a:rPr lang="en-US" altLang="en-US" sz="2400" dirty="0">
                    <a:effectLst>
                      <a:outerShdw blurRad="38100" dist="38100" dir="2700000" algn="tl">
                        <a:srgbClr val="C0C0C0"/>
                      </a:outerShdw>
                    </a:effectLst>
                    <a:cs typeface="Arial" panose="020B0604020202020204" pitchFamily="34" charset="0"/>
                  </a:rPr>
                  <a:t>PHYSICAL</a:t>
                </a:r>
                <a:br>
                  <a:rPr lang="en-US" altLang="en-US" sz="2400" dirty="0">
                    <a:effectLst>
                      <a:outerShdw blurRad="38100" dist="38100" dir="2700000" algn="tl">
                        <a:srgbClr val="C0C0C0"/>
                      </a:outerShdw>
                    </a:effectLst>
                    <a:cs typeface="Arial" panose="020B0604020202020204" pitchFamily="34" charset="0"/>
                  </a:rPr>
                </a:br>
                <a:r>
                  <a:rPr lang="en-US" altLang="en-US" sz="2400" dirty="0">
                    <a:effectLst>
                      <a:outerShdw blurRad="38100" dist="38100" dir="2700000" algn="tl">
                        <a:srgbClr val="C0C0C0"/>
                      </a:outerShdw>
                    </a:effectLst>
                    <a:cs typeface="Arial" panose="020B0604020202020204" pitchFamily="34" charset="0"/>
                  </a:rPr>
                  <a:t>PROPERTY</a:t>
                </a:r>
              </a:p>
            </p:txBody>
          </p:sp>
          <p:sp>
            <p:nvSpPr>
              <p:cNvPr id="301068" name="Text Box 12">
                <a:extLst>
                  <a:ext uri="{FF2B5EF4-FFF2-40B4-BE49-F238E27FC236}">
                    <a16:creationId xmlns:a16="http://schemas.microsoft.com/office/drawing/2014/main" id="{33F3752F-F09F-F54F-86E8-2C2E54DF22F0}"/>
                  </a:ext>
                </a:extLst>
              </p:cNvPr>
              <p:cNvSpPr txBox="1">
                <a:spLocks noChangeArrowheads="1"/>
              </p:cNvSpPr>
              <p:nvPr/>
            </p:nvSpPr>
            <p:spPr bwMode="auto">
              <a:xfrm rot="24367178">
                <a:off x="3710" y="1109"/>
                <a:ext cx="894" cy="2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spcAft>
                    <a:spcPct val="0"/>
                  </a:spcAft>
                  <a:buSzTx/>
                  <a:buFontTx/>
                  <a:buNone/>
                </a:pPr>
                <a:r>
                  <a:rPr lang="en-US" altLang="en-US" sz="2400">
                    <a:effectLst>
                      <a:outerShdw blurRad="38100" dist="38100" dir="2700000" algn="tl">
                        <a:srgbClr val="C0C0C0"/>
                      </a:outerShdw>
                    </a:effectLst>
                    <a:cs typeface="Arial" panose="020B0604020202020204" pitchFamily="34" charset="0"/>
                  </a:rPr>
                  <a:t>PEOPLE</a:t>
                </a:r>
              </a:p>
            </p:txBody>
          </p:sp>
          <p:sp>
            <p:nvSpPr>
              <p:cNvPr id="301069" name="Text Box 13">
                <a:extLst>
                  <a:ext uri="{FF2B5EF4-FFF2-40B4-BE49-F238E27FC236}">
                    <a16:creationId xmlns:a16="http://schemas.microsoft.com/office/drawing/2014/main" id="{1B0B8496-490F-BD48-8242-AF9C23620323}"/>
                  </a:ext>
                </a:extLst>
              </p:cNvPr>
              <p:cNvSpPr txBox="1">
                <a:spLocks noChangeArrowheads="1"/>
              </p:cNvSpPr>
              <p:nvPr/>
            </p:nvSpPr>
            <p:spPr bwMode="auto">
              <a:xfrm rot="2482597">
                <a:off x="1591" y="2906"/>
                <a:ext cx="1470" cy="2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buSzTx/>
                  <a:buFontTx/>
                  <a:buNone/>
                </a:pPr>
                <a:r>
                  <a:rPr lang="en-US" altLang="en-US" sz="2400">
                    <a:effectLst>
                      <a:outerShdw blurRad="38100" dist="38100" dir="2700000" algn="tl">
                        <a:srgbClr val="C0C0C0"/>
                      </a:outerShdw>
                    </a:effectLst>
                    <a:cs typeface="Arial" panose="020B0604020202020204" pitchFamily="34" charset="0"/>
                  </a:rPr>
                  <a:t>INFORMATION</a:t>
                </a:r>
              </a:p>
            </p:txBody>
          </p:sp>
          <p:sp>
            <p:nvSpPr>
              <p:cNvPr id="301070" name="Text Box 14">
                <a:extLst>
                  <a:ext uri="{FF2B5EF4-FFF2-40B4-BE49-F238E27FC236}">
                    <a16:creationId xmlns:a16="http://schemas.microsoft.com/office/drawing/2014/main" id="{48F05D54-5B4A-ED49-B5AC-CB4F473F52E3}"/>
                  </a:ext>
                </a:extLst>
              </p:cNvPr>
              <p:cNvSpPr txBox="1">
                <a:spLocks noChangeArrowheads="1"/>
              </p:cNvSpPr>
              <p:nvPr/>
            </p:nvSpPr>
            <p:spPr bwMode="auto">
              <a:xfrm rot="19252848">
                <a:off x="3188" y="2637"/>
                <a:ext cx="1782" cy="75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spcAft>
                    <a:spcPct val="0"/>
                  </a:spcAft>
                  <a:buSzTx/>
                  <a:buFontTx/>
                  <a:buNone/>
                </a:pPr>
                <a:r>
                  <a:rPr lang="en-US" altLang="en-US" sz="2400">
                    <a:effectLst>
                      <a:outerShdw blurRad="38100" dist="38100" dir="2700000" algn="tl">
                        <a:srgbClr val="C0C0C0"/>
                      </a:outerShdw>
                    </a:effectLst>
                    <a:cs typeface="Arial" panose="020B0604020202020204" pitchFamily="34" charset="0"/>
                  </a:rPr>
                  <a:t>INFORMATION &amp;</a:t>
                </a:r>
                <a:br>
                  <a:rPr lang="en-US" altLang="en-US" sz="2400">
                    <a:effectLst>
                      <a:outerShdw blurRad="38100" dist="38100" dir="2700000" algn="tl">
                        <a:srgbClr val="C0C0C0"/>
                      </a:outerShdw>
                    </a:effectLst>
                    <a:cs typeface="Arial" panose="020B0604020202020204" pitchFamily="34" charset="0"/>
                  </a:rPr>
                </a:br>
                <a:r>
                  <a:rPr lang="en-US" altLang="en-US" sz="2400">
                    <a:effectLst>
                      <a:outerShdw blurRad="38100" dist="38100" dir="2700000" algn="tl">
                        <a:srgbClr val="C0C0C0"/>
                      </a:outerShdw>
                    </a:effectLst>
                    <a:cs typeface="Arial" panose="020B0604020202020204" pitchFamily="34" charset="0"/>
                  </a:rPr>
                  <a:t>COMMUNICATION</a:t>
                </a:r>
                <a:br>
                  <a:rPr lang="en-US" altLang="en-US" sz="2400">
                    <a:effectLst>
                      <a:outerShdw blurRad="38100" dist="38100" dir="2700000" algn="tl">
                        <a:srgbClr val="C0C0C0"/>
                      </a:outerShdw>
                    </a:effectLst>
                    <a:cs typeface="Arial" panose="020B0604020202020204" pitchFamily="34" charset="0"/>
                  </a:rPr>
                </a:br>
                <a:r>
                  <a:rPr lang="en-US" altLang="en-US" sz="2400">
                    <a:effectLst>
                      <a:outerShdw blurRad="38100" dist="38100" dir="2700000" algn="tl">
                        <a:srgbClr val="C0C0C0"/>
                      </a:outerShdw>
                    </a:effectLst>
                    <a:cs typeface="Arial" panose="020B0604020202020204" pitchFamily="34" charset="0"/>
                  </a:rPr>
                  <a:t>TECHNOLOGIES</a:t>
                </a:r>
              </a:p>
            </p:txBody>
          </p:sp>
        </p:grpSp>
        <p:sp>
          <p:nvSpPr>
            <p:cNvPr id="301072" name="Oval 16">
              <a:extLst>
                <a:ext uri="{FF2B5EF4-FFF2-40B4-BE49-F238E27FC236}">
                  <a16:creationId xmlns:a16="http://schemas.microsoft.com/office/drawing/2014/main" id="{B1DBB3A0-4CE7-A44A-B65E-219FEF093F12}"/>
                </a:ext>
              </a:extLst>
            </p:cNvPr>
            <p:cNvSpPr>
              <a:spLocks noChangeArrowheads="1"/>
            </p:cNvSpPr>
            <p:nvPr/>
          </p:nvSpPr>
          <p:spPr bwMode="auto">
            <a:xfrm>
              <a:off x="2282" y="1732"/>
              <a:ext cx="1390" cy="1390"/>
            </a:xfrm>
            <a:prstGeom prst="ellipse">
              <a:avLst/>
            </a:prstGeom>
            <a:solidFill>
              <a:srgbClr val="FFFF99"/>
            </a:solidFill>
            <a:ln w="57150" algn="ctr">
              <a:solidFill>
                <a:srgbClr val="000000"/>
              </a:solidFill>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nchor="ctr"/>
            <a:lstStyle/>
            <a:p>
              <a:pPr algn="ctr">
                <a:spcBef>
                  <a:spcPct val="0"/>
                </a:spcBef>
                <a:spcAft>
                  <a:spcPct val="0"/>
                </a:spcAft>
                <a:buSzTx/>
                <a:buFontTx/>
                <a:buNone/>
              </a:pPr>
              <a:r>
                <a:rPr lang="en-AU" altLang="en-US" sz="2400"/>
                <a:t>CAPABILITY</a:t>
              </a:r>
              <a:endParaRPr lang="en-US" altLang="en-US" sz="2400"/>
            </a:p>
          </p:txBody>
        </p:sp>
      </p:grpSp>
    </p:spTree>
    <p:extLst>
      <p:ext uri="{BB962C8B-B14F-4D97-AF65-F5344CB8AC3E}">
        <p14:creationId xmlns:p14="http://schemas.microsoft.com/office/powerpoint/2010/main" val="3695410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426" name="Group 2">
            <a:extLst>
              <a:ext uri="{FF2B5EF4-FFF2-40B4-BE49-F238E27FC236}">
                <a16:creationId xmlns:a16="http://schemas.microsoft.com/office/drawing/2014/main" id="{00089C8E-C1DF-1E4A-B1E0-B1A296FBD572}"/>
              </a:ext>
            </a:extLst>
          </p:cNvPr>
          <p:cNvGrpSpPr>
            <a:grpSpLocks/>
          </p:cNvGrpSpPr>
          <p:nvPr/>
        </p:nvGrpSpPr>
        <p:grpSpPr bwMode="auto">
          <a:xfrm>
            <a:off x="3575051" y="1376364"/>
            <a:ext cx="4976813" cy="4619625"/>
            <a:chOff x="1595" y="1185"/>
            <a:chExt cx="2578" cy="2592"/>
          </a:xfrm>
        </p:grpSpPr>
        <p:grpSp>
          <p:nvGrpSpPr>
            <p:cNvPr id="231427" name="Group 3">
              <a:extLst>
                <a:ext uri="{FF2B5EF4-FFF2-40B4-BE49-F238E27FC236}">
                  <a16:creationId xmlns:a16="http://schemas.microsoft.com/office/drawing/2014/main" id="{7AE4C6B0-B15E-9248-AD8D-1D4D9CD0F731}"/>
                </a:ext>
              </a:extLst>
            </p:cNvPr>
            <p:cNvGrpSpPr>
              <a:grpSpLocks/>
            </p:cNvGrpSpPr>
            <p:nvPr/>
          </p:nvGrpSpPr>
          <p:grpSpPr bwMode="auto">
            <a:xfrm>
              <a:off x="1595" y="1902"/>
              <a:ext cx="1293" cy="1874"/>
              <a:chOff x="136" y="1480"/>
              <a:chExt cx="1293" cy="1874"/>
            </a:xfrm>
          </p:grpSpPr>
          <p:sp>
            <p:nvSpPr>
              <p:cNvPr id="231428" name="Freeform 4">
                <a:extLst>
                  <a:ext uri="{FF2B5EF4-FFF2-40B4-BE49-F238E27FC236}">
                    <a16:creationId xmlns:a16="http://schemas.microsoft.com/office/drawing/2014/main" id="{ECD826CD-3CB0-D94E-B2F5-90317F948410}"/>
                  </a:ext>
                </a:extLst>
              </p:cNvPr>
              <p:cNvSpPr>
                <a:spLocks/>
              </p:cNvSpPr>
              <p:nvPr/>
            </p:nvSpPr>
            <p:spPr bwMode="auto">
              <a:xfrm>
                <a:off x="136" y="1480"/>
                <a:ext cx="1293" cy="599"/>
              </a:xfrm>
              <a:custGeom>
                <a:avLst/>
                <a:gdLst>
                  <a:gd name="T0" fmla="*/ 0 w 1293"/>
                  <a:gd name="T1" fmla="*/ 581 h 599"/>
                  <a:gd name="T2" fmla="*/ 484 w 1293"/>
                  <a:gd name="T3" fmla="*/ 503 h 599"/>
                  <a:gd name="T4" fmla="*/ 340 w 1293"/>
                  <a:gd name="T5" fmla="*/ 215 h 599"/>
                  <a:gd name="T6" fmla="*/ 647 w 1293"/>
                  <a:gd name="T7" fmla="*/ 1 h 599"/>
                  <a:gd name="T8" fmla="*/ 983 w 1293"/>
                  <a:gd name="T9" fmla="*/ 209 h 599"/>
                  <a:gd name="T10" fmla="*/ 826 w 1293"/>
                  <a:gd name="T11" fmla="*/ 516 h 599"/>
                  <a:gd name="T12" fmla="*/ 1293 w 1293"/>
                  <a:gd name="T13" fmla="*/ 581 h 599"/>
                </a:gdLst>
                <a:ahLst/>
                <a:cxnLst>
                  <a:cxn ang="0">
                    <a:pos x="T0" y="T1"/>
                  </a:cxn>
                  <a:cxn ang="0">
                    <a:pos x="T2" y="T3"/>
                  </a:cxn>
                  <a:cxn ang="0">
                    <a:pos x="T4" y="T5"/>
                  </a:cxn>
                  <a:cxn ang="0">
                    <a:pos x="T6" y="T7"/>
                  </a:cxn>
                  <a:cxn ang="0">
                    <a:pos x="T8" y="T9"/>
                  </a:cxn>
                  <a:cxn ang="0">
                    <a:pos x="T10" y="T11"/>
                  </a:cxn>
                  <a:cxn ang="0">
                    <a:pos x="T12" y="T13"/>
                  </a:cxn>
                </a:cxnLst>
                <a:rect l="0" t="0" r="r" b="b"/>
                <a:pathLst>
                  <a:path w="1293" h="599">
                    <a:moveTo>
                      <a:pt x="0" y="581"/>
                    </a:moveTo>
                    <a:cubicBezTo>
                      <a:pt x="81" y="568"/>
                      <a:pt x="484" y="599"/>
                      <a:pt x="484" y="503"/>
                    </a:cubicBezTo>
                    <a:cubicBezTo>
                      <a:pt x="484" y="407"/>
                      <a:pt x="336" y="369"/>
                      <a:pt x="340" y="215"/>
                    </a:cubicBezTo>
                    <a:cubicBezTo>
                      <a:pt x="344" y="61"/>
                      <a:pt x="540" y="2"/>
                      <a:pt x="647" y="1"/>
                    </a:cubicBezTo>
                    <a:cubicBezTo>
                      <a:pt x="754" y="0"/>
                      <a:pt x="986" y="17"/>
                      <a:pt x="983" y="209"/>
                    </a:cubicBezTo>
                    <a:cubicBezTo>
                      <a:pt x="980" y="401"/>
                      <a:pt x="823" y="385"/>
                      <a:pt x="826" y="516"/>
                    </a:cubicBezTo>
                    <a:cubicBezTo>
                      <a:pt x="878" y="578"/>
                      <a:pt x="1196" y="568"/>
                      <a:pt x="1293" y="581"/>
                    </a:cubicBezTo>
                  </a:path>
                </a:pathLst>
              </a:custGeom>
              <a:solidFill>
                <a:srgbClr val="FF99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31429" name="Freeform 5">
                <a:extLst>
                  <a:ext uri="{FF2B5EF4-FFF2-40B4-BE49-F238E27FC236}">
                    <a16:creationId xmlns:a16="http://schemas.microsoft.com/office/drawing/2014/main" id="{6BE23B6B-ACFB-254A-B5FF-37CF3FB340F4}"/>
                  </a:ext>
                </a:extLst>
              </p:cNvPr>
              <p:cNvSpPr>
                <a:spLocks/>
              </p:cNvSpPr>
              <p:nvPr/>
            </p:nvSpPr>
            <p:spPr bwMode="auto">
              <a:xfrm>
                <a:off x="136" y="2061"/>
                <a:ext cx="1293" cy="1293"/>
              </a:xfrm>
              <a:custGeom>
                <a:avLst/>
                <a:gdLst>
                  <a:gd name="T0" fmla="*/ 0 w 1293"/>
                  <a:gd name="T1" fmla="*/ 0 h 1293"/>
                  <a:gd name="T2" fmla="*/ 0 w 1293"/>
                  <a:gd name="T3" fmla="*/ 1293 h 1293"/>
                  <a:gd name="T4" fmla="*/ 1293 w 1293"/>
                  <a:gd name="T5" fmla="*/ 1293 h 1293"/>
                  <a:gd name="T6" fmla="*/ 1293 w 1293"/>
                  <a:gd name="T7" fmla="*/ 0 h 1293"/>
                </a:gdLst>
                <a:ahLst/>
                <a:cxnLst>
                  <a:cxn ang="0">
                    <a:pos x="T0" y="T1"/>
                  </a:cxn>
                  <a:cxn ang="0">
                    <a:pos x="T2" y="T3"/>
                  </a:cxn>
                  <a:cxn ang="0">
                    <a:pos x="T4" y="T5"/>
                  </a:cxn>
                  <a:cxn ang="0">
                    <a:pos x="T6" y="T7"/>
                  </a:cxn>
                </a:cxnLst>
                <a:rect l="0" t="0" r="r" b="b"/>
                <a:pathLst>
                  <a:path w="1293" h="1293">
                    <a:moveTo>
                      <a:pt x="0" y="0"/>
                    </a:moveTo>
                    <a:lnTo>
                      <a:pt x="0" y="1293"/>
                    </a:lnTo>
                    <a:lnTo>
                      <a:pt x="1293" y="1293"/>
                    </a:lnTo>
                    <a:lnTo>
                      <a:pt x="1293" y="0"/>
                    </a:lnTo>
                  </a:path>
                </a:pathLst>
              </a:custGeom>
              <a:solidFill>
                <a:srgbClr val="FF99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grpSp>
          <p:nvGrpSpPr>
            <p:cNvPr id="231430" name="Group 6">
              <a:extLst>
                <a:ext uri="{FF2B5EF4-FFF2-40B4-BE49-F238E27FC236}">
                  <a16:creationId xmlns:a16="http://schemas.microsoft.com/office/drawing/2014/main" id="{ECEC00BB-E37A-E24A-AD67-793A566121A2}"/>
                </a:ext>
              </a:extLst>
            </p:cNvPr>
            <p:cNvGrpSpPr>
              <a:grpSpLocks/>
            </p:cNvGrpSpPr>
            <p:nvPr/>
          </p:nvGrpSpPr>
          <p:grpSpPr bwMode="auto">
            <a:xfrm rot="-5400000">
              <a:off x="2588" y="2194"/>
              <a:ext cx="1293" cy="1874"/>
              <a:chOff x="136" y="1480"/>
              <a:chExt cx="1293" cy="1874"/>
            </a:xfrm>
          </p:grpSpPr>
          <p:sp>
            <p:nvSpPr>
              <p:cNvPr id="231431" name="Freeform 7">
                <a:extLst>
                  <a:ext uri="{FF2B5EF4-FFF2-40B4-BE49-F238E27FC236}">
                    <a16:creationId xmlns:a16="http://schemas.microsoft.com/office/drawing/2014/main" id="{ED4C475B-AF54-6C4F-8024-ABEC3CCBBD8D}"/>
                  </a:ext>
                </a:extLst>
              </p:cNvPr>
              <p:cNvSpPr>
                <a:spLocks/>
              </p:cNvSpPr>
              <p:nvPr/>
            </p:nvSpPr>
            <p:spPr bwMode="auto">
              <a:xfrm>
                <a:off x="136" y="1480"/>
                <a:ext cx="1293" cy="599"/>
              </a:xfrm>
              <a:custGeom>
                <a:avLst/>
                <a:gdLst>
                  <a:gd name="T0" fmla="*/ 0 w 1293"/>
                  <a:gd name="T1" fmla="*/ 581 h 599"/>
                  <a:gd name="T2" fmla="*/ 484 w 1293"/>
                  <a:gd name="T3" fmla="*/ 503 h 599"/>
                  <a:gd name="T4" fmla="*/ 340 w 1293"/>
                  <a:gd name="T5" fmla="*/ 215 h 599"/>
                  <a:gd name="T6" fmla="*/ 647 w 1293"/>
                  <a:gd name="T7" fmla="*/ 1 h 599"/>
                  <a:gd name="T8" fmla="*/ 983 w 1293"/>
                  <a:gd name="T9" fmla="*/ 209 h 599"/>
                  <a:gd name="T10" fmla="*/ 826 w 1293"/>
                  <a:gd name="T11" fmla="*/ 516 h 599"/>
                  <a:gd name="T12" fmla="*/ 1293 w 1293"/>
                  <a:gd name="T13" fmla="*/ 581 h 599"/>
                </a:gdLst>
                <a:ahLst/>
                <a:cxnLst>
                  <a:cxn ang="0">
                    <a:pos x="T0" y="T1"/>
                  </a:cxn>
                  <a:cxn ang="0">
                    <a:pos x="T2" y="T3"/>
                  </a:cxn>
                  <a:cxn ang="0">
                    <a:pos x="T4" y="T5"/>
                  </a:cxn>
                  <a:cxn ang="0">
                    <a:pos x="T6" y="T7"/>
                  </a:cxn>
                  <a:cxn ang="0">
                    <a:pos x="T8" y="T9"/>
                  </a:cxn>
                  <a:cxn ang="0">
                    <a:pos x="T10" y="T11"/>
                  </a:cxn>
                  <a:cxn ang="0">
                    <a:pos x="T12" y="T13"/>
                  </a:cxn>
                </a:cxnLst>
                <a:rect l="0" t="0" r="r" b="b"/>
                <a:pathLst>
                  <a:path w="1293" h="599">
                    <a:moveTo>
                      <a:pt x="0" y="581"/>
                    </a:moveTo>
                    <a:cubicBezTo>
                      <a:pt x="81" y="568"/>
                      <a:pt x="484" y="599"/>
                      <a:pt x="484" y="503"/>
                    </a:cubicBezTo>
                    <a:cubicBezTo>
                      <a:pt x="484" y="407"/>
                      <a:pt x="336" y="369"/>
                      <a:pt x="340" y="215"/>
                    </a:cubicBezTo>
                    <a:cubicBezTo>
                      <a:pt x="344" y="61"/>
                      <a:pt x="540" y="2"/>
                      <a:pt x="647" y="1"/>
                    </a:cubicBezTo>
                    <a:cubicBezTo>
                      <a:pt x="754" y="0"/>
                      <a:pt x="986" y="17"/>
                      <a:pt x="983" y="209"/>
                    </a:cubicBezTo>
                    <a:cubicBezTo>
                      <a:pt x="980" y="401"/>
                      <a:pt x="823" y="385"/>
                      <a:pt x="826" y="516"/>
                    </a:cubicBezTo>
                    <a:cubicBezTo>
                      <a:pt x="878" y="578"/>
                      <a:pt x="1196" y="568"/>
                      <a:pt x="1293" y="581"/>
                    </a:cubicBezTo>
                  </a:path>
                </a:pathLst>
              </a:custGeom>
              <a:solidFill>
                <a:schemeClr val="hlink"/>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31432" name="Freeform 8">
                <a:extLst>
                  <a:ext uri="{FF2B5EF4-FFF2-40B4-BE49-F238E27FC236}">
                    <a16:creationId xmlns:a16="http://schemas.microsoft.com/office/drawing/2014/main" id="{6E2F2289-22D6-A648-9972-DFA6909FC5A7}"/>
                  </a:ext>
                </a:extLst>
              </p:cNvPr>
              <p:cNvSpPr>
                <a:spLocks/>
              </p:cNvSpPr>
              <p:nvPr/>
            </p:nvSpPr>
            <p:spPr bwMode="auto">
              <a:xfrm>
                <a:off x="136" y="2061"/>
                <a:ext cx="1293" cy="1293"/>
              </a:xfrm>
              <a:custGeom>
                <a:avLst/>
                <a:gdLst>
                  <a:gd name="T0" fmla="*/ 0 w 1293"/>
                  <a:gd name="T1" fmla="*/ 0 h 1293"/>
                  <a:gd name="T2" fmla="*/ 0 w 1293"/>
                  <a:gd name="T3" fmla="*/ 1293 h 1293"/>
                  <a:gd name="T4" fmla="*/ 1293 w 1293"/>
                  <a:gd name="T5" fmla="*/ 1293 h 1293"/>
                  <a:gd name="T6" fmla="*/ 1293 w 1293"/>
                  <a:gd name="T7" fmla="*/ 0 h 1293"/>
                </a:gdLst>
                <a:ahLst/>
                <a:cxnLst>
                  <a:cxn ang="0">
                    <a:pos x="T0" y="T1"/>
                  </a:cxn>
                  <a:cxn ang="0">
                    <a:pos x="T2" y="T3"/>
                  </a:cxn>
                  <a:cxn ang="0">
                    <a:pos x="T4" y="T5"/>
                  </a:cxn>
                  <a:cxn ang="0">
                    <a:pos x="T6" y="T7"/>
                  </a:cxn>
                </a:cxnLst>
                <a:rect l="0" t="0" r="r" b="b"/>
                <a:pathLst>
                  <a:path w="1293" h="1293">
                    <a:moveTo>
                      <a:pt x="0" y="0"/>
                    </a:moveTo>
                    <a:lnTo>
                      <a:pt x="0" y="1293"/>
                    </a:lnTo>
                    <a:lnTo>
                      <a:pt x="1293" y="1293"/>
                    </a:lnTo>
                    <a:lnTo>
                      <a:pt x="1293" y="0"/>
                    </a:lnTo>
                  </a:path>
                </a:pathLst>
              </a:custGeom>
              <a:solidFill>
                <a:schemeClr val="hlink"/>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grpSp>
          <p:nvGrpSpPr>
            <p:cNvPr id="231433" name="Group 9">
              <a:extLst>
                <a:ext uri="{FF2B5EF4-FFF2-40B4-BE49-F238E27FC236}">
                  <a16:creationId xmlns:a16="http://schemas.microsoft.com/office/drawing/2014/main" id="{63EF39C2-128C-3247-BBD7-AD87768FEC2A}"/>
                </a:ext>
              </a:extLst>
            </p:cNvPr>
            <p:cNvGrpSpPr>
              <a:grpSpLocks/>
            </p:cNvGrpSpPr>
            <p:nvPr/>
          </p:nvGrpSpPr>
          <p:grpSpPr bwMode="auto">
            <a:xfrm rot="10800000">
              <a:off x="2880" y="1185"/>
              <a:ext cx="1293" cy="1874"/>
              <a:chOff x="136" y="1480"/>
              <a:chExt cx="1293" cy="1874"/>
            </a:xfrm>
          </p:grpSpPr>
          <p:sp>
            <p:nvSpPr>
              <p:cNvPr id="231434" name="Freeform 10">
                <a:extLst>
                  <a:ext uri="{FF2B5EF4-FFF2-40B4-BE49-F238E27FC236}">
                    <a16:creationId xmlns:a16="http://schemas.microsoft.com/office/drawing/2014/main" id="{182C2546-2508-FF49-8765-03174AE6677D}"/>
                  </a:ext>
                </a:extLst>
              </p:cNvPr>
              <p:cNvSpPr>
                <a:spLocks/>
              </p:cNvSpPr>
              <p:nvPr/>
            </p:nvSpPr>
            <p:spPr bwMode="auto">
              <a:xfrm>
                <a:off x="136" y="1480"/>
                <a:ext cx="1293" cy="599"/>
              </a:xfrm>
              <a:custGeom>
                <a:avLst/>
                <a:gdLst>
                  <a:gd name="T0" fmla="*/ 0 w 1293"/>
                  <a:gd name="T1" fmla="*/ 581 h 599"/>
                  <a:gd name="T2" fmla="*/ 484 w 1293"/>
                  <a:gd name="T3" fmla="*/ 503 h 599"/>
                  <a:gd name="T4" fmla="*/ 340 w 1293"/>
                  <a:gd name="T5" fmla="*/ 215 h 599"/>
                  <a:gd name="T6" fmla="*/ 647 w 1293"/>
                  <a:gd name="T7" fmla="*/ 1 h 599"/>
                  <a:gd name="T8" fmla="*/ 983 w 1293"/>
                  <a:gd name="T9" fmla="*/ 209 h 599"/>
                  <a:gd name="T10" fmla="*/ 826 w 1293"/>
                  <a:gd name="T11" fmla="*/ 516 h 599"/>
                  <a:gd name="T12" fmla="*/ 1293 w 1293"/>
                  <a:gd name="T13" fmla="*/ 581 h 599"/>
                </a:gdLst>
                <a:ahLst/>
                <a:cxnLst>
                  <a:cxn ang="0">
                    <a:pos x="T0" y="T1"/>
                  </a:cxn>
                  <a:cxn ang="0">
                    <a:pos x="T2" y="T3"/>
                  </a:cxn>
                  <a:cxn ang="0">
                    <a:pos x="T4" y="T5"/>
                  </a:cxn>
                  <a:cxn ang="0">
                    <a:pos x="T6" y="T7"/>
                  </a:cxn>
                  <a:cxn ang="0">
                    <a:pos x="T8" y="T9"/>
                  </a:cxn>
                  <a:cxn ang="0">
                    <a:pos x="T10" y="T11"/>
                  </a:cxn>
                  <a:cxn ang="0">
                    <a:pos x="T12" y="T13"/>
                  </a:cxn>
                </a:cxnLst>
                <a:rect l="0" t="0" r="r" b="b"/>
                <a:pathLst>
                  <a:path w="1293" h="599">
                    <a:moveTo>
                      <a:pt x="0" y="581"/>
                    </a:moveTo>
                    <a:cubicBezTo>
                      <a:pt x="81" y="568"/>
                      <a:pt x="484" y="599"/>
                      <a:pt x="484" y="503"/>
                    </a:cubicBezTo>
                    <a:cubicBezTo>
                      <a:pt x="484" y="407"/>
                      <a:pt x="336" y="369"/>
                      <a:pt x="340" y="215"/>
                    </a:cubicBezTo>
                    <a:cubicBezTo>
                      <a:pt x="344" y="61"/>
                      <a:pt x="540" y="2"/>
                      <a:pt x="647" y="1"/>
                    </a:cubicBezTo>
                    <a:cubicBezTo>
                      <a:pt x="754" y="0"/>
                      <a:pt x="986" y="17"/>
                      <a:pt x="983" y="209"/>
                    </a:cubicBezTo>
                    <a:cubicBezTo>
                      <a:pt x="980" y="401"/>
                      <a:pt x="823" y="385"/>
                      <a:pt x="826" y="516"/>
                    </a:cubicBezTo>
                    <a:cubicBezTo>
                      <a:pt x="878" y="578"/>
                      <a:pt x="1196" y="568"/>
                      <a:pt x="1293" y="581"/>
                    </a:cubicBezTo>
                  </a:path>
                </a:pathLst>
              </a:custGeom>
              <a:solidFill>
                <a:srgbClr val="FF00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31435" name="Freeform 11">
                <a:extLst>
                  <a:ext uri="{FF2B5EF4-FFF2-40B4-BE49-F238E27FC236}">
                    <a16:creationId xmlns:a16="http://schemas.microsoft.com/office/drawing/2014/main" id="{17B945DA-01B0-9148-A897-E61963B22EE6}"/>
                  </a:ext>
                </a:extLst>
              </p:cNvPr>
              <p:cNvSpPr>
                <a:spLocks/>
              </p:cNvSpPr>
              <p:nvPr/>
            </p:nvSpPr>
            <p:spPr bwMode="auto">
              <a:xfrm>
                <a:off x="136" y="2061"/>
                <a:ext cx="1293" cy="1293"/>
              </a:xfrm>
              <a:custGeom>
                <a:avLst/>
                <a:gdLst>
                  <a:gd name="T0" fmla="*/ 0 w 1293"/>
                  <a:gd name="T1" fmla="*/ 0 h 1293"/>
                  <a:gd name="T2" fmla="*/ 0 w 1293"/>
                  <a:gd name="T3" fmla="*/ 1293 h 1293"/>
                  <a:gd name="T4" fmla="*/ 1293 w 1293"/>
                  <a:gd name="T5" fmla="*/ 1293 h 1293"/>
                  <a:gd name="T6" fmla="*/ 1293 w 1293"/>
                  <a:gd name="T7" fmla="*/ 0 h 1293"/>
                </a:gdLst>
                <a:ahLst/>
                <a:cxnLst>
                  <a:cxn ang="0">
                    <a:pos x="T0" y="T1"/>
                  </a:cxn>
                  <a:cxn ang="0">
                    <a:pos x="T2" y="T3"/>
                  </a:cxn>
                  <a:cxn ang="0">
                    <a:pos x="T4" y="T5"/>
                  </a:cxn>
                  <a:cxn ang="0">
                    <a:pos x="T6" y="T7"/>
                  </a:cxn>
                </a:cxnLst>
                <a:rect l="0" t="0" r="r" b="b"/>
                <a:pathLst>
                  <a:path w="1293" h="1293">
                    <a:moveTo>
                      <a:pt x="0" y="0"/>
                    </a:moveTo>
                    <a:lnTo>
                      <a:pt x="0" y="1293"/>
                    </a:lnTo>
                    <a:lnTo>
                      <a:pt x="1293" y="1293"/>
                    </a:lnTo>
                    <a:lnTo>
                      <a:pt x="1293" y="0"/>
                    </a:lnTo>
                  </a:path>
                </a:pathLst>
              </a:custGeom>
              <a:solidFill>
                <a:srgbClr val="FF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grpSp>
          <p:nvGrpSpPr>
            <p:cNvPr id="231436" name="Group 12">
              <a:extLst>
                <a:ext uri="{FF2B5EF4-FFF2-40B4-BE49-F238E27FC236}">
                  <a16:creationId xmlns:a16="http://schemas.microsoft.com/office/drawing/2014/main" id="{E1BA7DA4-03A7-CB49-9B77-8CC3F8F3B70A}"/>
                </a:ext>
              </a:extLst>
            </p:cNvPr>
            <p:cNvGrpSpPr>
              <a:grpSpLocks/>
            </p:cNvGrpSpPr>
            <p:nvPr/>
          </p:nvGrpSpPr>
          <p:grpSpPr bwMode="auto">
            <a:xfrm rot="5400000">
              <a:off x="1885" y="895"/>
              <a:ext cx="1293" cy="1874"/>
              <a:chOff x="136" y="1480"/>
              <a:chExt cx="1293" cy="1874"/>
            </a:xfrm>
          </p:grpSpPr>
          <p:sp>
            <p:nvSpPr>
              <p:cNvPr id="231437" name="Freeform 13">
                <a:extLst>
                  <a:ext uri="{FF2B5EF4-FFF2-40B4-BE49-F238E27FC236}">
                    <a16:creationId xmlns:a16="http://schemas.microsoft.com/office/drawing/2014/main" id="{ED21E11D-B088-A847-8AA3-9D2A7E91D054}"/>
                  </a:ext>
                </a:extLst>
              </p:cNvPr>
              <p:cNvSpPr>
                <a:spLocks/>
              </p:cNvSpPr>
              <p:nvPr/>
            </p:nvSpPr>
            <p:spPr bwMode="auto">
              <a:xfrm>
                <a:off x="136" y="1480"/>
                <a:ext cx="1293" cy="599"/>
              </a:xfrm>
              <a:custGeom>
                <a:avLst/>
                <a:gdLst>
                  <a:gd name="T0" fmla="*/ 0 w 1293"/>
                  <a:gd name="T1" fmla="*/ 581 h 599"/>
                  <a:gd name="T2" fmla="*/ 484 w 1293"/>
                  <a:gd name="T3" fmla="*/ 503 h 599"/>
                  <a:gd name="T4" fmla="*/ 340 w 1293"/>
                  <a:gd name="T5" fmla="*/ 215 h 599"/>
                  <a:gd name="T6" fmla="*/ 647 w 1293"/>
                  <a:gd name="T7" fmla="*/ 1 h 599"/>
                  <a:gd name="T8" fmla="*/ 983 w 1293"/>
                  <a:gd name="T9" fmla="*/ 209 h 599"/>
                  <a:gd name="T10" fmla="*/ 826 w 1293"/>
                  <a:gd name="T11" fmla="*/ 516 h 599"/>
                  <a:gd name="T12" fmla="*/ 1293 w 1293"/>
                  <a:gd name="T13" fmla="*/ 581 h 599"/>
                </a:gdLst>
                <a:ahLst/>
                <a:cxnLst>
                  <a:cxn ang="0">
                    <a:pos x="T0" y="T1"/>
                  </a:cxn>
                  <a:cxn ang="0">
                    <a:pos x="T2" y="T3"/>
                  </a:cxn>
                  <a:cxn ang="0">
                    <a:pos x="T4" y="T5"/>
                  </a:cxn>
                  <a:cxn ang="0">
                    <a:pos x="T6" y="T7"/>
                  </a:cxn>
                  <a:cxn ang="0">
                    <a:pos x="T8" y="T9"/>
                  </a:cxn>
                  <a:cxn ang="0">
                    <a:pos x="T10" y="T11"/>
                  </a:cxn>
                  <a:cxn ang="0">
                    <a:pos x="T12" y="T13"/>
                  </a:cxn>
                </a:cxnLst>
                <a:rect l="0" t="0" r="r" b="b"/>
                <a:pathLst>
                  <a:path w="1293" h="599">
                    <a:moveTo>
                      <a:pt x="0" y="581"/>
                    </a:moveTo>
                    <a:cubicBezTo>
                      <a:pt x="81" y="568"/>
                      <a:pt x="484" y="599"/>
                      <a:pt x="484" y="503"/>
                    </a:cubicBezTo>
                    <a:cubicBezTo>
                      <a:pt x="484" y="407"/>
                      <a:pt x="336" y="369"/>
                      <a:pt x="340" y="215"/>
                    </a:cubicBezTo>
                    <a:cubicBezTo>
                      <a:pt x="344" y="61"/>
                      <a:pt x="540" y="2"/>
                      <a:pt x="647" y="1"/>
                    </a:cubicBezTo>
                    <a:cubicBezTo>
                      <a:pt x="754" y="0"/>
                      <a:pt x="986" y="17"/>
                      <a:pt x="983" y="209"/>
                    </a:cubicBezTo>
                    <a:cubicBezTo>
                      <a:pt x="980" y="401"/>
                      <a:pt x="823" y="385"/>
                      <a:pt x="826" y="516"/>
                    </a:cubicBezTo>
                    <a:cubicBezTo>
                      <a:pt x="878" y="578"/>
                      <a:pt x="1196" y="568"/>
                      <a:pt x="1293" y="581"/>
                    </a:cubicBezTo>
                  </a:path>
                </a:pathLst>
              </a:custGeom>
              <a:solidFill>
                <a:srgbClr val="0099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31438" name="Freeform 14">
                <a:extLst>
                  <a:ext uri="{FF2B5EF4-FFF2-40B4-BE49-F238E27FC236}">
                    <a16:creationId xmlns:a16="http://schemas.microsoft.com/office/drawing/2014/main" id="{F7956DA8-A42C-E447-8BF5-2EFF0DE14C83}"/>
                  </a:ext>
                </a:extLst>
              </p:cNvPr>
              <p:cNvSpPr>
                <a:spLocks/>
              </p:cNvSpPr>
              <p:nvPr/>
            </p:nvSpPr>
            <p:spPr bwMode="auto">
              <a:xfrm>
                <a:off x="136" y="2061"/>
                <a:ext cx="1293" cy="1293"/>
              </a:xfrm>
              <a:custGeom>
                <a:avLst/>
                <a:gdLst>
                  <a:gd name="T0" fmla="*/ 0 w 1293"/>
                  <a:gd name="T1" fmla="*/ 0 h 1293"/>
                  <a:gd name="T2" fmla="*/ 0 w 1293"/>
                  <a:gd name="T3" fmla="*/ 1293 h 1293"/>
                  <a:gd name="T4" fmla="*/ 1293 w 1293"/>
                  <a:gd name="T5" fmla="*/ 1293 h 1293"/>
                  <a:gd name="T6" fmla="*/ 1293 w 1293"/>
                  <a:gd name="T7" fmla="*/ 0 h 1293"/>
                </a:gdLst>
                <a:ahLst/>
                <a:cxnLst>
                  <a:cxn ang="0">
                    <a:pos x="T0" y="T1"/>
                  </a:cxn>
                  <a:cxn ang="0">
                    <a:pos x="T2" y="T3"/>
                  </a:cxn>
                  <a:cxn ang="0">
                    <a:pos x="T4" y="T5"/>
                  </a:cxn>
                  <a:cxn ang="0">
                    <a:pos x="T6" y="T7"/>
                  </a:cxn>
                </a:cxnLst>
                <a:rect l="0" t="0" r="r" b="b"/>
                <a:pathLst>
                  <a:path w="1293" h="1293">
                    <a:moveTo>
                      <a:pt x="0" y="0"/>
                    </a:moveTo>
                    <a:lnTo>
                      <a:pt x="0" y="1293"/>
                    </a:lnTo>
                    <a:lnTo>
                      <a:pt x="1293" y="1293"/>
                    </a:lnTo>
                    <a:lnTo>
                      <a:pt x="1293" y="0"/>
                    </a:lnTo>
                  </a:path>
                </a:pathLst>
              </a:custGeom>
              <a:solidFill>
                <a:srgbClr val="0099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grpSp>
        <p:sp>
          <p:nvSpPr>
            <p:cNvPr id="231439" name="Freeform 15">
              <a:extLst>
                <a:ext uri="{FF2B5EF4-FFF2-40B4-BE49-F238E27FC236}">
                  <a16:creationId xmlns:a16="http://schemas.microsoft.com/office/drawing/2014/main" id="{AB6A1816-D9D4-844E-8909-594BC5776D6D}"/>
                </a:ext>
              </a:extLst>
            </p:cNvPr>
            <p:cNvSpPr>
              <a:spLocks/>
            </p:cNvSpPr>
            <p:nvPr/>
          </p:nvSpPr>
          <p:spPr bwMode="auto">
            <a:xfrm>
              <a:off x="1595" y="1902"/>
              <a:ext cx="1293" cy="599"/>
            </a:xfrm>
            <a:custGeom>
              <a:avLst/>
              <a:gdLst>
                <a:gd name="T0" fmla="*/ 0 w 1293"/>
                <a:gd name="T1" fmla="*/ 581 h 599"/>
                <a:gd name="T2" fmla="*/ 484 w 1293"/>
                <a:gd name="T3" fmla="*/ 503 h 599"/>
                <a:gd name="T4" fmla="*/ 340 w 1293"/>
                <a:gd name="T5" fmla="*/ 215 h 599"/>
                <a:gd name="T6" fmla="*/ 647 w 1293"/>
                <a:gd name="T7" fmla="*/ 1 h 599"/>
                <a:gd name="T8" fmla="*/ 983 w 1293"/>
                <a:gd name="T9" fmla="*/ 209 h 599"/>
                <a:gd name="T10" fmla="*/ 826 w 1293"/>
                <a:gd name="T11" fmla="*/ 516 h 599"/>
                <a:gd name="T12" fmla="*/ 1293 w 1293"/>
                <a:gd name="T13" fmla="*/ 581 h 599"/>
              </a:gdLst>
              <a:ahLst/>
              <a:cxnLst>
                <a:cxn ang="0">
                  <a:pos x="T0" y="T1"/>
                </a:cxn>
                <a:cxn ang="0">
                  <a:pos x="T2" y="T3"/>
                </a:cxn>
                <a:cxn ang="0">
                  <a:pos x="T4" y="T5"/>
                </a:cxn>
                <a:cxn ang="0">
                  <a:pos x="T6" y="T7"/>
                </a:cxn>
                <a:cxn ang="0">
                  <a:pos x="T8" y="T9"/>
                </a:cxn>
                <a:cxn ang="0">
                  <a:pos x="T10" y="T11"/>
                </a:cxn>
                <a:cxn ang="0">
                  <a:pos x="T12" y="T13"/>
                </a:cxn>
              </a:cxnLst>
              <a:rect l="0" t="0" r="r" b="b"/>
              <a:pathLst>
                <a:path w="1293" h="599">
                  <a:moveTo>
                    <a:pt x="0" y="581"/>
                  </a:moveTo>
                  <a:cubicBezTo>
                    <a:pt x="81" y="568"/>
                    <a:pt x="484" y="599"/>
                    <a:pt x="484" y="503"/>
                  </a:cubicBezTo>
                  <a:cubicBezTo>
                    <a:pt x="484" y="407"/>
                    <a:pt x="336" y="369"/>
                    <a:pt x="340" y="215"/>
                  </a:cubicBezTo>
                  <a:cubicBezTo>
                    <a:pt x="344" y="61"/>
                    <a:pt x="540" y="2"/>
                    <a:pt x="647" y="1"/>
                  </a:cubicBezTo>
                  <a:cubicBezTo>
                    <a:pt x="754" y="0"/>
                    <a:pt x="986" y="17"/>
                    <a:pt x="983" y="209"/>
                  </a:cubicBezTo>
                  <a:cubicBezTo>
                    <a:pt x="980" y="401"/>
                    <a:pt x="823" y="385"/>
                    <a:pt x="826" y="516"/>
                  </a:cubicBezTo>
                  <a:cubicBezTo>
                    <a:pt x="878" y="578"/>
                    <a:pt x="1196" y="568"/>
                    <a:pt x="1293" y="581"/>
                  </a:cubicBezTo>
                </a:path>
              </a:pathLst>
            </a:custGeom>
            <a:solidFill>
              <a:srgbClr val="FF99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en-US"/>
            </a:p>
          </p:txBody>
        </p:sp>
        <p:sp>
          <p:nvSpPr>
            <p:cNvPr id="231440" name="Text Box 16">
              <a:extLst>
                <a:ext uri="{FF2B5EF4-FFF2-40B4-BE49-F238E27FC236}">
                  <a16:creationId xmlns:a16="http://schemas.microsoft.com/office/drawing/2014/main" id="{898EAE33-0509-8342-9BEC-E3121178D400}"/>
                </a:ext>
              </a:extLst>
            </p:cNvPr>
            <p:cNvSpPr txBox="1">
              <a:spLocks noChangeArrowheads="1"/>
            </p:cNvSpPr>
            <p:nvPr/>
          </p:nvSpPr>
          <p:spPr bwMode="auto">
            <a:xfrm>
              <a:off x="2272" y="1350"/>
              <a:ext cx="96" cy="233"/>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49" tIns="45725" rIns="91449" bIns="45725">
              <a:spAutoFit/>
            </a:bodyPr>
            <a:lstStyle/>
            <a:p>
              <a:pPr algn="ctr">
                <a:spcBef>
                  <a:spcPct val="0"/>
                </a:spcBef>
                <a:spcAft>
                  <a:spcPct val="0"/>
                </a:spcAft>
                <a:buSzTx/>
                <a:buFontTx/>
                <a:buNone/>
              </a:pPr>
              <a:endParaRPr lang="en-US" altLang="en-US" sz="2100"/>
            </a:p>
          </p:txBody>
        </p:sp>
        <p:sp>
          <p:nvSpPr>
            <p:cNvPr id="231441" name="Text Box 17">
              <a:extLst>
                <a:ext uri="{FF2B5EF4-FFF2-40B4-BE49-F238E27FC236}">
                  <a16:creationId xmlns:a16="http://schemas.microsoft.com/office/drawing/2014/main" id="{3DE26D56-4742-BF4C-8E3C-AE6B3F848B00}"/>
                </a:ext>
              </a:extLst>
            </p:cNvPr>
            <p:cNvSpPr txBox="1">
              <a:spLocks noChangeArrowheads="1"/>
            </p:cNvSpPr>
            <p:nvPr/>
          </p:nvSpPr>
          <p:spPr bwMode="auto">
            <a:xfrm>
              <a:off x="1886" y="1298"/>
              <a:ext cx="694" cy="3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US" altLang="en-US" sz="1900">
                  <a:solidFill>
                    <a:schemeClr val="bg1"/>
                  </a:solidFill>
                </a:rPr>
                <a:t>Business</a:t>
              </a:r>
              <a:br>
                <a:rPr lang="en-US" altLang="en-US" sz="1900">
                  <a:solidFill>
                    <a:schemeClr val="bg1"/>
                  </a:solidFill>
                </a:rPr>
              </a:br>
              <a:r>
                <a:rPr lang="en-US" altLang="en-US" sz="1900">
                  <a:solidFill>
                    <a:schemeClr val="bg1"/>
                  </a:solidFill>
                </a:rPr>
                <a:t>Integration</a:t>
              </a:r>
            </a:p>
          </p:txBody>
        </p:sp>
        <p:sp>
          <p:nvSpPr>
            <p:cNvPr id="231442" name="Text Box 18">
              <a:extLst>
                <a:ext uri="{FF2B5EF4-FFF2-40B4-BE49-F238E27FC236}">
                  <a16:creationId xmlns:a16="http://schemas.microsoft.com/office/drawing/2014/main" id="{BCBBEFF6-43FB-EF41-BE03-D72793A0307D}"/>
                </a:ext>
              </a:extLst>
            </p:cNvPr>
            <p:cNvSpPr txBox="1">
              <a:spLocks noChangeArrowheads="1"/>
            </p:cNvSpPr>
            <p:nvPr/>
          </p:nvSpPr>
          <p:spPr bwMode="auto">
            <a:xfrm>
              <a:off x="3389" y="1298"/>
              <a:ext cx="680" cy="38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US" altLang="en-US" sz="1900"/>
                <a:t>Functional</a:t>
              </a:r>
              <a:br>
                <a:rPr lang="en-US" altLang="en-US" sz="1900"/>
              </a:br>
              <a:r>
                <a:rPr lang="en-US" altLang="en-US" sz="1900"/>
                <a:t>Design</a:t>
              </a:r>
            </a:p>
          </p:txBody>
        </p:sp>
        <p:sp>
          <p:nvSpPr>
            <p:cNvPr id="231443" name="Text Box 19">
              <a:extLst>
                <a:ext uri="{FF2B5EF4-FFF2-40B4-BE49-F238E27FC236}">
                  <a16:creationId xmlns:a16="http://schemas.microsoft.com/office/drawing/2014/main" id="{3CBB78DB-1D1D-6F4F-82DF-54E88D7CB2F7}"/>
                </a:ext>
              </a:extLst>
            </p:cNvPr>
            <p:cNvSpPr txBox="1">
              <a:spLocks noChangeArrowheads="1"/>
            </p:cNvSpPr>
            <p:nvPr/>
          </p:nvSpPr>
          <p:spPr bwMode="auto">
            <a:xfrm>
              <a:off x="1775" y="3440"/>
              <a:ext cx="927" cy="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US" altLang="en-US" sz="1900"/>
                <a:t>Implemenation</a:t>
              </a:r>
            </a:p>
          </p:txBody>
        </p:sp>
        <p:sp>
          <p:nvSpPr>
            <p:cNvPr id="231444" name="Text Box 20">
              <a:extLst>
                <a:ext uri="{FF2B5EF4-FFF2-40B4-BE49-F238E27FC236}">
                  <a16:creationId xmlns:a16="http://schemas.microsoft.com/office/drawing/2014/main" id="{E6830B71-E4D8-A644-BB41-6BC8F8ECB14C}"/>
                </a:ext>
              </a:extLst>
            </p:cNvPr>
            <p:cNvSpPr txBox="1">
              <a:spLocks noChangeArrowheads="1"/>
            </p:cNvSpPr>
            <p:nvPr/>
          </p:nvSpPr>
          <p:spPr bwMode="auto">
            <a:xfrm>
              <a:off x="3387" y="3440"/>
              <a:ext cx="694" cy="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91449" tIns="45725" rIns="91449" bIns="45725">
              <a:spAutoFit/>
            </a:bodyPr>
            <a:lstStyle/>
            <a:p>
              <a:pPr algn="ctr">
                <a:spcBef>
                  <a:spcPct val="0"/>
                </a:spcBef>
                <a:spcAft>
                  <a:spcPct val="0"/>
                </a:spcAft>
                <a:buSzTx/>
                <a:buFontTx/>
                <a:buNone/>
              </a:pPr>
              <a:r>
                <a:rPr lang="en-US" altLang="en-US" sz="1900"/>
                <a:t>Assurance</a:t>
              </a:r>
            </a:p>
          </p:txBody>
        </p:sp>
      </p:grpSp>
      <p:sp>
        <p:nvSpPr>
          <p:cNvPr id="231445" name="Rectangle 21">
            <a:extLst>
              <a:ext uri="{FF2B5EF4-FFF2-40B4-BE49-F238E27FC236}">
                <a16:creationId xmlns:a16="http://schemas.microsoft.com/office/drawing/2014/main" id="{C4A2FBE0-CD2A-D54E-8D27-3E6150B367B6}"/>
              </a:ext>
            </a:extLst>
          </p:cNvPr>
          <p:cNvSpPr>
            <a:spLocks noGrp="1" noChangeArrowheads="1"/>
          </p:cNvSpPr>
          <p:nvPr>
            <p:ph type="title"/>
          </p:nvPr>
        </p:nvSpPr>
        <p:spPr/>
        <p:txBody>
          <a:bodyPr/>
          <a:lstStyle/>
          <a:p>
            <a:r>
              <a:rPr lang="en-US" altLang="en-US"/>
              <a:t>COMPETENCY AREAS</a:t>
            </a:r>
          </a:p>
        </p:txBody>
      </p:sp>
    </p:spTree>
    <p:extLst>
      <p:ext uri="{BB962C8B-B14F-4D97-AF65-F5344CB8AC3E}">
        <p14:creationId xmlns:p14="http://schemas.microsoft.com/office/powerpoint/2010/main" val="338991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picture containing food&#10;&#10;Description automatically generated">
            <a:extLst>
              <a:ext uri="{FF2B5EF4-FFF2-40B4-BE49-F238E27FC236}">
                <a16:creationId xmlns:a16="http://schemas.microsoft.com/office/drawing/2014/main" id="{D2F8D9AC-53C5-724E-8A60-D93BC38BC9F8}"/>
              </a:ext>
            </a:extLst>
          </p:cNvPr>
          <p:cNvPicPr>
            <a:picLocks noChangeAspect="1"/>
          </p:cNvPicPr>
          <p:nvPr/>
        </p:nvPicPr>
        <p:blipFill rotWithShape="1">
          <a:blip r:embed="rId2">
            <a:extLst>
              <a:ext uri="{28A0092B-C50C-407E-A947-70E740481C1C}">
                <a14:useLocalDpi xmlns:a14="http://schemas.microsoft.com/office/drawing/2010/main" val="0"/>
              </a:ext>
            </a:extLst>
          </a:blip>
          <a:srcRect t="1179" r="1" b="1"/>
          <a:stretch/>
        </p:blipFill>
        <p:spPr>
          <a:xfrm>
            <a:off x="5182104" y="10"/>
            <a:ext cx="7009896" cy="6857990"/>
          </a:xfrm>
          <a:custGeom>
            <a:avLst/>
            <a:gdLst>
              <a:gd name="connsiteX0" fmla="*/ 0 w 7009896"/>
              <a:gd name="connsiteY0" fmla="*/ 0 h 6858000"/>
              <a:gd name="connsiteX1" fmla="*/ 7009896 w 7009896"/>
              <a:gd name="connsiteY1" fmla="*/ 0 h 6858000"/>
              <a:gd name="connsiteX2" fmla="*/ 7009896 w 7009896"/>
              <a:gd name="connsiteY2" fmla="*/ 6858000 h 6858000"/>
              <a:gd name="connsiteX3" fmla="*/ 21616 w 7009896"/>
              <a:gd name="connsiteY3" fmla="*/ 6858000 h 6858000"/>
              <a:gd name="connsiteX4" fmla="*/ 129867 w 7009896"/>
              <a:gd name="connsiteY4" fmla="*/ 6647018 h 6858000"/>
              <a:gd name="connsiteX5" fmla="*/ 814641 w 7009896"/>
              <a:gd name="connsiteY5" fmla="*/ 380651 h 6858000"/>
              <a:gd name="connsiteX6" fmla="*/ 714685 w 7009896"/>
              <a:gd name="connsiteY6" fmla="*/ 1 h 6858000"/>
              <a:gd name="connsiteX7" fmla="*/ 0 w 7009896"/>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30" name="Freeform: Shape 11">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5A876A-9B9C-6C44-A2A6-BB0C90B3BB83}"/>
              </a:ext>
            </a:extLst>
          </p:cNvPr>
          <p:cNvSpPr>
            <a:spLocks noGrp="1"/>
          </p:cNvSpPr>
          <p:nvPr>
            <p:ph type="title"/>
          </p:nvPr>
        </p:nvSpPr>
        <p:spPr>
          <a:xfrm>
            <a:off x="804673" y="1396289"/>
            <a:ext cx="4782458" cy="1325563"/>
          </a:xfrm>
        </p:spPr>
        <p:txBody>
          <a:bodyPr>
            <a:normAutofit/>
          </a:bodyPr>
          <a:lstStyle/>
          <a:p>
            <a:r>
              <a:rPr lang="en-US"/>
              <a:t>ISO 31000 Process</a:t>
            </a:r>
            <a:endParaRPr lang="en-US" dirty="0"/>
          </a:p>
        </p:txBody>
      </p:sp>
      <p:sp>
        <p:nvSpPr>
          <p:cNvPr id="9" name="Content Placeholder 8">
            <a:extLst>
              <a:ext uri="{FF2B5EF4-FFF2-40B4-BE49-F238E27FC236}">
                <a16:creationId xmlns:a16="http://schemas.microsoft.com/office/drawing/2014/main" id="{541C7AAC-0124-412D-9288-B0B01CC99E43}"/>
              </a:ext>
            </a:extLst>
          </p:cNvPr>
          <p:cNvSpPr>
            <a:spLocks noGrp="1"/>
          </p:cNvSpPr>
          <p:nvPr>
            <p:ph idx="1"/>
          </p:nvPr>
        </p:nvSpPr>
        <p:spPr>
          <a:xfrm>
            <a:off x="804672" y="2871982"/>
            <a:ext cx="4782458" cy="3181684"/>
          </a:xfrm>
        </p:spPr>
        <p:txBody>
          <a:bodyPr anchor="t">
            <a:normAutofit/>
          </a:bodyPr>
          <a:lstStyle/>
          <a:p>
            <a:endParaRPr lang="en-US" sz="1800"/>
          </a:p>
        </p:txBody>
      </p:sp>
    </p:spTree>
    <p:extLst>
      <p:ext uri="{BB962C8B-B14F-4D97-AF65-F5344CB8AC3E}">
        <p14:creationId xmlns:p14="http://schemas.microsoft.com/office/powerpoint/2010/main" val="230370070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3C581344-CFD3-6B42-9923-77AF8F181035}"/>
              </a:ext>
            </a:extLst>
          </p:cNvPr>
          <p:cNvSpPr>
            <a:spLocks noChangeArrowheads="1"/>
          </p:cNvSpPr>
          <p:nvPr/>
        </p:nvSpPr>
        <p:spPr bwMode="auto">
          <a:xfrm>
            <a:off x="8035925" y="2771775"/>
            <a:ext cx="2546350" cy="2286000"/>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t>Security-In-Depth</a:t>
            </a:r>
            <a:endParaRPr lang="en-US" altLang="en-US" sz="1400"/>
          </a:p>
        </p:txBody>
      </p:sp>
      <p:pic>
        <p:nvPicPr>
          <p:cNvPr id="234499" name="Picture 3">
            <a:extLst>
              <a:ext uri="{FF2B5EF4-FFF2-40B4-BE49-F238E27FC236}">
                <a16:creationId xmlns:a16="http://schemas.microsoft.com/office/drawing/2014/main" id="{5D79FC0A-EAED-104A-B976-2B62F5586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688" y="3028951"/>
            <a:ext cx="1771650" cy="179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234507" name="Rectangle 11">
            <a:extLst>
              <a:ext uri="{FF2B5EF4-FFF2-40B4-BE49-F238E27FC236}">
                <a16:creationId xmlns:a16="http://schemas.microsoft.com/office/drawing/2014/main" id="{ECDE1C7D-9C45-F94F-A2AD-417585FD0B9B}"/>
              </a:ext>
            </a:extLst>
          </p:cNvPr>
          <p:cNvSpPr>
            <a:spLocks noChangeArrowheads="1"/>
          </p:cNvSpPr>
          <p:nvPr/>
        </p:nvSpPr>
        <p:spPr bwMode="auto">
          <a:xfrm>
            <a:off x="3960814" y="2771775"/>
            <a:ext cx="3717925" cy="2287588"/>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solidFill>
                  <a:srgbClr val="0033CC"/>
                </a:solidFill>
              </a:rPr>
              <a:t>Strategic Knowledge Areas</a:t>
            </a:r>
            <a:endParaRPr lang="en-US" altLang="en-US" sz="1400">
              <a:solidFill>
                <a:srgbClr val="0033CC"/>
              </a:solidFill>
            </a:endParaRPr>
          </a:p>
        </p:txBody>
      </p:sp>
      <p:sp>
        <p:nvSpPr>
          <p:cNvPr id="234509" name="Text Box 13">
            <a:extLst>
              <a:ext uri="{FF2B5EF4-FFF2-40B4-BE49-F238E27FC236}">
                <a16:creationId xmlns:a16="http://schemas.microsoft.com/office/drawing/2014/main" id="{4DD15491-B566-E640-B420-1B383EFCF102}"/>
              </a:ext>
            </a:extLst>
          </p:cNvPr>
          <p:cNvSpPr txBox="1">
            <a:spLocks noChangeArrowheads="1"/>
          </p:cNvSpPr>
          <p:nvPr/>
        </p:nvSpPr>
        <p:spPr bwMode="auto">
          <a:xfrm>
            <a:off x="4487609" y="4760914"/>
            <a:ext cx="2672270" cy="30777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wrap="none">
            <a:spAutoFit/>
          </a:bodyPr>
          <a:lstStyle/>
          <a:p>
            <a:pPr algn="ctr">
              <a:spcBef>
                <a:spcPct val="0"/>
              </a:spcBef>
              <a:spcAft>
                <a:spcPct val="0"/>
              </a:spcAft>
              <a:buSzTx/>
              <a:buFontTx/>
              <a:buNone/>
            </a:pPr>
            <a:r>
              <a:rPr lang="en-AU" altLang="en-US" sz="1400">
                <a:solidFill>
                  <a:srgbClr val="006600"/>
                </a:solidFill>
                <a:cs typeface="Arial" panose="020B0604020202020204" pitchFamily="34" charset="0"/>
              </a:rPr>
              <a:t>Operational Competency Areas</a:t>
            </a:r>
            <a:endParaRPr lang="en-US" altLang="en-US" sz="1400">
              <a:solidFill>
                <a:srgbClr val="006600"/>
              </a:solidFill>
              <a:cs typeface="Arial" panose="020B0604020202020204" pitchFamily="34" charset="0"/>
            </a:endParaRPr>
          </a:p>
        </p:txBody>
      </p:sp>
      <p:sp>
        <p:nvSpPr>
          <p:cNvPr id="234510" name="AutoShape 14">
            <a:extLst>
              <a:ext uri="{FF2B5EF4-FFF2-40B4-BE49-F238E27FC236}">
                <a16:creationId xmlns:a16="http://schemas.microsoft.com/office/drawing/2014/main" id="{CBD6409C-CAE8-CB4A-A300-9EC1BDFA3AF3}"/>
              </a:ext>
            </a:extLst>
          </p:cNvPr>
          <p:cNvSpPr>
            <a:spLocks noChangeArrowheads="1"/>
          </p:cNvSpPr>
          <p:nvPr/>
        </p:nvSpPr>
        <p:spPr bwMode="auto">
          <a:xfrm rot="18604995">
            <a:off x="4244183" y="4172745"/>
            <a:ext cx="655637" cy="371475"/>
          </a:xfrm>
          <a:prstGeom prst="rightArrow">
            <a:avLst>
              <a:gd name="adj1" fmla="val 75213"/>
              <a:gd name="adj2" fmla="val 48209"/>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Integration</a:t>
            </a:r>
            <a:endParaRPr lang="en-US" altLang="en-US" sz="1000">
              <a:solidFill>
                <a:srgbClr val="008000"/>
              </a:solidFill>
              <a:cs typeface="Arial" panose="020B0604020202020204" pitchFamily="34" charset="0"/>
            </a:endParaRPr>
          </a:p>
        </p:txBody>
      </p:sp>
      <p:sp>
        <p:nvSpPr>
          <p:cNvPr id="234511" name="AutoShape 15">
            <a:extLst>
              <a:ext uri="{FF2B5EF4-FFF2-40B4-BE49-F238E27FC236}">
                <a16:creationId xmlns:a16="http://schemas.microsoft.com/office/drawing/2014/main" id="{433BAF72-5E07-E047-901D-D00ACEF6D57C}"/>
              </a:ext>
            </a:extLst>
          </p:cNvPr>
          <p:cNvSpPr>
            <a:spLocks noChangeArrowheads="1"/>
          </p:cNvSpPr>
          <p:nvPr/>
        </p:nvSpPr>
        <p:spPr bwMode="auto">
          <a:xfrm rot="18604995">
            <a:off x="5056189" y="4175126"/>
            <a:ext cx="657225"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Design</a:t>
            </a:r>
            <a:endParaRPr lang="en-US" altLang="en-US" sz="1000">
              <a:solidFill>
                <a:srgbClr val="008000"/>
              </a:solidFill>
              <a:cs typeface="Arial" panose="020B0604020202020204" pitchFamily="34" charset="0"/>
            </a:endParaRPr>
          </a:p>
        </p:txBody>
      </p:sp>
      <p:sp>
        <p:nvSpPr>
          <p:cNvPr id="234512" name="AutoShape 16">
            <a:extLst>
              <a:ext uri="{FF2B5EF4-FFF2-40B4-BE49-F238E27FC236}">
                <a16:creationId xmlns:a16="http://schemas.microsoft.com/office/drawing/2014/main" id="{DE18D8B0-EA4F-0043-90FA-FE3C9351E37F}"/>
              </a:ext>
            </a:extLst>
          </p:cNvPr>
          <p:cNvSpPr>
            <a:spLocks noChangeArrowheads="1"/>
          </p:cNvSpPr>
          <p:nvPr/>
        </p:nvSpPr>
        <p:spPr bwMode="auto">
          <a:xfrm rot="18604995">
            <a:off x="5867401" y="4175126"/>
            <a:ext cx="657225"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Application</a:t>
            </a:r>
            <a:endParaRPr lang="en-US" altLang="en-US" sz="1000">
              <a:solidFill>
                <a:srgbClr val="008000"/>
              </a:solidFill>
              <a:cs typeface="Arial" panose="020B0604020202020204" pitchFamily="34" charset="0"/>
            </a:endParaRPr>
          </a:p>
        </p:txBody>
      </p:sp>
      <p:sp>
        <p:nvSpPr>
          <p:cNvPr id="234513" name="AutoShape 17">
            <a:extLst>
              <a:ext uri="{FF2B5EF4-FFF2-40B4-BE49-F238E27FC236}">
                <a16:creationId xmlns:a16="http://schemas.microsoft.com/office/drawing/2014/main" id="{2F9C59C2-1613-4A4E-B9BE-E00D98E76836}"/>
              </a:ext>
            </a:extLst>
          </p:cNvPr>
          <p:cNvSpPr>
            <a:spLocks noChangeArrowheads="1"/>
          </p:cNvSpPr>
          <p:nvPr/>
        </p:nvSpPr>
        <p:spPr bwMode="auto">
          <a:xfrm rot="18604995">
            <a:off x="6680201" y="4175126"/>
            <a:ext cx="657225"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Assurance</a:t>
            </a:r>
            <a:endParaRPr lang="en-US" altLang="en-US" sz="1000">
              <a:solidFill>
                <a:srgbClr val="008000"/>
              </a:solidFill>
              <a:cs typeface="Arial" panose="020B0604020202020204" pitchFamily="34" charset="0"/>
            </a:endParaRPr>
          </a:p>
        </p:txBody>
      </p:sp>
      <p:sp>
        <p:nvSpPr>
          <p:cNvPr id="234514" name="AutoShape 18">
            <a:extLst>
              <a:ext uri="{FF2B5EF4-FFF2-40B4-BE49-F238E27FC236}">
                <a16:creationId xmlns:a16="http://schemas.microsoft.com/office/drawing/2014/main" id="{ABEAE2EA-B2A1-9544-BD9F-369D7DA72C87}"/>
              </a:ext>
            </a:extLst>
          </p:cNvPr>
          <p:cNvSpPr>
            <a:spLocks noChangeArrowheads="1"/>
          </p:cNvSpPr>
          <p:nvPr/>
        </p:nvSpPr>
        <p:spPr bwMode="auto">
          <a:xfrm rot="2920942">
            <a:off x="4289426" y="3176589"/>
            <a:ext cx="657225" cy="371475"/>
          </a:xfrm>
          <a:prstGeom prst="rightArrow">
            <a:avLst>
              <a:gd name="adj1" fmla="val 75213"/>
              <a:gd name="adj2" fmla="val 48326"/>
            </a:avLst>
          </a:prstGeom>
          <a:gradFill rotWithShape="1">
            <a:gsLst>
              <a:gs pos="0">
                <a:schemeClr val="hlink"/>
              </a:gs>
              <a:gs pos="100000">
                <a:schemeClr val="bg1">
                  <a:alpha val="39999"/>
                </a:schemeClr>
              </a:gs>
            </a:gsLst>
            <a:lin ang="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US" altLang="en-US" sz="1000">
                <a:solidFill>
                  <a:schemeClr val="accent2"/>
                </a:solidFill>
                <a:cs typeface="Arial" panose="020B0604020202020204" pitchFamily="34" charset="0"/>
              </a:rPr>
              <a:t>Exposure</a:t>
            </a:r>
          </a:p>
        </p:txBody>
      </p:sp>
      <p:sp>
        <p:nvSpPr>
          <p:cNvPr id="234515" name="AutoShape 19">
            <a:extLst>
              <a:ext uri="{FF2B5EF4-FFF2-40B4-BE49-F238E27FC236}">
                <a16:creationId xmlns:a16="http://schemas.microsoft.com/office/drawing/2014/main" id="{ED69D3AC-1BF1-DF4E-8D1D-F641549021C1}"/>
              </a:ext>
            </a:extLst>
          </p:cNvPr>
          <p:cNvSpPr>
            <a:spLocks noChangeArrowheads="1"/>
          </p:cNvSpPr>
          <p:nvPr/>
        </p:nvSpPr>
        <p:spPr bwMode="auto">
          <a:xfrm rot="2920942">
            <a:off x="5101432" y="3169445"/>
            <a:ext cx="657225" cy="373062"/>
          </a:xfrm>
          <a:prstGeom prst="rightArrow">
            <a:avLst>
              <a:gd name="adj1" fmla="val 75213"/>
              <a:gd name="adj2" fmla="val 48121"/>
            </a:avLst>
          </a:prstGeom>
          <a:gradFill rotWithShape="1">
            <a:gsLst>
              <a:gs pos="0">
                <a:schemeClr val="hlink"/>
              </a:gs>
              <a:gs pos="100000">
                <a:schemeClr val="bg1">
                  <a:alpha val="39999"/>
                </a:schemeClr>
              </a:gs>
            </a:gsLst>
            <a:lin ang="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US" altLang="en-US" sz="1000">
                <a:solidFill>
                  <a:schemeClr val="accent2"/>
                </a:solidFill>
                <a:cs typeface="Arial" panose="020B0604020202020204" pitchFamily="34" charset="0"/>
              </a:rPr>
              <a:t>Risk</a:t>
            </a:r>
          </a:p>
        </p:txBody>
      </p:sp>
      <p:sp>
        <p:nvSpPr>
          <p:cNvPr id="234516" name="AutoShape 20">
            <a:extLst>
              <a:ext uri="{FF2B5EF4-FFF2-40B4-BE49-F238E27FC236}">
                <a16:creationId xmlns:a16="http://schemas.microsoft.com/office/drawing/2014/main" id="{C77036D1-496B-0C4C-9056-F329BD40D7FC}"/>
              </a:ext>
            </a:extLst>
          </p:cNvPr>
          <p:cNvSpPr>
            <a:spLocks noChangeArrowheads="1"/>
          </p:cNvSpPr>
          <p:nvPr/>
        </p:nvSpPr>
        <p:spPr bwMode="auto">
          <a:xfrm rot="2920942">
            <a:off x="5911851" y="3170239"/>
            <a:ext cx="657225" cy="371475"/>
          </a:xfrm>
          <a:prstGeom prst="rightArrow">
            <a:avLst>
              <a:gd name="adj1" fmla="val 75213"/>
              <a:gd name="adj2" fmla="val 48326"/>
            </a:avLst>
          </a:prstGeom>
          <a:gradFill rotWithShape="1">
            <a:gsLst>
              <a:gs pos="0">
                <a:schemeClr val="hlink"/>
              </a:gs>
              <a:gs pos="100000">
                <a:schemeClr val="bg1">
                  <a:alpha val="39999"/>
                </a:schemeClr>
              </a:gs>
            </a:gsLst>
            <a:lin ang="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US" altLang="en-US" sz="1000">
                <a:solidFill>
                  <a:schemeClr val="accent2"/>
                </a:solidFill>
                <a:cs typeface="Arial" panose="020B0604020202020204" pitchFamily="34" charset="0"/>
              </a:rPr>
              <a:t>Resource</a:t>
            </a:r>
          </a:p>
        </p:txBody>
      </p:sp>
      <p:sp>
        <p:nvSpPr>
          <p:cNvPr id="234517" name="AutoShape 21">
            <a:extLst>
              <a:ext uri="{FF2B5EF4-FFF2-40B4-BE49-F238E27FC236}">
                <a16:creationId xmlns:a16="http://schemas.microsoft.com/office/drawing/2014/main" id="{5FED308E-0ED2-D147-ADD8-B85FC25B53EA}"/>
              </a:ext>
            </a:extLst>
          </p:cNvPr>
          <p:cNvSpPr>
            <a:spLocks noChangeArrowheads="1"/>
          </p:cNvSpPr>
          <p:nvPr/>
        </p:nvSpPr>
        <p:spPr bwMode="auto">
          <a:xfrm rot="2920942">
            <a:off x="6723064" y="3163889"/>
            <a:ext cx="657225" cy="371475"/>
          </a:xfrm>
          <a:prstGeom prst="rightArrow">
            <a:avLst>
              <a:gd name="adj1" fmla="val 75213"/>
              <a:gd name="adj2" fmla="val 48326"/>
            </a:avLst>
          </a:prstGeom>
          <a:gradFill rotWithShape="1">
            <a:gsLst>
              <a:gs pos="0">
                <a:schemeClr val="hlink"/>
              </a:gs>
              <a:gs pos="100000">
                <a:schemeClr val="bg1">
                  <a:alpha val="39999"/>
                </a:schemeClr>
              </a:gs>
            </a:gsLst>
            <a:lin ang="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US" altLang="en-US" sz="1000">
                <a:solidFill>
                  <a:schemeClr val="accent2"/>
                </a:solidFill>
                <a:cs typeface="Arial" panose="020B0604020202020204" pitchFamily="34" charset="0"/>
              </a:rPr>
              <a:t>‘Quality’</a:t>
            </a:r>
          </a:p>
        </p:txBody>
      </p:sp>
      <p:sp>
        <p:nvSpPr>
          <p:cNvPr id="234518" name="AutoShape 22">
            <a:extLst>
              <a:ext uri="{FF2B5EF4-FFF2-40B4-BE49-F238E27FC236}">
                <a16:creationId xmlns:a16="http://schemas.microsoft.com/office/drawing/2014/main" id="{AD3AE7EC-5116-0D44-A91A-1B7B4E0AC6A5}"/>
              </a:ext>
            </a:extLst>
          </p:cNvPr>
          <p:cNvSpPr>
            <a:spLocks noChangeArrowheads="1"/>
          </p:cNvSpPr>
          <p:nvPr/>
        </p:nvSpPr>
        <p:spPr bwMode="auto">
          <a:xfrm>
            <a:off x="4073525" y="3543301"/>
            <a:ext cx="5176838" cy="646113"/>
          </a:xfrm>
          <a:prstGeom prst="rightArrow">
            <a:avLst>
              <a:gd name="adj1" fmla="val 46472"/>
              <a:gd name="adj2" fmla="val 87134"/>
            </a:avLst>
          </a:prstGeom>
          <a:gradFill rotWithShape="1">
            <a:gsLst>
              <a:gs pos="0">
                <a:schemeClr val="bg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0"/>
              </a:spcBef>
              <a:spcAft>
                <a:spcPct val="0"/>
              </a:spcAft>
              <a:buSzTx/>
              <a:buFontTx/>
              <a:buNone/>
            </a:pPr>
            <a:r>
              <a:rPr lang="en-AU" altLang="en-US" sz="2800" i="1">
                <a:solidFill>
                  <a:srgbClr val="FF3300"/>
                </a:solidFill>
                <a:cs typeface="Arial" panose="020B0604020202020204" pitchFamily="34" charset="0"/>
              </a:rPr>
              <a:t>SRM Integration</a:t>
            </a:r>
            <a:endParaRPr lang="en-US" altLang="en-US" sz="2800" i="1">
              <a:solidFill>
                <a:srgbClr val="FF3300"/>
              </a:solidFill>
              <a:cs typeface="Arial" panose="020B0604020202020204" pitchFamily="34" charset="0"/>
            </a:endParaRPr>
          </a:p>
        </p:txBody>
      </p:sp>
      <p:sp>
        <p:nvSpPr>
          <p:cNvPr id="234540" name="Rectangle 44">
            <a:extLst>
              <a:ext uri="{FF2B5EF4-FFF2-40B4-BE49-F238E27FC236}">
                <a16:creationId xmlns:a16="http://schemas.microsoft.com/office/drawing/2014/main" id="{6847A8B3-722F-7446-BC46-4FDC72A9C8EF}"/>
              </a:ext>
            </a:extLst>
          </p:cNvPr>
          <p:cNvSpPr>
            <a:spLocks noGrp="1" noChangeArrowheads="1"/>
          </p:cNvSpPr>
          <p:nvPr>
            <p:ph type="title"/>
          </p:nvPr>
        </p:nvSpPr>
        <p:spPr/>
        <p:txBody>
          <a:bodyPr/>
          <a:lstStyle/>
          <a:p>
            <a:r>
              <a:rPr lang="en-US" altLang="en-US"/>
              <a:t>SRMBOK FRAMEWORK</a:t>
            </a:r>
          </a:p>
        </p:txBody>
      </p:sp>
    </p:spTree>
    <p:extLst>
      <p:ext uri="{BB962C8B-B14F-4D97-AF65-F5344CB8AC3E}">
        <p14:creationId xmlns:p14="http://schemas.microsoft.com/office/powerpoint/2010/main" val="2608517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363E664D-B577-EF47-B8C8-327EDFD9477B}"/>
              </a:ext>
            </a:extLst>
          </p:cNvPr>
          <p:cNvSpPr>
            <a:spLocks noChangeArrowheads="1"/>
          </p:cNvSpPr>
          <p:nvPr/>
        </p:nvSpPr>
        <p:spPr bwMode="auto">
          <a:xfrm>
            <a:off x="8035925" y="2771775"/>
            <a:ext cx="2546350" cy="2286000"/>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t>Security-In-Depth</a:t>
            </a:r>
            <a:endParaRPr lang="en-US" altLang="en-US" sz="1400"/>
          </a:p>
        </p:txBody>
      </p:sp>
      <p:pic>
        <p:nvPicPr>
          <p:cNvPr id="183299" name="Picture 3">
            <a:extLst>
              <a:ext uri="{FF2B5EF4-FFF2-40B4-BE49-F238E27FC236}">
                <a16:creationId xmlns:a16="http://schemas.microsoft.com/office/drawing/2014/main" id="{44F99F84-9EB9-F940-88FC-101C92B0D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688" y="3028951"/>
            <a:ext cx="1771650" cy="179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83300" name="Rectangle 4">
            <a:extLst>
              <a:ext uri="{FF2B5EF4-FFF2-40B4-BE49-F238E27FC236}">
                <a16:creationId xmlns:a16="http://schemas.microsoft.com/office/drawing/2014/main" id="{34DC229C-4727-9743-9138-5BC5486D6431}"/>
              </a:ext>
            </a:extLst>
          </p:cNvPr>
          <p:cNvSpPr>
            <a:spLocks noChangeArrowheads="1"/>
          </p:cNvSpPr>
          <p:nvPr/>
        </p:nvSpPr>
        <p:spPr bwMode="auto">
          <a:xfrm>
            <a:off x="1416051" y="5432425"/>
            <a:ext cx="9166225" cy="1028700"/>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spcBef>
                <a:spcPct val="0"/>
              </a:spcBef>
              <a:spcAft>
                <a:spcPct val="0"/>
              </a:spcAft>
              <a:buSzTx/>
              <a:buFontTx/>
              <a:buNone/>
            </a:pPr>
            <a:r>
              <a:rPr lang="en-AU" altLang="en-US" sz="1400">
                <a:solidFill>
                  <a:srgbClr val="FF0000"/>
                </a:solidFill>
              </a:rPr>
              <a:t>Enablers</a:t>
            </a:r>
            <a:endParaRPr lang="en-US" altLang="en-US" sz="1400">
              <a:solidFill>
                <a:srgbClr val="FF0000"/>
              </a:solidFill>
            </a:endParaRPr>
          </a:p>
        </p:txBody>
      </p:sp>
      <p:grpSp>
        <p:nvGrpSpPr>
          <p:cNvPr id="183301" name="Group 5">
            <a:extLst>
              <a:ext uri="{FF2B5EF4-FFF2-40B4-BE49-F238E27FC236}">
                <a16:creationId xmlns:a16="http://schemas.microsoft.com/office/drawing/2014/main" id="{AA16C8B6-1374-7546-9381-FBC7588FF126}"/>
              </a:ext>
            </a:extLst>
          </p:cNvPr>
          <p:cNvGrpSpPr>
            <a:grpSpLocks/>
          </p:cNvGrpSpPr>
          <p:nvPr/>
        </p:nvGrpSpPr>
        <p:grpSpPr bwMode="auto">
          <a:xfrm>
            <a:off x="2387601" y="5572126"/>
            <a:ext cx="8023225" cy="860425"/>
            <a:chOff x="1338" y="3292"/>
            <a:chExt cx="4173" cy="682"/>
          </a:xfrm>
        </p:grpSpPr>
        <p:sp>
          <p:nvSpPr>
            <p:cNvPr id="183302" name="Rectangle 6">
              <a:extLst>
                <a:ext uri="{FF2B5EF4-FFF2-40B4-BE49-F238E27FC236}">
                  <a16:creationId xmlns:a16="http://schemas.microsoft.com/office/drawing/2014/main" id="{93B45016-5E01-6543-9616-199225FE01DC}"/>
                </a:ext>
              </a:extLst>
            </p:cNvPr>
            <p:cNvSpPr>
              <a:spLocks noChangeArrowheads="1"/>
            </p:cNvSpPr>
            <p:nvPr/>
          </p:nvSpPr>
          <p:spPr bwMode="auto">
            <a:xfrm>
              <a:off x="1338" y="3292"/>
              <a:ext cx="4173" cy="138"/>
            </a:xfrm>
            <a:prstGeom prst="rect">
              <a:avLst/>
            </a:prstGeom>
            <a:solidFill>
              <a:srgbClr val="66FF66">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Regulation and Policy</a:t>
              </a:r>
              <a:endParaRPr lang="en-US" altLang="en-US" sz="1400" i="1"/>
            </a:p>
          </p:txBody>
        </p:sp>
        <p:sp>
          <p:nvSpPr>
            <p:cNvPr id="183303" name="Rectangle 7">
              <a:extLst>
                <a:ext uri="{FF2B5EF4-FFF2-40B4-BE49-F238E27FC236}">
                  <a16:creationId xmlns:a16="http://schemas.microsoft.com/office/drawing/2014/main" id="{28308579-A667-B24E-B8D1-B847838237E7}"/>
                </a:ext>
              </a:extLst>
            </p:cNvPr>
            <p:cNvSpPr>
              <a:spLocks noChangeArrowheads="1"/>
            </p:cNvSpPr>
            <p:nvPr/>
          </p:nvSpPr>
          <p:spPr bwMode="auto">
            <a:xfrm>
              <a:off x="1338" y="3428"/>
              <a:ext cx="4173" cy="138"/>
            </a:xfrm>
            <a:prstGeom prst="rect">
              <a:avLst/>
            </a:prstGeom>
            <a:solidFill>
              <a:srgbClr val="CCECFF">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Training and Education</a:t>
              </a:r>
              <a:endParaRPr lang="en-US" altLang="en-US" sz="1400" i="1"/>
            </a:p>
          </p:txBody>
        </p:sp>
        <p:sp>
          <p:nvSpPr>
            <p:cNvPr id="183304" name="Rectangle 8">
              <a:extLst>
                <a:ext uri="{FF2B5EF4-FFF2-40B4-BE49-F238E27FC236}">
                  <a16:creationId xmlns:a16="http://schemas.microsoft.com/office/drawing/2014/main" id="{D804664B-B8D5-EF42-9563-2462F1363FF2}"/>
                </a:ext>
              </a:extLst>
            </p:cNvPr>
            <p:cNvSpPr>
              <a:spLocks noChangeArrowheads="1"/>
            </p:cNvSpPr>
            <p:nvPr/>
          </p:nvSpPr>
          <p:spPr bwMode="auto">
            <a:xfrm>
              <a:off x="1338" y="3559"/>
              <a:ext cx="4173" cy="138"/>
            </a:xfrm>
            <a:prstGeom prst="rect">
              <a:avLst/>
            </a:prstGeom>
            <a:solidFill>
              <a:srgbClr val="FF9999">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Operations and Application</a:t>
              </a:r>
              <a:endParaRPr lang="en-US" altLang="en-US" sz="1400" i="1"/>
            </a:p>
          </p:txBody>
        </p:sp>
        <p:sp>
          <p:nvSpPr>
            <p:cNvPr id="183305" name="Rectangle 9">
              <a:extLst>
                <a:ext uri="{FF2B5EF4-FFF2-40B4-BE49-F238E27FC236}">
                  <a16:creationId xmlns:a16="http://schemas.microsoft.com/office/drawing/2014/main" id="{72512F42-30AE-EB4F-ADE0-33FCCE0D5D89}"/>
                </a:ext>
              </a:extLst>
            </p:cNvPr>
            <p:cNvSpPr>
              <a:spLocks noChangeArrowheads="1"/>
            </p:cNvSpPr>
            <p:nvPr/>
          </p:nvSpPr>
          <p:spPr bwMode="auto">
            <a:xfrm>
              <a:off x="1338" y="3695"/>
              <a:ext cx="4173" cy="138"/>
            </a:xfrm>
            <a:prstGeom prst="rect">
              <a:avLst/>
            </a:prstGeom>
            <a:solidFill>
              <a:srgbClr val="0033CC">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Governance and Oversight</a:t>
              </a:r>
              <a:endParaRPr lang="en-US" altLang="en-US" sz="1400" i="1"/>
            </a:p>
          </p:txBody>
        </p:sp>
        <p:sp>
          <p:nvSpPr>
            <p:cNvPr id="183306" name="Rectangle 10">
              <a:extLst>
                <a:ext uri="{FF2B5EF4-FFF2-40B4-BE49-F238E27FC236}">
                  <a16:creationId xmlns:a16="http://schemas.microsoft.com/office/drawing/2014/main" id="{2770EC34-5A51-9F48-8299-9F2A8B613541}"/>
                </a:ext>
              </a:extLst>
            </p:cNvPr>
            <p:cNvSpPr>
              <a:spLocks noChangeArrowheads="1"/>
            </p:cNvSpPr>
            <p:nvPr/>
          </p:nvSpPr>
          <p:spPr bwMode="auto">
            <a:xfrm>
              <a:off x="1338" y="3836"/>
              <a:ext cx="4173" cy="138"/>
            </a:xfrm>
            <a:prstGeom prst="rect">
              <a:avLst/>
            </a:prstGeom>
            <a:solidFill>
              <a:srgbClr val="0033CC">
                <a:alpha val="5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Sustainability and Resilience</a:t>
              </a:r>
              <a:endParaRPr lang="en-US" altLang="en-US" sz="1400" i="1"/>
            </a:p>
          </p:txBody>
        </p:sp>
      </p:grpSp>
      <p:sp>
        <p:nvSpPr>
          <p:cNvPr id="183307" name="Rectangle 11">
            <a:extLst>
              <a:ext uri="{FF2B5EF4-FFF2-40B4-BE49-F238E27FC236}">
                <a16:creationId xmlns:a16="http://schemas.microsoft.com/office/drawing/2014/main" id="{AFA6BE92-D828-CA41-92DA-8345352ECF6D}"/>
              </a:ext>
            </a:extLst>
          </p:cNvPr>
          <p:cNvSpPr>
            <a:spLocks noChangeArrowheads="1"/>
          </p:cNvSpPr>
          <p:nvPr/>
        </p:nvSpPr>
        <p:spPr bwMode="auto">
          <a:xfrm>
            <a:off x="3960814" y="2771775"/>
            <a:ext cx="3717925" cy="2287588"/>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solidFill>
                  <a:srgbClr val="0033CC"/>
                </a:solidFill>
              </a:rPr>
              <a:t>Strategic Knowledge Areas</a:t>
            </a:r>
            <a:endParaRPr lang="en-US" altLang="en-US" sz="1400">
              <a:solidFill>
                <a:srgbClr val="0033CC"/>
              </a:solidFill>
            </a:endParaRPr>
          </a:p>
        </p:txBody>
      </p:sp>
      <p:sp>
        <p:nvSpPr>
          <p:cNvPr id="183308" name="Rectangle 12">
            <a:extLst>
              <a:ext uri="{FF2B5EF4-FFF2-40B4-BE49-F238E27FC236}">
                <a16:creationId xmlns:a16="http://schemas.microsoft.com/office/drawing/2014/main" id="{0CF0D845-3301-2148-B085-D7C573058B1D}"/>
              </a:ext>
            </a:extLst>
          </p:cNvPr>
          <p:cNvSpPr>
            <a:spLocks noChangeArrowheads="1"/>
          </p:cNvSpPr>
          <p:nvPr/>
        </p:nvSpPr>
        <p:spPr bwMode="auto">
          <a:xfrm>
            <a:off x="1460501" y="1341438"/>
            <a:ext cx="9121775" cy="912812"/>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spcBef>
                <a:spcPct val="0"/>
              </a:spcBef>
              <a:spcAft>
                <a:spcPct val="0"/>
              </a:spcAft>
              <a:buSzTx/>
              <a:buFontTx/>
              <a:buNone/>
            </a:pPr>
            <a:r>
              <a:rPr lang="en-AU" altLang="en-US" sz="1400">
                <a:solidFill>
                  <a:srgbClr val="FF9900"/>
                </a:solidFill>
              </a:rPr>
              <a:t>Activity</a:t>
            </a:r>
            <a:br>
              <a:rPr lang="en-AU" altLang="en-US" sz="1400">
                <a:solidFill>
                  <a:srgbClr val="FF9900"/>
                </a:solidFill>
              </a:rPr>
            </a:br>
            <a:r>
              <a:rPr lang="en-AU" altLang="en-US" sz="1400">
                <a:solidFill>
                  <a:srgbClr val="FF9900"/>
                </a:solidFill>
              </a:rPr>
              <a:t>Areas</a:t>
            </a:r>
            <a:endParaRPr lang="en-US" altLang="en-US" sz="1400">
              <a:solidFill>
                <a:srgbClr val="FF9900"/>
              </a:solidFill>
            </a:endParaRPr>
          </a:p>
        </p:txBody>
      </p:sp>
      <p:sp>
        <p:nvSpPr>
          <p:cNvPr id="183309" name="Text Box 13">
            <a:extLst>
              <a:ext uri="{FF2B5EF4-FFF2-40B4-BE49-F238E27FC236}">
                <a16:creationId xmlns:a16="http://schemas.microsoft.com/office/drawing/2014/main" id="{2335CBB0-88B4-464F-A009-9D65888F7E37}"/>
              </a:ext>
            </a:extLst>
          </p:cNvPr>
          <p:cNvSpPr txBox="1">
            <a:spLocks noChangeArrowheads="1"/>
          </p:cNvSpPr>
          <p:nvPr/>
        </p:nvSpPr>
        <p:spPr bwMode="auto">
          <a:xfrm>
            <a:off x="4487609" y="4760914"/>
            <a:ext cx="2672270" cy="30777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wrap="none">
            <a:spAutoFit/>
          </a:bodyPr>
          <a:lstStyle/>
          <a:p>
            <a:pPr algn="ctr">
              <a:spcBef>
                <a:spcPct val="0"/>
              </a:spcBef>
              <a:spcAft>
                <a:spcPct val="0"/>
              </a:spcAft>
              <a:buSzTx/>
              <a:buFontTx/>
              <a:buNone/>
            </a:pPr>
            <a:r>
              <a:rPr lang="en-AU" altLang="en-US" sz="1400">
                <a:solidFill>
                  <a:srgbClr val="006600"/>
                </a:solidFill>
                <a:cs typeface="Arial" panose="020B0604020202020204" pitchFamily="34" charset="0"/>
              </a:rPr>
              <a:t>Operational Competency Areas</a:t>
            </a:r>
            <a:endParaRPr lang="en-US" altLang="en-US" sz="1400">
              <a:solidFill>
                <a:srgbClr val="006600"/>
              </a:solidFill>
              <a:cs typeface="Arial" panose="020B0604020202020204" pitchFamily="34" charset="0"/>
            </a:endParaRPr>
          </a:p>
        </p:txBody>
      </p:sp>
      <p:sp>
        <p:nvSpPr>
          <p:cNvPr id="183310" name="AutoShape 14">
            <a:extLst>
              <a:ext uri="{FF2B5EF4-FFF2-40B4-BE49-F238E27FC236}">
                <a16:creationId xmlns:a16="http://schemas.microsoft.com/office/drawing/2014/main" id="{78516196-38AE-DC47-9658-E655E23BDEB9}"/>
              </a:ext>
            </a:extLst>
          </p:cNvPr>
          <p:cNvSpPr>
            <a:spLocks noChangeArrowheads="1"/>
          </p:cNvSpPr>
          <p:nvPr/>
        </p:nvSpPr>
        <p:spPr bwMode="auto">
          <a:xfrm rot="18604995">
            <a:off x="4092568" y="4243309"/>
            <a:ext cx="840095" cy="371475"/>
          </a:xfrm>
          <a:prstGeom prst="rightArrow">
            <a:avLst>
              <a:gd name="adj1" fmla="val 75213"/>
              <a:gd name="adj2" fmla="val 48209"/>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Integration</a:t>
            </a:r>
            <a:endParaRPr lang="en-US" altLang="en-US" sz="1000">
              <a:solidFill>
                <a:srgbClr val="008000"/>
              </a:solidFill>
              <a:cs typeface="Arial" panose="020B0604020202020204" pitchFamily="34" charset="0"/>
            </a:endParaRPr>
          </a:p>
        </p:txBody>
      </p:sp>
      <p:sp>
        <p:nvSpPr>
          <p:cNvPr id="183311" name="AutoShape 15">
            <a:extLst>
              <a:ext uri="{FF2B5EF4-FFF2-40B4-BE49-F238E27FC236}">
                <a16:creationId xmlns:a16="http://schemas.microsoft.com/office/drawing/2014/main" id="{A1D4121E-6205-1B47-9408-4D43BF17AB25}"/>
              </a:ext>
            </a:extLst>
          </p:cNvPr>
          <p:cNvSpPr>
            <a:spLocks noChangeArrowheads="1"/>
          </p:cNvSpPr>
          <p:nvPr/>
        </p:nvSpPr>
        <p:spPr bwMode="auto">
          <a:xfrm rot="18604995">
            <a:off x="4904207" y="4245861"/>
            <a:ext cx="842130"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Design</a:t>
            </a:r>
            <a:endParaRPr lang="en-US" altLang="en-US" sz="1000">
              <a:solidFill>
                <a:srgbClr val="008000"/>
              </a:solidFill>
              <a:cs typeface="Arial" panose="020B0604020202020204" pitchFamily="34" charset="0"/>
            </a:endParaRPr>
          </a:p>
        </p:txBody>
      </p:sp>
      <p:sp>
        <p:nvSpPr>
          <p:cNvPr id="183312" name="AutoShape 16">
            <a:extLst>
              <a:ext uri="{FF2B5EF4-FFF2-40B4-BE49-F238E27FC236}">
                <a16:creationId xmlns:a16="http://schemas.microsoft.com/office/drawing/2014/main" id="{56B052E3-F099-754E-9CB2-211289C270D6}"/>
              </a:ext>
            </a:extLst>
          </p:cNvPr>
          <p:cNvSpPr>
            <a:spLocks noChangeArrowheads="1"/>
          </p:cNvSpPr>
          <p:nvPr/>
        </p:nvSpPr>
        <p:spPr bwMode="auto">
          <a:xfrm rot="18604995">
            <a:off x="5715419" y="4245861"/>
            <a:ext cx="842130"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Application</a:t>
            </a:r>
            <a:endParaRPr lang="en-US" altLang="en-US" sz="1000">
              <a:solidFill>
                <a:srgbClr val="008000"/>
              </a:solidFill>
              <a:cs typeface="Arial" panose="020B0604020202020204" pitchFamily="34" charset="0"/>
            </a:endParaRPr>
          </a:p>
        </p:txBody>
      </p:sp>
      <p:sp>
        <p:nvSpPr>
          <p:cNvPr id="183313" name="AutoShape 17">
            <a:extLst>
              <a:ext uri="{FF2B5EF4-FFF2-40B4-BE49-F238E27FC236}">
                <a16:creationId xmlns:a16="http://schemas.microsoft.com/office/drawing/2014/main" id="{E4437A4B-FF18-A040-9666-B0634D353149}"/>
              </a:ext>
            </a:extLst>
          </p:cNvPr>
          <p:cNvSpPr>
            <a:spLocks noChangeArrowheads="1"/>
          </p:cNvSpPr>
          <p:nvPr/>
        </p:nvSpPr>
        <p:spPr bwMode="auto">
          <a:xfrm rot="18604995">
            <a:off x="6528219" y="4245861"/>
            <a:ext cx="842130"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Assurance</a:t>
            </a:r>
            <a:endParaRPr lang="en-US" altLang="en-US" sz="1000">
              <a:solidFill>
                <a:srgbClr val="008000"/>
              </a:solidFill>
              <a:cs typeface="Arial" panose="020B0604020202020204" pitchFamily="34" charset="0"/>
            </a:endParaRPr>
          </a:p>
        </p:txBody>
      </p:sp>
      <p:sp>
        <p:nvSpPr>
          <p:cNvPr id="183314" name="AutoShape 18">
            <a:extLst>
              <a:ext uri="{FF2B5EF4-FFF2-40B4-BE49-F238E27FC236}">
                <a16:creationId xmlns:a16="http://schemas.microsoft.com/office/drawing/2014/main" id="{EB4BA413-91E6-DF40-8C46-BEC20D277D2D}"/>
              </a:ext>
            </a:extLst>
          </p:cNvPr>
          <p:cNvSpPr>
            <a:spLocks noChangeArrowheads="1"/>
          </p:cNvSpPr>
          <p:nvPr/>
        </p:nvSpPr>
        <p:spPr bwMode="auto">
          <a:xfrm rot="2920942">
            <a:off x="4201227" y="3174877"/>
            <a:ext cx="830613" cy="371475"/>
          </a:xfrm>
          <a:prstGeom prst="rightArrow">
            <a:avLst>
              <a:gd name="adj1" fmla="val 75213"/>
              <a:gd name="adj2" fmla="val 48326"/>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spcAft>
                <a:spcPct val="0"/>
              </a:spcAft>
              <a:buSzTx/>
              <a:buFontTx/>
              <a:buNone/>
            </a:pPr>
            <a:r>
              <a:rPr lang="en-US" altLang="en-US" sz="1000" b="1" dirty="0">
                <a:solidFill>
                  <a:schemeClr val="bg1"/>
                </a:solidFill>
                <a:cs typeface="Arial" panose="020B0604020202020204" pitchFamily="34" charset="0"/>
              </a:rPr>
              <a:t>Exposure</a:t>
            </a:r>
          </a:p>
        </p:txBody>
      </p:sp>
      <p:sp>
        <p:nvSpPr>
          <p:cNvPr id="183315" name="AutoShape 19">
            <a:extLst>
              <a:ext uri="{FF2B5EF4-FFF2-40B4-BE49-F238E27FC236}">
                <a16:creationId xmlns:a16="http://schemas.microsoft.com/office/drawing/2014/main" id="{18546309-A3B2-5A49-B7F6-B39C37241240}"/>
              </a:ext>
            </a:extLst>
          </p:cNvPr>
          <p:cNvSpPr>
            <a:spLocks noChangeArrowheads="1"/>
          </p:cNvSpPr>
          <p:nvPr/>
        </p:nvSpPr>
        <p:spPr bwMode="auto">
          <a:xfrm rot="2920942">
            <a:off x="5013234" y="3167733"/>
            <a:ext cx="830613" cy="373062"/>
          </a:xfrm>
          <a:prstGeom prst="rightArrow">
            <a:avLst>
              <a:gd name="adj1" fmla="val 75213"/>
              <a:gd name="adj2" fmla="val 48121"/>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spcAft>
                <a:spcPct val="0"/>
              </a:spcAft>
              <a:buSzTx/>
              <a:buFontTx/>
              <a:buNone/>
            </a:pPr>
            <a:r>
              <a:rPr lang="en-US" altLang="en-US" sz="1000" b="1">
                <a:solidFill>
                  <a:schemeClr val="bg1"/>
                </a:solidFill>
                <a:cs typeface="Arial" panose="020B0604020202020204" pitchFamily="34" charset="0"/>
              </a:rPr>
              <a:t>Risk</a:t>
            </a:r>
          </a:p>
        </p:txBody>
      </p:sp>
      <p:sp>
        <p:nvSpPr>
          <p:cNvPr id="183316" name="AutoShape 20">
            <a:extLst>
              <a:ext uri="{FF2B5EF4-FFF2-40B4-BE49-F238E27FC236}">
                <a16:creationId xmlns:a16="http://schemas.microsoft.com/office/drawing/2014/main" id="{89042614-8188-0841-93BB-75701C5388E3}"/>
              </a:ext>
            </a:extLst>
          </p:cNvPr>
          <p:cNvSpPr>
            <a:spLocks noChangeArrowheads="1"/>
          </p:cNvSpPr>
          <p:nvPr/>
        </p:nvSpPr>
        <p:spPr bwMode="auto">
          <a:xfrm rot="2920942">
            <a:off x="5823652" y="3168527"/>
            <a:ext cx="830613" cy="371475"/>
          </a:xfrm>
          <a:prstGeom prst="rightArrow">
            <a:avLst>
              <a:gd name="adj1" fmla="val 75213"/>
              <a:gd name="adj2" fmla="val 48326"/>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spcAft>
                <a:spcPct val="0"/>
              </a:spcAft>
              <a:buSzTx/>
              <a:buFontTx/>
              <a:buNone/>
            </a:pPr>
            <a:r>
              <a:rPr lang="en-US" altLang="en-US" sz="1000" b="1">
                <a:solidFill>
                  <a:schemeClr val="bg1"/>
                </a:solidFill>
                <a:cs typeface="Arial" panose="020B0604020202020204" pitchFamily="34" charset="0"/>
              </a:rPr>
              <a:t>Resource</a:t>
            </a:r>
          </a:p>
        </p:txBody>
      </p:sp>
      <p:sp>
        <p:nvSpPr>
          <p:cNvPr id="183317" name="AutoShape 21">
            <a:extLst>
              <a:ext uri="{FF2B5EF4-FFF2-40B4-BE49-F238E27FC236}">
                <a16:creationId xmlns:a16="http://schemas.microsoft.com/office/drawing/2014/main" id="{41246655-A246-6A45-9A67-E4BCF2DC6F86}"/>
              </a:ext>
            </a:extLst>
          </p:cNvPr>
          <p:cNvSpPr>
            <a:spLocks noChangeArrowheads="1"/>
          </p:cNvSpPr>
          <p:nvPr/>
        </p:nvSpPr>
        <p:spPr bwMode="auto">
          <a:xfrm rot="2920942">
            <a:off x="6634865" y="3162177"/>
            <a:ext cx="830613" cy="371475"/>
          </a:xfrm>
          <a:prstGeom prst="rightArrow">
            <a:avLst>
              <a:gd name="adj1" fmla="val 75213"/>
              <a:gd name="adj2" fmla="val 48326"/>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spcBef>
                <a:spcPct val="0"/>
              </a:spcBef>
              <a:spcAft>
                <a:spcPct val="0"/>
              </a:spcAft>
              <a:buSzTx/>
              <a:buFontTx/>
              <a:buNone/>
            </a:pPr>
            <a:r>
              <a:rPr lang="en-US" altLang="en-US" sz="1000" b="1">
                <a:solidFill>
                  <a:schemeClr val="bg1"/>
                </a:solidFill>
                <a:cs typeface="Arial" panose="020B0604020202020204" pitchFamily="34" charset="0"/>
              </a:rPr>
              <a:t>‘Quality’</a:t>
            </a:r>
          </a:p>
        </p:txBody>
      </p:sp>
      <p:sp>
        <p:nvSpPr>
          <p:cNvPr id="183318" name="AutoShape 22">
            <a:extLst>
              <a:ext uri="{FF2B5EF4-FFF2-40B4-BE49-F238E27FC236}">
                <a16:creationId xmlns:a16="http://schemas.microsoft.com/office/drawing/2014/main" id="{3A98F120-D3A1-254F-9856-B2CC10478724}"/>
              </a:ext>
            </a:extLst>
          </p:cNvPr>
          <p:cNvSpPr>
            <a:spLocks noChangeArrowheads="1"/>
          </p:cNvSpPr>
          <p:nvPr/>
        </p:nvSpPr>
        <p:spPr bwMode="auto">
          <a:xfrm>
            <a:off x="4073525" y="3543301"/>
            <a:ext cx="5176838" cy="646113"/>
          </a:xfrm>
          <a:prstGeom prst="rightArrow">
            <a:avLst>
              <a:gd name="adj1" fmla="val 46472"/>
              <a:gd name="adj2" fmla="val 87134"/>
            </a:avLst>
          </a:prstGeom>
          <a:gradFill rotWithShape="1">
            <a:gsLst>
              <a:gs pos="0">
                <a:schemeClr val="bg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0"/>
              </a:spcBef>
              <a:spcAft>
                <a:spcPct val="0"/>
              </a:spcAft>
              <a:buSzTx/>
              <a:buFontTx/>
              <a:buNone/>
            </a:pPr>
            <a:r>
              <a:rPr lang="en-AU" altLang="en-US" sz="2800" i="1">
                <a:solidFill>
                  <a:srgbClr val="FF3300"/>
                </a:solidFill>
                <a:cs typeface="Arial" panose="020B0604020202020204" pitchFamily="34" charset="0"/>
              </a:rPr>
              <a:t>SRM Integration</a:t>
            </a:r>
            <a:endParaRPr lang="en-US" altLang="en-US" sz="2800" i="1">
              <a:solidFill>
                <a:srgbClr val="FF3300"/>
              </a:solidFill>
              <a:cs typeface="Arial" panose="020B0604020202020204" pitchFamily="34" charset="0"/>
            </a:endParaRPr>
          </a:p>
        </p:txBody>
      </p:sp>
      <p:sp>
        <p:nvSpPr>
          <p:cNvPr id="183319" name="Line 23">
            <a:extLst>
              <a:ext uri="{FF2B5EF4-FFF2-40B4-BE49-F238E27FC236}">
                <a16:creationId xmlns:a16="http://schemas.microsoft.com/office/drawing/2014/main" id="{4A3E4312-A99A-9E49-8F65-D89A4E877D2A}"/>
              </a:ext>
            </a:extLst>
          </p:cNvPr>
          <p:cNvSpPr>
            <a:spLocks noChangeShapeType="1"/>
          </p:cNvSpPr>
          <p:nvPr/>
        </p:nvSpPr>
        <p:spPr bwMode="auto">
          <a:xfrm>
            <a:off x="1758950"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0" name="Line 24">
            <a:extLst>
              <a:ext uri="{FF2B5EF4-FFF2-40B4-BE49-F238E27FC236}">
                <a16:creationId xmlns:a16="http://schemas.microsoft.com/office/drawing/2014/main" id="{4F8F7B40-AF9B-C548-9714-8598DD7C5F63}"/>
              </a:ext>
            </a:extLst>
          </p:cNvPr>
          <p:cNvSpPr>
            <a:spLocks noChangeShapeType="1"/>
          </p:cNvSpPr>
          <p:nvPr/>
        </p:nvSpPr>
        <p:spPr bwMode="auto">
          <a:xfrm>
            <a:off x="315912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1" name="Line 25">
            <a:extLst>
              <a:ext uri="{FF2B5EF4-FFF2-40B4-BE49-F238E27FC236}">
                <a16:creationId xmlns:a16="http://schemas.microsoft.com/office/drawing/2014/main" id="{F20D2494-32C0-8E42-B352-C3F769017709}"/>
              </a:ext>
            </a:extLst>
          </p:cNvPr>
          <p:cNvSpPr>
            <a:spLocks noChangeShapeType="1"/>
          </p:cNvSpPr>
          <p:nvPr/>
        </p:nvSpPr>
        <p:spPr bwMode="auto">
          <a:xfrm>
            <a:off x="456247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2" name="Line 26">
            <a:extLst>
              <a:ext uri="{FF2B5EF4-FFF2-40B4-BE49-F238E27FC236}">
                <a16:creationId xmlns:a16="http://schemas.microsoft.com/office/drawing/2014/main" id="{FBEF47EC-C47A-424F-B6A9-63B8BB04478E}"/>
              </a:ext>
            </a:extLst>
          </p:cNvPr>
          <p:cNvSpPr>
            <a:spLocks noChangeShapeType="1"/>
          </p:cNvSpPr>
          <p:nvPr/>
        </p:nvSpPr>
        <p:spPr bwMode="auto">
          <a:xfrm>
            <a:off x="5962650"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3" name="Line 27">
            <a:extLst>
              <a:ext uri="{FF2B5EF4-FFF2-40B4-BE49-F238E27FC236}">
                <a16:creationId xmlns:a16="http://schemas.microsoft.com/office/drawing/2014/main" id="{7113EC08-C878-0F45-B9F5-3EDA7A180040}"/>
              </a:ext>
            </a:extLst>
          </p:cNvPr>
          <p:cNvSpPr>
            <a:spLocks noChangeShapeType="1"/>
          </p:cNvSpPr>
          <p:nvPr/>
        </p:nvSpPr>
        <p:spPr bwMode="auto">
          <a:xfrm>
            <a:off x="7364413"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4" name="Line 28">
            <a:extLst>
              <a:ext uri="{FF2B5EF4-FFF2-40B4-BE49-F238E27FC236}">
                <a16:creationId xmlns:a16="http://schemas.microsoft.com/office/drawing/2014/main" id="{D8C8EC04-10C1-1047-9109-3024EF179955}"/>
              </a:ext>
            </a:extLst>
          </p:cNvPr>
          <p:cNvSpPr>
            <a:spLocks noChangeShapeType="1"/>
          </p:cNvSpPr>
          <p:nvPr/>
        </p:nvSpPr>
        <p:spPr bwMode="auto">
          <a:xfrm rot="16200000">
            <a:off x="3745707" y="2815432"/>
            <a:ext cx="1588"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5" name="Line 29">
            <a:extLst>
              <a:ext uri="{FF2B5EF4-FFF2-40B4-BE49-F238E27FC236}">
                <a16:creationId xmlns:a16="http://schemas.microsoft.com/office/drawing/2014/main" id="{1921AA18-EF35-834E-A3A5-6FBA4BC5CA89}"/>
              </a:ext>
            </a:extLst>
          </p:cNvPr>
          <p:cNvSpPr>
            <a:spLocks noChangeShapeType="1"/>
          </p:cNvSpPr>
          <p:nvPr/>
        </p:nvSpPr>
        <p:spPr bwMode="auto">
          <a:xfrm>
            <a:off x="315912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6" name="Line 30">
            <a:extLst>
              <a:ext uri="{FF2B5EF4-FFF2-40B4-BE49-F238E27FC236}">
                <a16:creationId xmlns:a16="http://schemas.microsoft.com/office/drawing/2014/main" id="{FAC6C99F-58E5-8C41-A6D4-B91E10FCE23B}"/>
              </a:ext>
            </a:extLst>
          </p:cNvPr>
          <p:cNvSpPr>
            <a:spLocks noChangeShapeType="1"/>
          </p:cNvSpPr>
          <p:nvPr/>
        </p:nvSpPr>
        <p:spPr bwMode="auto">
          <a:xfrm>
            <a:off x="456247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7" name="Line 31">
            <a:extLst>
              <a:ext uri="{FF2B5EF4-FFF2-40B4-BE49-F238E27FC236}">
                <a16:creationId xmlns:a16="http://schemas.microsoft.com/office/drawing/2014/main" id="{C32B822F-E68E-8746-BFF6-36D491A01D56}"/>
              </a:ext>
            </a:extLst>
          </p:cNvPr>
          <p:cNvSpPr>
            <a:spLocks noChangeShapeType="1"/>
          </p:cNvSpPr>
          <p:nvPr/>
        </p:nvSpPr>
        <p:spPr bwMode="auto">
          <a:xfrm>
            <a:off x="5962650"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28" name="Line 32">
            <a:extLst>
              <a:ext uri="{FF2B5EF4-FFF2-40B4-BE49-F238E27FC236}">
                <a16:creationId xmlns:a16="http://schemas.microsoft.com/office/drawing/2014/main" id="{2297EF0D-7A81-EB49-801F-366E6723DA7A}"/>
              </a:ext>
            </a:extLst>
          </p:cNvPr>
          <p:cNvSpPr>
            <a:spLocks noChangeShapeType="1"/>
          </p:cNvSpPr>
          <p:nvPr/>
        </p:nvSpPr>
        <p:spPr bwMode="auto">
          <a:xfrm>
            <a:off x="7364413"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pic>
        <p:nvPicPr>
          <p:cNvPr id="183329" name="Picture 33">
            <a:extLst>
              <a:ext uri="{FF2B5EF4-FFF2-40B4-BE49-F238E27FC236}">
                <a16:creationId xmlns:a16="http://schemas.microsoft.com/office/drawing/2014/main" id="{A49F61AD-E3E3-684C-84BE-294F52D80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400175"/>
            <a:ext cx="7980362" cy="8890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83330" name="Line 34">
            <a:extLst>
              <a:ext uri="{FF2B5EF4-FFF2-40B4-BE49-F238E27FC236}">
                <a16:creationId xmlns:a16="http://schemas.microsoft.com/office/drawing/2014/main" id="{C96E837C-45F8-5546-87FB-B943044CE2AA}"/>
              </a:ext>
            </a:extLst>
          </p:cNvPr>
          <p:cNvSpPr>
            <a:spLocks noChangeShapeType="1"/>
          </p:cNvSpPr>
          <p:nvPr/>
        </p:nvSpPr>
        <p:spPr bwMode="auto">
          <a:xfrm rot="16200000">
            <a:off x="3745707" y="3405982"/>
            <a:ext cx="1588"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1" name="Line 35">
            <a:extLst>
              <a:ext uri="{FF2B5EF4-FFF2-40B4-BE49-F238E27FC236}">
                <a16:creationId xmlns:a16="http://schemas.microsoft.com/office/drawing/2014/main" id="{CFFC46B5-F8C1-F14A-A380-23A1832D7E42}"/>
              </a:ext>
            </a:extLst>
          </p:cNvPr>
          <p:cNvSpPr>
            <a:spLocks noChangeShapeType="1"/>
          </p:cNvSpPr>
          <p:nvPr/>
        </p:nvSpPr>
        <p:spPr bwMode="auto">
          <a:xfrm rot="16200000">
            <a:off x="3746501" y="3997326"/>
            <a:ext cx="0"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2" name="Line 36">
            <a:extLst>
              <a:ext uri="{FF2B5EF4-FFF2-40B4-BE49-F238E27FC236}">
                <a16:creationId xmlns:a16="http://schemas.microsoft.com/office/drawing/2014/main" id="{DF90CFC1-CA96-6741-AE0B-9A686020A91C}"/>
              </a:ext>
            </a:extLst>
          </p:cNvPr>
          <p:cNvSpPr>
            <a:spLocks noChangeShapeType="1"/>
          </p:cNvSpPr>
          <p:nvPr/>
        </p:nvSpPr>
        <p:spPr bwMode="auto">
          <a:xfrm rot="16200000">
            <a:off x="3745708" y="4588670"/>
            <a:ext cx="1587"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3" name="Line 37">
            <a:extLst>
              <a:ext uri="{FF2B5EF4-FFF2-40B4-BE49-F238E27FC236}">
                <a16:creationId xmlns:a16="http://schemas.microsoft.com/office/drawing/2014/main" id="{85D241CA-8957-5648-B977-98FAC496C7CF}"/>
              </a:ext>
            </a:extLst>
          </p:cNvPr>
          <p:cNvSpPr>
            <a:spLocks noChangeShapeType="1"/>
          </p:cNvSpPr>
          <p:nvPr/>
        </p:nvSpPr>
        <p:spPr bwMode="auto">
          <a:xfrm>
            <a:off x="1758950"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4" name="Rectangle 38">
            <a:extLst>
              <a:ext uri="{FF2B5EF4-FFF2-40B4-BE49-F238E27FC236}">
                <a16:creationId xmlns:a16="http://schemas.microsoft.com/office/drawing/2014/main" id="{84170B77-B23B-134C-9E83-624B03B7B715}"/>
              </a:ext>
            </a:extLst>
          </p:cNvPr>
          <p:cNvSpPr>
            <a:spLocks noChangeArrowheads="1"/>
          </p:cNvSpPr>
          <p:nvPr/>
        </p:nvSpPr>
        <p:spPr bwMode="auto">
          <a:xfrm>
            <a:off x="1416051" y="2771775"/>
            <a:ext cx="2144713" cy="2287588"/>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solidFill>
                  <a:srgbClr val="00CC00"/>
                </a:solidFill>
              </a:rPr>
              <a:t>Practice Areas</a:t>
            </a:r>
            <a:endParaRPr lang="en-US" altLang="en-US" sz="1400">
              <a:solidFill>
                <a:srgbClr val="00CC00"/>
              </a:solidFill>
            </a:endParaRPr>
          </a:p>
        </p:txBody>
      </p:sp>
      <p:pic>
        <p:nvPicPr>
          <p:cNvPr id="183335" name="Picture 39">
            <a:extLst>
              <a:ext uri="{FF2B5EF4-FFF2-40B4-BE49-F238E27FC236}">
                <a16:creationId xmlns:a16="http://schemas.microsoft.com/office/drawing/2014/main" id="{F0604010-14E1-B44B-A37B-DF8C00DF7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3057525"/>
            <a:ext cx="1911350" cy="1925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183336" name="Line 40">
            <a:extLst>
              <a:ext uri="{FF2B5EF4-FFF2-40B4-BE49-F238E27FC236}">
                <a16:creationId xmlns:a16="http://schemas.microsoft.com/office/drawing/2014/main" id="{79864D87-F7BC-DE46-8F3B-A6397E98E009}"/>
              </a:ext>
            </a:extLst>
          </p:cNvPr>
          <p:cNvSpPr>
            <a:spLocks noChangeShapeType="1"/>
          </p:cNvSpPr>
          <p:nvPr/>
        </p:nvSpPr>
        <p:spPr bwMode="auto">
          <a:xfrm>
            <a:off x="862012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7" name="Line 41">
            <a:extLst>
              <a:ext uri="{FF2B5EF4-FFF2-40B4-BE49-F238E27FC236}">
                <a16:creationId xmlns:a16="http://schemas.microsoft.com/office/drawing/2014/main" id="{D53E7890-DAAE-794C-9630-A9AB80D4880D}"/>
              </a:ext>
            </a:extLst>
          </p:cNvPr>
          <p:cNvSpPr>
            <a:spLocks noChangeShapeType="1"/>
          </p:cNvSpPr>
          <p:nvPr/>
        </p:nvSpPr>
        <p:spPr bwMode="auto">
          <a:xfrm>
            <a:off x="10021888"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8" name="Line 42">
            <a:extLst>
              <a:ext uri="{FF2B5EF4-FFF2-40B4-BE49-F238E27FC236}">
                <a16:creationId xmlns:a16="http://schemas.microsoft.com/office/drawing/2014/main" id="{C34F0EA3-854A-F244-8319-8C40B35FDFC7}"/>
              </a:ext>
            </a:extLst>
          </p:cNvPr>
          <p:cNvSpPr>
            <a:spLocks noChangeShapeType="1"/>
          </p:cNvSpPr>
          <p:nvPr/>
        </p:nvSpPr>
        <p:spPr bwMode="auto">
          <a:xfrm>
            <a:off x="862012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39" name="Line 43">
            <a:extLst>
              <a:ext uri="{FF2B5EF4-FFF2-40B4-BE49-F238E27FC236}">
                <a16:creationId xmlns:a16="http://schemas.microsoft.com/office/drawing/2014/main" id="{6DEBD120-721C-FC42-B012-974823986E5D}"/>
              </a:ext>
            </a:extLst>
          </p:cNvPr>
          <p:cNvSpPr>
            <a:spLocks noChangeShapeType="1"/>
          </p:cNvSpPr>
          <p:nvPr/>
        </p:nvSpPr>
        <p:spPr bwMode="auto">
          <a:xfrm>
            <a:off x="10021888"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183340" name="Rectangle 44">
            <a:extLst>
              <a:ext uri="{FF2B5EF4-FFF2-40B4-BE49-F238E27FC236}">
                <a16:creationId xmlns:a16="http://schemas.microsoft.com/office/drawing/2014/main" id="{686DB996-11DD-1340-BB4F-77275FA1A99A}"/>
              </a:ext>
            </a:extLst>
          </p:cNvPr>
          <p:cNvSpPr>
            <a:spLocks noGrp="1" noChangeArrowheads="1"/>
          </p:cNvSpPr>
          <p:nvPr>
            <p:ph type="title"/>
          </p:nvPr>
        </p:nvSpPr>
        <p:spPr/>
        <p:txBody>
          <a:bodyPr/>
          <a:lstStyle/>
          <a:p>
            <a:r>
              <a:rPr lang="en-US" altLang="en-US"/>
              <a:t>SRMBOK Framework</a:t>
            </a:r>
          </a:p>
        </p:txBody>
      </p:sp>
    </p:spTree>
    <p:extLst>
      <p:ext uri="{BB962C8B-B14F-4D97-AF65-F5344CB8AC3E}">
        <p14:creationId xmlns:p14="http://schemas.microsoft.com/office/powerpoint/2010/main" val="2040889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E95F-3F24-4F40-BA56-5BD0A4C76E35}"/>
              </a:ext>
            </a:extLst>
          </p:cNvPr>
          <p:cNvSpPr>
            <a:spLocks noGrp="1"/>
          </p:cNvSpPr>
          <p:nvPr>
            <p:ph type="title"/>
          </p:nvPr>
        </p:nvSpPr>
        <p:spPr/>
        <p:txBody>
          <a:bodyPr/>
          <a:lstStyle/>
          <a:p>
            <a:endParaRPr lang="en-US"/>
          </a:p>
        </p:txBody>
      </p:sp>
      <p:pic>
        <p:nvPicPr>
          <p:cNvPr id="4" name="Picture 3" descr="A picture containing device&#10;&#10;Description automatically generated">
            <a:extLst>
              <a:ext uri="{FF2B5EF4-FFF2-40B4-BE49-F238E27FC236}">
                <a16:creationId xmlns:a16="http://schemas.microsoft.com/office/drawing/2014/main" id="{9EE29851-B415-4446-8BCD-3B0E8DFBF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635" y="-662474"/>
            <a:ext cx="5406730" cy="7809722"/>
          </a:xfrm>
          <a:prstGeom prst="rect">
            <a:avLst/>
          </a:prstGeom>
        </p:spPr>
      </p:pic>
    </p:spTree>
    <p:extLst>
      <p:ext uri="{BB962C8B-B14F-4D97-AF65-F5344CB8AC3E}">
        <p14:creationId xmlns:p14="http://schemas.microsoft.com/office/powerpoint/2010/main" val="1931733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FF47-E3BD-9548-A1F4-46AFC4858628}"/>
              </a:ext>
            </a:extLst>
          </p:cNvPr>
          <p:cNvSpPr>
            <a:spLocks noGrp="1"/>
          </p:cNvSpPr>
          <p:nvPr>
            <p:ph type="title"/>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7562683B-22DB-E547-8F04-39B5ED0BA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77860" y="-2883957"/>
            <a:ext cx="4916002" cy="11414166"/>
          </a:xfrm>
          <a:prstGeom prst="rect">
            <a:avLst/>
          </a:prstGeom>
        </p:spPr>
      </p:pic>
    </p:spTree>
    <p:extLst>
      <p:ext uri="{BB962C8B-B14F-4D97-AF65-F5344CB8AC3E}">
        <p14:creationId xmlns:p14="http://schemas.microsoft.com/office/powerpoint/2010/main" val="2193369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9A6F67D0-5B1D-584E-BF28-DB984AAFD862}"/>
              </a:ext>
            </a:extLst>
          </p:cNvPr>
          <p:cNvSpPr>
            <a:spLocks noGrp="1" noChangeArrowheads="1"/>
          </p:cNvSpPr>
          <p:nvPr>
            <p:ph type="title"/>
          </p:nvPr>
        </p:nvSpPr>
        <p:spPr/>
        <p:txBody>
          <a:bodyPr/>
          <a:lstStyle/>
          <a:p>
            <a:r>
              <a:rPr lang="en-AU" altLang="en-US">
                <a:solidFill>
                  <a:schemeClr val="bg1"/>
                </a:solidFill>
              </a:rPr>
              <a:t>SECURITY GOVERNANCE</a:t>
            </a:r>
          </a:p>
        </p:txBody>
      </p:sp>
      <p:sp>
        <p:nvSpPr>
          <p:cNvPr id="194563" name="Rectangle 3">
            <a:extLst>
              <a:ext uri="{FF2B5EF4-FFF2-40B4-BE49-F238E27FC236}">
                <a16:creationId xmlns:a16="http://schemas.microsoft.com/office/drawing/2014/main" id="{05B41125-7A7B-4A4B-815A-238AC75AC36D}"/>
              </a:ext>
            </a:extLst>
          </p:cNvPr>
          <p:cNvSpPr>
            <a:spLocks noGrp="1" noChangeArrowheads="1"/>
          </p:cNvSpPr>
          <p:nvPr>
            <p:ph type="body" idx="1"/>
          </p:nvPr>
        </p:nvSpPr>
        <p:spPr>
          <a:xfrm>
            <a:off x="838200" y="449580"/>
            <a:ext cx="10515600" cy="5727383"/>
          </a:xfrm>
        </p:spPr>
        <p:txBody>
          <a:bodyPr>
            <a:noAutofit/>
          </a:bodyPr>
          <a:lstStyle/>
          <a:p>
            <a:pPr>
              <a:lnSpc>
                <a:spcPct val="80000"/>
              </a:lnSpc>
            </a:pPr>
            <a:r>
              <a:rPr lang="en-AU" altLang="en-US" sz="3600" i="1" dirty="0"/>
              <a:t>Security Governance</a:t>
            </a:r>
            <a:r>
              <a:rPr lang="en-AU" altLang="en-US" sz="3600" dirty="0"/>
              <a:t> refers to the processes by which organisations are directed, controlled and held to account. It encompasses authority, accountability, stewardship, leadership, direction and control exercised in the organisation. Generally focuses on two main requirements:</a:t>
            </a:r>
          </a:p>
          <a:p>
            <a:pPr lvl="1">
              <a:lnSpc>
                <a:spcPct val="80000"/>
              </a:lnSpc>
            </a:pPr>
            <a:r>
              <a:rPr lang="en-AU" altLang="en-US" sz="2800" i="1" dirty="0"/>
              <a:t>Performance:</a:t>
            </a:r>
            <a:r>
              <a:rPr lang="en-AU" altLang="en-US" sz="2800" dirty="0"/>
              <a:t> whereby the organisation uses its security governance arrangements to contribute to its overall performance, the delivery of its products/services, and general resilience; and</a:t>
            </a:r>
          </a:p>
          <a:p>
            <a:pPr lvl="1">
              <a:lnSpc>
                <a:spcPct val="80000"/>
              </a:lnSpc>
            </a:pPr>
            <a:r>
              <a:rPr lang="en-AU" altLang="en-US" sz="2800" i="1" dirty="0"/>
              <a:t>Conformance:</a:t>
            </a:r>
            <a:r>
              <a:rPr lang="en-AU" altLang="en-US" sz="2800" dirty="0"/>
              <a:t> whereby the organisation uses its security arrangements to ensure it meets the requirements of the law, regulations, published standards and community expectations.</a:t>
            </a:r>
            <a:endParaRPr lang="en-US" altLang="en-US" sz="2800" dirty="0"/>
          </a:p>
        </p:txBody>
      </p:sp>
    </p:spTree>
    <p:extLst>
      <p:ext uri="{BB962C8B-B14F-4D97-AF65-F5344CB8AC3E}">
        <p14:creationId xmlns:p14="http://schemas.microsoft.com/office/powerpoint/2010/main" val="289543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1000" fill="hold"/>
                                        <p:tgtEl>
                                          <p:spTgt spid="19456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94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1000" fill="hold"/>
                                        <p:tgtEl>
                                          <p:spTgt spid="19456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94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1000" fill="hold"/>
                                        <p:tgtEl>
                                          <p:spTgt spid="19456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945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a:extLst>
              <a:ext uri="{FF2B5EF4-FFF2-40B4-BE49-F238E27FC236}">
                <a16:creationId xmlns:a16="http://schemas.microsoft.com/office/drawing/2014/main" id="{80E0FEA1-C243-9B4B-9C87-A56A39FAFFFF}"/>
              </a:ext>
            </a:extLst>
          </p:cNvPr>
          <p:cNvSpPr>
            <a:spLocks noChangeArrowheads="1"/>
          </p:cNvSpPr>
          <p:nvPr/>
        </p:nvSpPr>
        <p:spPr bwMode="auto">
          <a:xfrm>
            <a:off x="2911476" y="1125538"/>
            <a:ext cx="7840663" cy="5759450"/>
          </a:xfrm>
          <a:prstGeom prst="rect">
            <a:avLst/>
          </a:prstGeom>
          <a:solidFill>
            <a:srgbClr val="DDDDDD"/>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grpSp>
        <p:nvGrpSpPr>
          <p:cNvPr id="235524" name="Group 4">
            <a:extLst>
              <a:ext uri="{FF2B5EF4-FFF2-40B4-BE49-F238E27FC236}">
                <a16:creationId xmlns:a16="http://schemas.microsoft.com/office/drawing/2014/main" id="{1BE4EC02-1489-1D42-B2DD-92F624B9084B}"/>
              </a:ext>
            </a:extLst>
          </p:cNvPr>
          <p:cNvGrpSpPr>
            <a:grpSpLocks/>
          </p:cNvGrpSpPr>
          <p:nvPr/>
        </p:nvGrpSpPr>
        <p:grpSpPr bwMode="auto">
          <a:xfrm>
            <a:off x="1350963" y="4510088"/>
            <a:ext cx="9321800" cy="1155700"/>
            <a:chOff x="136" y="2999"/>
            <a:chExt cx="5420" cy="728"/>
          </a:xfrm>
        </p:grpSpPr>
        <p:pic>
          <p:nvPicPr>
            <p:cNvPr id="235525" name="Picture 5">
              <a:extLst>
                <a:ext uri="{FF2B5EF4-FFF2-40B4-BE49-F238E27FC236}">
                  <a16:creationId xmlns:a16="http://schemas.microsoft.com/office/drawing/2014/main" id="{C49E36D6-CC49-7E4A-8A28-11E4C5CFF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 y="2999"/>
              <a:ext cx="4468" cy="728"/>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Lst>
          </p:spPr>
        </p:pic>
        <p:sp>
          <p:nvSpPr>
            <p:cNvPr id="235526" name="Rectangle 6">
              <a:extLst>
                <a:ext uri="{FF2B5EF4-FFF2-40B4-BE49-F238E27FC236}">
                  <a16:creationId xmlns:a16="http://schemas.microsoft.com/office/drawing/2014/main" id="{8E856738-D05A-EB47-83D6-9E8ABA10C976}"/>
                </a:ext>
              </a:extLst>
            </p:cNvPr>
            <p:cNvSpPr>
              <a:spLocks noChangeArrowheads="1"/>
            </p:cNvSpPr>
            <p:nvPr/>
          </p:nvSpPr>
          <p:spPr bwMode="auto">
            <a:xfrm>
              <a:off x="136" y="3050"/>
              <a:ext cx="613" cy="65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91449" tIns="45725" rIns="91449" bIns="45725" anchor="ctr"/>
            <a:lstStyle/>
            <a:p>
              <a:pPr algn="ctr">
                <a:spcBef>
                  <a:spcPct val="0"/>
                </a:spcBef>
                <a:spcAft>
                  <a:spcPct val="0"/>
                </a:spcAft>
                <a:buSzTx/>
                <a:buFontTx/>
                <a:buNone/>
              </a:pPr>
              <a:r>
                <a:rPr lang="en-US" altLang="en-US" sz="1300">
                  <a:solidFill>
                    <a:schemeClr val="tx2"/>
                  </a:solidFill>
                </a:rPr>
                <a:t>SRMBOK Activity Areas</a:t>
              </a:r>
            </a:p>
          </p:txBody>
        </p:sp>
        <p:sp>
          <p:nvSpPr>
            <p:cNvPr id="235527" name="AutoShape 7">
              <a:extLst>
                <a:ext uri="{FF2B5EF4-FFF2-40B4-BE49-F238E27FC236}">
                  <a16:creationId xmlns:a16="http://schemas.microsoft.com/office/drawing/2014/main" id="{CCF6E7FE-1650-1C43-9692-757C0E982649}"/>
                </a:ext>
              </a:extLst>
            </p:cNvPr>
            <p:cNvSpPr>
              <a:spLocks/>
            </p:cNvSpPr>
            <p:nvPr/>
          </p:nvSpPr>
          <p:spPr bwMode="auto">
            <a:xfrm>
              <a:off x="703" y="3238"/>
              <a:ext cx="272" cy="260"/>
            </a:xfrm>
            <a:prstGeom prst="leftBrace">
              <a:avLst>
                <a:gd name="adj1" fmla="val 18107"/>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en-US"/>
            </a:p>
          </p:txBody>
        </p:sp>
      </p:grpSp>
      <p:grpSp>
        <p:nvGrpSpPr>
          <p:cNvPr id="235528" name="Group 8">
            <a:extLst>
              <a:ext uri="{FF2B5EF4-FFF2-40B4-BE49-F238E27FC236}">
                <a16:creationId xmlns:a16="http://schemas.microsoft.com/office/drawing/2014/main" id="{FC21ED57-FDAE-F14B-A69F-F10C6E87CBEC}"/>
              </a:ext>
            </a:extLst>
          </p:cNvPr>
          <p:cNvGrpSpPr>
            <a:grpSpLocks/>
          </p:cNvGrpSpPr>
          <p:nvPr/>
        </p:nvGrpSpPr>
        <p:grpSpPr bwMode="auto">
          <a:xfrm>
            <a:off x="1350964" y="1196975"/>
            <a:ext cx="9204325" cy="3327400"/>
            <a:chOff x="136" y="427"/>
            <a:chExt cx="5352" cy="2096"/>
          </a:xfrm>
        </p:grpSpPr>
        <p:grpSp>
          <p:nvGrpSpPr>
            <p:cNvPr id="235529" name="Group 9">
              <a:extLst>
                <a:ext uri="{FF2B5EF4-FFF2-40B4-BE49-F238E27FC236}">
                  <a16:creationId xmlns:a16="http://schemas.microsoft.com/office/drawing/2014/main" id="{9F8C3FD0-43F7-3E40-81B6-DC1F7C74ACA1}"/>
                </a:ext>
              </a:extLst>
            </p:cNvPr>
            <p:cNvGrpSpPr>
              <a:grpSpLocks/>
            </p:cNvGrpSpPr>
            <p:nvPr/>
          </p:nvGrpSpPr>
          <p:grpSpPr bwMode="auto">
            <a:xfrm>
              <a:off x="1168" y="427"/>
              <a:ext cx="4320" cy="2096"/>
              <a:chOff x="1168" y="427"/>
              <a:chExt cx="4320" cy="2096"/>
            </a:xfrm>
          </p:grpSpPr>
          <p:grpSp>
            <p:nvGrpSpPr>
              <p:cNvPr id="235530" name="Group 10">
                <a:extLst>
                  <a:ext uri="{FF2B5EF4-FFF2-40B4-BE49-F238E27FC236}">
                    <a16:creationId xmlns:a16="http://schemas.microsoft.com/office/drawing/2014/main" id="{F83752C7-CC56-DF4B-96D3-F3141F8D53E3}"/>
                  </a:ext>
                </a:extLst>
              </p:cNvPr>
              <p:cNvGrpSpPr>
                <a:grpSpLocks/>
              </p:cNvGrpSpPr>
              <p:nvPr/>
            </p:nvGrpSpPr>
            <p:grpSpPr bwMode="auto">
              <a:xfrm>
                <a:off x="1659" y="462"/>
                <a:ext cx="3251" cy="1997"/>
                <a:chOff x="1320" y="836"/>
                <a:chExt cx="3481" cy="2139"/>
              </a:xfrm>
            </p:grpSpPr>
            <p:sp>
              <p:nvSpPr>
                <p:cNvPr id="235531" name="AutoShape 11">
                  <a:extLst>
                    <a:ext uri="{FF2B5EF4-FFF2-40B4-BE49-F238E27FC236}">
                      <a16:creationId xmlns:a16="http://schemas.microsoft.com/office/drawing/2014/main" id="{6647F53B-69D3-FA47-9FF5-09D3E79D81AA}"/>
                    </a:ext>
                  </a:extLst>
                </p:cNvPr>
                <p:cNvSpPr>
                  <a:spLocks noChangeArrowheads="1"/>
                </p:cNvSpPr>
                <p:nvPr/>
              </p:nvSpPr>
              <p:spPr bwMode="auto">
                <a:xfrm rot="16200000" flipH="1">
                  <a:off x="2857" y="1040"/>
                  <a:ext cx="2139" cy="1731"/>
                </a:xfrm>
                <a:prstGeom prst="triangle">
                  <a:avLst>
                    <a:gd name="adj" fmla="val 49986"/>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2" name="Line 12">
                  <a:extLst>
                    <a:ext uri="{FF2B5EF4-FFF2-40B4-BE49-F238E27FC236}">
                      <a16:creationId xmlns:a16="http://schemas.microsoft.com/office/drawing/2014/main" id="{73F80165-29AE-7C43-84AC-7B68A2FD029A}"/>
                    </a:ext>
                  </a:extLst>
                </p:cNvPr>
                <p:cNvSpPr>
                  <a:spLocks noChangeShapeType="1"/>
                </p:cNvSpPr>
                <p:nvPr/>
              </p:nvSpPr>
              <p:spPr bwMode="auto">
                <a:xfrm flipH="1">
                  <a:off x="3058" y="1288"/>
                  <a:ext cx="1743" cy="61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3" name="Line 13">
                  <a:extLst>
                    <a:ext uri="{FF2B5EF4-FFF2-40B4-BE49-F238E27FC236}">
                      <a16:creationId xmlns:a16="http://schemas.microsoft.com/office/drawing/2014/main" id="{1E4B2B9A-FA5B-0E4C-BCE6-96F006B298E1}"/>
                    </a:ext>
                  </a:extLst>
                </p:cNvPr>
                <p:cNvSpPr>
                  <a:spLocks noChangeShapeType="1"/>
                </p:cNvSpPr>
                <p:nvPr/>
              </p:nvSpPr>
              <p:spPr bwMode="auto">
                <a:xfrm flipH="1">
                  <a:off x="3060" y="1726"/>
                  <a:ext cx="1741" cy="17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4" name="Line 14">
                  <a:extLst>
                    <a:ext uri="{FF2B5EF4-FFF2-40B4-BE49-F238E27FC236}">
                      <a16:creationId xmlns:a16="http://schemas.microsoft.com/office/drawing/2014/main" id="{5472DE3A-AEC1-9045-9F28-27F49CA6B6E2}"/>
                    </a:ext>
                  </a:extLst>
                </p:cNvPr>
                <p:cNvSpPr>
                  <a:spLocks noChangeShapeType="1"/>
                </p:cNvSpPr>
                <p:nvPr/>
              </p:nvSpPr>
              <p:spPr bwMode="auto">
                <a:xfrm flipH="1" flipV="1">
                  <a:off x="3065" y="1906"/>
                  <a:ext cx="1736" cy="6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5" name="Line 15">
                  <a:extLst>
                    <a:ext uri="{FF2B5EF4-FFF2-40B4-BE49-F238E27FC236}">
                      <a16:creationId xmlns:a16="http://schemas.microsoft.com/office/drawing/2014/main" id="{6D7C25D2-4B3A-9641-95BC-EE5E17E842AA}"/>
                    </a:ext>
                  </a:extLst>
                </p:cNvPr>
                <p:cNvSpPr>
                  <a:spLocks noChangeShapeType="1"/>
                </p:cNvSpPr>
                <p:nvPr/>
              </p:nvSpPr>
              <p:spPr bwMode="auto">
                <a:xfrm flipH="1" flipV="1">
                  <a:off x="3073" y="1909"/>
                  <a:ext cx="1728" cy="1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6" name="AutoShape 16">
                  <a:extLst>
                    <a:ext uri="{FF2B5EF4-FFF2-40B4-BE49-F238E27FC236}">
                      <a16:creationId xmlns:a16="http://schemas.microsoft.com/office/drawing/2014/main" id="{E4B748D6-CBCA-9E42-9A16-B5AD448A9AF2}"/>
                    </a:ext>
                  </a:extLst>
                </p:cNvPr>
                <p:cNvSpPr>
                  <a:spLocks noChangeArrowheads="1"/>
                </p:cNvSpPr>
                <p:nvPr/>
              </p:nvSpPr>
              <p:spPr bwMode="auto">
                <a:xfrm rot="5400000">
                  <a:off x="1121" y="1035"/>
                  <a:ext cx="2139" cy="1741"/>
                </a:xfrm>
                <a:prstGeom prst="triangle">
                  <a:avLst>
                    <a:gd name="adj" fmla="val 49986"/>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7" name="Line 17">
                  <a:extLst>
                    <a:ext uri="{FF2B5EF4-FFF2-40B4-BE49-F238E27FC236}">
                      <a16:creationId xmlns:a16="http://schemas.microsoft.com/office/drawing/2014/main" id="{E7006F3D-1ECA-874E-B5A2-B1609795F1C4}"/>
                    </a:ext>
                  </a:extLst>
                </p:cNvPr>
                <p:cNvSpPr>
                  <a:spLocks noChangeShapeType="1"/>
                </p:cNvSpPr>
                <p:nvPr/>
              </p:nvSpPr>
              <p:spPr bwMode="auto">
                <a:xfrm>
                  <a:off x="1323" y="1288"/>
                  <a:ext cx="1740" cy="6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8" name="Line 18">
                  <a:extLst>
                    <a:ext uri="{FF2B5EF4-FFF2-40B4-BE49-F238E27FC236}">
                      <a16:creationId xmlns:a16="http://schemas.microsoft.com/office/drawing/2014/main" id="{01305AB3-36B5-7E4E-B8E4-9B34AFB0974B}"/>
                    </a:ext>
                  </a:extLst>
                </p:cNvPr>
                <p:cNvSpPr>
                  <a:spLocks noChangeShapeType="1"/>
                </p:cNvSpPr>
                <p:nvPr/>
              </p:nvSpPr>
              <p:spPr bwMode="auto">
                <a:xfrm>
                  <a:off x="1323" y="1726"/>
                  <a:ext cx="1729" cy="17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39" name="Line 19">
                  <a:extLst>
                    <a:ext uri="{FF2B5EF4-FFF2-40B4-BE49-F238E27FC236}">
                      <a16:creationId xmlns:a16="http://schemas.microsoft.com/office/drawing/2014/main" id="{40C3C31E-9CED-E64F-8582-0E2E430FA9A2}"/>
                    </a:ext>
                  </a:extLst>
                </p:cNvPr>
                <p:cNvSpPr>
                  <a:spLocks noChangeShapeType="1"/>
                </p:cNvSpPr>
                <p:nvPr/>
              </p:nvSpPr>
              <p:spPr bwMode="auto">
                <a:xfrm flipV="1">
                  <a:off x="1323" y="1903"/>
                  <a:ext cx="1727" cy="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0" name="Line 20">
                  <a:extLst>
                    <a:ext uri="{FF2B5EF4-FFF2-40B4-BE49-F238E27FC236}">
                      <a16:creationId xmlns:a16="http://schemas.microsoft.com/office/drawing/2014/main" id="{49E760C1-4706-5F4A-9450-D64B9AACBFE1}"/>
                    </a:ext>
                  </a:extLst>
                </p:cNvPr>
                <p:cNvSpPr>
                  <a:spLocks noChangeShapeType="1"/>
                </p:cNvSpPr>
                <p:nvPr/>
              </p:nvSpPr>
              <p:spPr bwMode="auto">
                <a:xfrm flipV="1">
                  <a:off x="1323" y="1905"/>
                  <a:ext cx="1729" cy="1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541" name="Group 21">
                  <a:extLst>
                    <a:ext uri="{FF2B5EF4-FFF2-40B4-BE49-F238E27FC236}">
                      <a16:creationId xmlns:a16="http://schemas.microsoft.com/office/drawing/2014/main" id="{548527D9-DB1C-5443-9B73-EFC0168A02DF}"/>
                    </a:ext>
                  </a:extLst>
                </p:cNvPr>
                <p:cNvGrpSpPr>
                  <a:grpSpLocks/>
                </p:cNvGrpSpPr>
                <p:nvPr/>
              </p:nvGrpSpPr>
              <p:grpSpPr bwMode="auto">
                <a:xfrm>
                  <a:off x="2711" y="1572"/>
                  <a:ext cx="700" cy="714"/>
                  <a:chOff x="2711" y="1572"/>
                  <a:chExt cx="700" cy="714"/>
                </a:xfrm>
              </p:grpSpPr>
              <p:sp>
                <p:nvSpPr>
                  <p:cNvPr id="235542" name="Oval 22">
                    <a:extLst>
                      <a:ext uri="{FF2B5EF4-FFF2-40B4-BE49-F238E27FC236}">
                        <a16:creationId xmlns:a16="http://schemas.microsoft.com/office/drawing/2014/main" id="{46AC1653-C2B3-E04C-93C2-74DE38C4AA17}"/>
                      </a:ext>
                    </a:extLst>
                  </p:cNvPr>
                  <p:cNvSpPr>
                    <a:spLocks noChangeArrowheads="1"/>
                  </p:cNvSpPr>
                  <p:nvPr/>
                </p:nvSpPr>
                <p:spPr bwMode="auto">
                  <a:xfrm>
                    <a:off x="2711" y="1572"/>
                    <a:ext cx="700" cy="714"/>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43" name="Rectangle 23">
                    <a:extLst>
                      <a:ext uri="{FF2B5EF4-FFF2-40B4-BE49-F238E27FC236}">
                        <a16:creationId xmlns:a16="http://schemas.microsoft.com/office/drawing/2014/main" id="{F2599118-EB3D-AB41-A8A5-69BEF23FE285}"/>
                      </a:ext>
                    </a:extLst>
                  </p:cNvPr>
                  <p:cNvSpPr>
                    <a:spLocks noChangeArrowheads="1"/>
                  </p:cNvSpPr>
                  <p:nvPr/>
                </p:nvSpPr>
                <p:spPr bwMode="auto">
                  <a:xfrm>
                    <a:off x="2782" y="1814"/>
                    <a:ext cx="557"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97" tIns="44454" rIns="90497" bIns="44454">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r>
                      <a:rPr lang="en-AU" altLang="en-US" sz="1800">
                        <a:solidFill>
                          <a:schemeClr val="bg1"/>
                        </a:solidFill>
                        <a:latin typeface="Arial Black" panose="020B0604020202020204" pitchFamily="34" charset="0"/>
                        <a:cs typeface="Arial" panose="020B0604020202020204" pitchFamily="34" charset="0"/>
                      </a:rPr>
                      <a:t>Event</a:t>
                    </a:r>
                  </a:p>
                </p:txBody>
              </p:sp>
            </p:grpSp>
          </p:grpSp>
          <p:sp>
            <p:nvSpPr>
              <p:cNvPr id="235544" name="Rectangle 24">
                <a:extLst>
                  <a:ext uri="{FF2B5EF4-FFF2-40B4-BE49-F238E27FC236}">
                    <a16:creationId xmlns:a16="http://schemas.microsoft.com/office/drawing/2014/main" id="{27BD3E45-B20A-474B-8505-62C1A1489431}"/>
                  </a:ext>
                </a:extLst>
              </p:cNvPr>
              <p:cNvSpPr>
                <a:spLocks noChangeArrowheads="1"/>
              </p:cNvSpPr>
              <p:nvPr/>
            </p:nvSpPr>
            <p:spPr bwMode="auto">
              <a:xfrm>
                <a:off x="5234" y="427"/>
                <a:ext cx="254" cy="2096"/>
              </a:xfrm>
              <a:prstGeom prst="rect">
                <a:avLst/>
              </a:prstGeom>
              <a:solidFill>
                <a:srgbClr val="FFFFCC"/>
              </a:solidFill>
              <a:ln w="12700">
                <a:solidFill>
                  <a:schemeClr val="tx1"/>
                </a:solidFill>
                <a:miter lim="800000"/>
                <a:headEnd/>
                <a:tailEnd/>
              </a:ln>
              <a:effectLst>
                <a:outerShdw dist="107763" dir="2700000" algn="ctr" rotWithShape="0">
                  <a:schemeClr val="bg2">
                    <a:alpha val="50000"/>
                  </a:schemeClr>
                </a:outerShdw>
              </a:effectLst>
            </p:spPr>
            <p:txBody>
              <a:bodyPr lIns="90497" tIns="44454" rIns="90497" bIns="44454"/>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latin typeface="Arial Black" panose="020B0604020202020204" pitchFamily="34" charset="0"/>
                  <a:cs typeface="Arial" panose="020B0604020202020204" pitchFamily="34" charset="0"/>
                </a:endParaRPr>
              </a:p>
              <a:p>
                <a:pPr algn="ctr">
                  <a:buSzTx/>
                  <a:buFontTx/>
                  <a:buNone/>
                </a:pPr>
                <a:r>
                  <a:rPr lang="en-AU" altLang="en-US" sz="1600">
                    <a:latin typeface="Arial Black" panose="020B0604020202020204" pitchFamily="34" charset="0"/>
                    <a:cs typeface="Arial" panose="020B0604020202020204" pitchFamily="34" charset="0"/>
                  </a:rPr>
                  <a:t>CONSEQUENCE</a:t>
                </a:r>
              </a:p>
              <a:p>
                <a:pPr algn="ctr">
                  <a:buSzTx/>
                  <a:buFontTx/>
                  <a:buNone/>
                </a:pPr>
                <a:endParaRPr lang="en-AU" altLang="en-US" sz="1600">
                  <a:latin typeface="Arial Black" panose="020B0604020202020204" pitchFamily="34" charset="0"/>
                  <a:cs typeface="Arial" panose="020B0604020202020204" pitchFamily="34" charset="0"/>
                </a:endParaRPr>
              </a:p>
            </p:txBody>
          </p:sp>
          <p:sp>
            <p:nvSpPr>
              <p:cNvPr id="235545" name="Rectangle 25">
                <a:extLst>
                  <a:ext uri="{FF2B5EF4-FFF2-40B4-BE49-F238E27FC236}">
                    <a16:creationId xmlns:a16="http://schemas.microsoft.com/office/drawing/2014/main" id="{0DEF7897-E475-504B-B921-271B6758E17D}"/>
                  </a:ext>
                </a:extLst>
              </p:cNvPr>
              <p:cNvSpPr>
                <a:spLocks noChangeArrowheads="1"/>
              </p:cNvSpPr>
              <p:nvPr/>
            </p:nvSpPr>
            <p:spPr bwMode="auto">
              <a:xfrm flipH="1">
                <a:off x="4647" y="831"/>
                <a:ext cx="198" cy="1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97" tIns="44454" rIns="90497" bIns="44454">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solidFill>
                    <a:srgbClr val="FF0101"/>
                  </a:solidFill>
                  <a:latin typeface="Arial Black" panose="020B0604020202020204" pitchFamily="34" charset="0"/>
                  <a:cs typeface="Arial" panose="020B0604020202020204" pitchFamily="34" charset="0"/>
                </a:endParaRP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E</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F</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F</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E</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C</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T</a:t>
                </a:r>
              </a:p>
              <a:p>
                <a:pPr algn="ctr">
                  <a:buSzTx/>
                  <a:buFontTx/>
                  <a:buNone/>
                </a:pPr>
                <a:endParaRPr lang="en-AU" altLang="en-US" sz="1600">
                  <a:solidFill>
                    <a:srgbClr val="FF0101"/>
                  </a:solidFill>
                  <a:latin typeface="Arial Black" panose="020B0604020202020204" pitchFamily="34" charset="0"/>
                  <a:cs typeface="Arial" panose="020B0604020202020204" pitchFamily="34" charset="0"/>
                </a:endParaRPr>
              </a:p>
            </p:txBody>
          </p:sp>
          <p:sp>
            <p:nvSpPr>
              <p:cNvPr id="235546" name="Rectangle 26">
                <a:extLst>
                  <a:ext uri="{FF2B5EF4-FFF2-40B4-BE49-F238E27FC236}">
                    <a16:creationId xmlns:a16="http://schemas.microsoft.com/office/drawing/2014/main" id="{4131D069-AF5C-CC4D-A63C-7341B66B99B9}"/>
                  </a:ext>
                </a:extLst>
              </p:cNvPr>
              <p:cNvSpPr>
                <a:spLocks noChangeArrowheads="1"/>
              </p:cNvSpPr>
              <p:nvPr/>
            </p:nvSpPr>
            <p:spPr bwMode="auto">
              <a:xfrm>
                <a:off x="1718" y="754"/>
                <a:ext cx="212" cy="144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97" tIns="44454" rIns="90497" bIns="44454">
                <a:spAutoFit/>
              </a:bodyPr>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solidFill>
                    <a:srgbClr val="FF0101"/>
                  </a:solidFill>
                  <a:latin typeface="Arial Black" panose="020B0604020202020204" pitchFamily="34" charset="0"/>
                  <a:cs typeface="Arial" panose="020B0604020202020204" pitchFamily="34" charset="0"/>
                </a:endParaRP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T</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H</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R</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E</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A</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T</a:t>
                </a:r>
              </a:p>
              <a:p>
                <a:pPr algn="ctr">
                  <a:buSzTx/>
                  <a:buFontTx/>
                  <a:buNone/>
                </a:pPr>
                <a:r>
                  <a:rPr lang="en-AU" altLang="en-US" sz="1600">
                    <a:solidFill>
                      <a:srgbClr val="FF0101"/>
                    </a:solidFill>
                    <a:latin typeface="Arial Black" panose="020B0604020202020204" pitchFamily="34" charset="0"/>
                    <a:cs typeface="Arial" panose="020B0604020202020204" pitchFamily="34" charset="0"/>
                  </a:rPr>
                  <a:t>S</a:t>
                </a:r>
              </a:p>
              <a:p>
                <a:pPr algn="ctr">
                  <a:buSzTx/>
                  <a:buFontTx/>
                  <a:buNone/>
                </a:pPr>
                <a:endParaRPr lang="en-AU" altLang="en-US" sz="1600">
                  <a:solidFill>
                    <a:srgbClr val="FF0101"/>
                  </a:solidFill>
                  <a:latin typeface="Arial Black" panose="020B0604020202020204" pitchFamily="34" charset="0"/>
                  <a:cs typeface="Arial" panose="020B0604020202020204" pitchFamily="34" charset="0"/>
                </a:endParaRPr>
              </a:p>
            </p:txBody>
          </p:sp>
          <p:sp>
            <p:nvSpPr>
              <p:cNvPr id="235547" name="Rectangle 27">
                <a:extLst>
                  <a:ext uri="{FF2B5EF4-FFF2-40B4-BE49-F238E27FC236}">
                    <a16:creationId xmlns:a16="http://schemas.microsoft.com/office/drawing/2014/main" id="{2BC65799-9C21-D04C-8913-A3BF7D651EDD}"/>
                  </a:ext>
                </a:extLst>
              </p:cNvPr>
              <p:cNvSpPr>
                <a:spLocks noChangeArrowheads="1"/>
              </p:cNvSpPr>
              <p:nvPr/>
            </p:nvSpPr>
            <p:spPr bwMode="auto">
              <a:xfrm>
                <a:off x="1168" y="628"/>
                <a:ext cx="254" cy="1694"/>
              </a:xfrm>
              <a:prstGeom prst="rect">
                <a:avLst/>
              </a:prstGeom>
              <a:solidFill>
                <a:srgbClr val="FF6600"/>
              </a:solidFill>
              <a:ln w="12700">
                <a:solidFill>
                  <a:schemeClr val="tx1"/>
                </a:solidFill>
                <a:miter lim="800000"/>
                <a:headEnd/>
                <a:tailEnd/>
              </a:ln>
              <a:effectLst>
                <a:outerShdw dist="107763" dir="2700000" algn="ctr" rotWithShape="0">
                  <a:schemeClr val="bg2">
                    <a:alpha val="50000"/>
                  </a:schemeClr>
                </a:outerShdw>
              </a:effectLst>
            </p:spPr>
            <p:txBody>
              <a:bodyPr wrap="none" lIns="90497" tIns="44454" rIns="90497" bIns="44454"/>
              <a:lstStyle>
                <a:lvl1pPr defTabSz="762000">
                  <a:spcBef>
                    <a:spcPct val="0"/>
                  </a:spcBef>
                  <a:spcAft>
                    <a:spcPct val="0"/>
                  </a:spcAft>
                  <a:defRPr sz="1200">
                    <a:solidFill>
                      <a:schemeClr val="tx1"/>
                    </a:solidFill>
                    <a:latin typeface="Gill Sans" panose="020B0502020104020203" pitchFamily="34" charset="-79"/>
                  </a:defRPr>
                </a:lvl1pPr>
                <a:lvl2pPr marL="571500" defTabSz="762000">
                  <a:spcBef>
                    <a:spcPct val="0"/>
                  </a:spcBef>
                  <a:spcAft>
                    <a:spcPct val="0"/>
                  </a:spcAft>
                  <a:defRPr sz="1200">
                    <a:solidFill>
                      <a:schemeClr val="tx1"/>
                    </a:solidFill>
                    <a:latin typeface="Gill Sans" panose="020B0502020104020203" pitchFamily="34" charset="-79"/>
                  </a:defRPr>
                </a:lvl2pPr>
                <a:lvl3pPr marL="1143000" defTabSz="762000">
                  <a:spcBef>
                    <a:spcPct val="0"/>
                  </a:spcBef>
                  <a:spcAft>
                    <a:spcPct val="0"/>
                  </a:spcAft>
                  <a:defRPr sz="1200">
                    <a:solidFill>
                      <a:schemeClr val="tx1"/>
                    </a:solidFill>
                    <a:latin typeface="Gill Sans" panose="020B0502020104020203" pitchFamily="34" charset="-79"/>
                  </a:defRPr>
                </a:lvl3pPr>
                <a:lvl4pPr marL="1714500" defTabSz="762000">
                  <a:spcBef>
                    <a:spcPct val="0"/>
                  </a:spcBef>
                  <a:spcAft>
                    <a:spcPct val="0"/>
                  </a:spcAft>
                  <a:defRPr sz="1200">
                    <a:solidFill>
                      <a:schemeClr val="tx1"/>
                    </a:solidFill>
                    <a:latin typeface="Gill Sans" panose="020B0502020104020203" pitchFamily="34" charset="-79"/>
                  </a:defRPr>
                </a:lvl4pPr>
                <a:lvl5pPr marL="2286000" defTabSz="762000">
                  <a:spcBef>
                    <a:spcPct val="0"/>
                  </a:spcBef>
                  <a:spcAft>
                    <a:spcPct val="0"/>
                  </a:spcAft>
                  <a:defRPr sz="1200">
                    <a:solidFill>
                      <a:schemeClr val="tx1"/>
                    </a:solidFill>
                    <a:latin typeface="Gill Sans" panose="020B0502020104020203" pitchFamily="34" charset="-79"/>
                  </a:defRPr>
                </a:lvl5pPr>
                <a:lvl6pPr marL="2743200" defTabSz="762000" fontAlgn="base">
                  <a:spcBef>
                    <a:spcPct val="0"/>
                  </a:spcBef>
                  <a:spcAft>
                    <a:spcPct val="0"/>
                  </a:spcAft>
                  <a:defRPr sz="1200">
                    <a:solidFill>
                      <a:schemeClr val="tx1"/>
                    </a:solidFill>
                    <a:latin typeface="Gill Sans" panose="020B0502020104020203" pitchFamily="34" charset="-79"/>
                  </a:defRPr>
                </a:lvl6pPr>
                <a:lvl7pPr marL="3200400" defTabSz="762000" fontAlgn="base">
                  <a:spcBef>
                    <a:spcPct val="0"/>
                  </a:spcBef>
                  <a:spcAft>
                    <a:spcPct val="0"/>
                  </a:spcAft>
                  <a:defRPr sz="1200">
                    <a:solidFill>
                      <a:schemeClr val="tx1"/>
                    </a:solidFill>
                    <a:latin typeface="Gill Sans" panose="020B0502020104020203" pitchFamily="34" charset="-79"/>
                  </a:defRPr>
                </a:lvl7pPr>
                <a:lvl8pPr marL="3657600" defTabSz="762000" fontAlgn="base">
                  <a:spcBef>
                    <a:spcPct val="0"/>
                  </a:spcBef>
                  <a:spcAft>
                    <a:spcPct val="0"/>
                  </a:spcAft>
                  <a:defRPr sz="1200">
                    <a:solidFill>
                      <a:schemeClr val="tx1"/>
                    </a:solidFill>
                    <a:latin typeface="Gill Sans" panose="020B0502020104020203" pitchFamily="34" charset="-79"/>
                  </a:defRPr>
                </a:lvl8pPr>
                <a:lvl9pPr marL="4114800" defTabSz="762000" fontAlgn="base">
                  <a:spcBef>
                    <a:spcPct val="0"/>
                  </a:spcBef>
                  <a:spcAft>
                    <a:spcPct val="0"/>
                  </a:spcAft>
                  <a:defRPr sz="1200">
                    <a:solidFill>
                      <a:schemeClr val="tx1"/>
                    </a:solidFill>
                    <a:latin typeface="Gill Sans" panose="020B0502020104020203" pitchFamily="34" charset="-79"/>
                  </a:defRPr>
                </a:lvl9pPr>
              </a:lstStyle>
              <a:p>
                <a:pPr algn="ctr">
                  <a:buSzTx/>
                  <a:buFontTx/>
                  <a:buNone/>
                </a:pPr>
                <a:endParaRPr lang="en-AU" altLang="en-US" sz="1600">
                  <a:latin typeface="Arial Black" panose="020B0604020202020204" pitchFamily="34" charset="0"/>
                  <a:cs typeface="Arial" panose="020B0604020202020204" pitchFamily="34" charset="0"/>
                </a:endParaRPr>
              </a:p>
              <a:p>
                <a:pPr algn="ctr">
                  <a:buSzTx/>
                  <a:buFontTx/>
                  <a:buNone/>
                </a:pPr>
                <a:endParaRPr lang="en-AU" altLang="en-US" sz="1600">
                  <a:latin typeface="Arial Black" panose="020B0604020202020204" pitchFamily="34" charset="0"/>
                  <a:cs typeface="Arial" panose="020B0604020202020204" pitchFamily="34" charset="0"/>
                </a:endParaRPr>
              </a:p>
              <a:p>
                <a:pPr algn="ctr">
                  <a:buSzTx/>
                  <a:buFontTx/>
                  <a:buNone/>
                </a:pPr>
                <a:endParaRPr lang="en-AU" altLang="en-US" sz="1600">
                  <a:latin typeface="Arial Black" panose="020B0604020202020204" pitchFamily="34" charset="0"/>
                  <a:cs typeface="Arial" panose="020B0604020202020204" pitchFamily="34" charset="0"/>
                </a:endParaRPr>
              </a:p>
              <a:p>
                <a:pPr algn="ctr">
                  <a:buSzTx/>
                  <a:buFontTx/>
                  <a:buNone/>
                </a:pPr>
                <a:r>
                  <a:rPr lang="en-AU" altLang="en-US" sz="1600">
                    <a:latin typeface="Arial Black" panose="020B0604020202020204" pitchFamily="34" charset="0"/>
                    <a:cs typeface="Arial" panose="020B0604020202020204" pitchFamily="34" charset="0"/>
                  </a:rPr>
                  <a:t>H</a:t>
                </a:r>
              </a:p>
              <a:p>
                <a:pPr algn="ctr">
                  <a:buSzTx/>
                  <a:buFontTx/>
                  <a:buNone/>
                </a:pPr>
                <a:r>
                  <a:rPr lang="en-AU" altLang="en-US" sz="1600">
                    <a:latin typeface="Arial Black" panose="020B0604020202020204" pitchFamily="34" charset="0"/>
                    <a:cs typeface="Arial" panose="020B0604020202020204" pitchFamily="34" charset="0"/>
                  </a:rPr>
                  <a:t>A</a:t>
                </a:r>
              </a:p>
              <a:p>
                <a:pPr algn="ctr">
                  <a:buSzTx/>
                  <a:buFontTx/>
                  <a:buNone/>
                </a:pPr>
                <a:r>
                  <a:rPr lang="en-AU" altLang="en-US" sz="1600">
                    <a:latin typeface="Arial Black" panose="020B0604020202020204" pitchFamily="34" charset="0"/>
                    <a:cs typeface="Arial" panose="020B0604020202020204" pitchFamily="34" charset="0"/>
                  </a:rPr>
                  <a:t>Z</a:t>
                </a:r>
              </a:p>
              <a:p>
                <a:pPr algn="ctr">
                  <a:buSzTx/>
                  <a:buFontTx/>
                  <a:buNone/>
                </a:pPr>
                <a:r>
                  <a:rPr lang="en-AU" altLang="en-US" sz="1600">
                    <a:latin typeface="Arial Black" panose="020B0604020202020204" pitchFamily="34" charset="0"/>
                    <a:cs typeface="Arial" panose="020B0604020202020204" pitchFamily="34" charset="0"/>
                  </a:rPr>
                  <a:t>A</a:t>
                </a:r>
              </a:p>
              <a:p>
                <a:pPr algn="ctr">
                  <a:buSzTx/>
                  <a:buFontTx/>
                  <a:buNone/>
                </a:pPr>
                <a:r>
                  <a:rPr lang="en-AU" altLang="en-US" sz="1600">
                    <a:latin typeface="Arial Black" panose="020B0604020202020204" pitchFamily="34" charset="0"/>
                    <a:cs typeface="Arial" panose="020B0604020202020204" pitchFamily="34" charset="0"/>
                  </a:rPr>
                  <a:t>R</a:t>
                </a:r>
              </a:p>
              <a:p>
                <a:pPr algn="ctr">
                  <a:buSzTx/>
                  <a:buFontTx/>
                  <a:buNone/>
                </a:pPr>
                <a:r>
                  <a:rPr lang="en-AU" altLang="en-US" sz="1600">
                    <a:latin typeface="Arial Black" panose="020B0604020202020204" pitchFamily="34" charset="0"/>
                    <a:cs typeface="Arial" panose="020B0604020202020204" pitchFamily="34" charset="0"/>
                  </a:rPr>
                  <a:t>D</a:t>
                </a:r>
              </a:p>
              <a:p>
                <a:pPr algn="ctr">
                  <a:buSzTx/>
                  <a:buFontTx/>
                  <a:buNone/>
                </a:pPr>
                <a:endParaRPr lang="en-AU" altLang="en-US" sz="1600">
                  <a:latin typeface="Arial Black" panose="020B0604020202020204" pitchFamily="34" charset="0"/>
                  <a:cs typeface="Arial" panose="020B0604020202020204" pitchFamily="34" charset="0"/>
                </a:endParaRPr>
              </a:p>
            </p:txBody>
          </p:sp>
          <p:grpSp>
            <p:nvGrpSpPr>
              <p:cNvPr id="235548" name="Group 28">
                <a:extLst>
                  <a:ext uri="{FF2B5EF4-FFF2-40B4-BE49-F238E27FC236}">
                    <a16:creationId xmlns:a16="http://schemas.microsoft.com/office/drawing/2014/main" id="{1E9CD7BB-7281-2D4E-8046-A1214D449BF3}"/>
                  </a:ext>
                </a:extLst>
              </p:cNvPr>
              <p:cNvGrpSpPr>
                <a:grpSpLocks/>
              </p:cNvGrpSpPr>
              <p:nvPr/>
            </p:nvGrpSpPr>
            <p:grpSpPr bwMode="auto">
              <a:xfrm>
                <a:off x="1480" y="729"/>
                <a:ext cx="127" cy="1491"/>
                <a:chOff x="991" y="1167"/>
                <a:chExt cx="136" cy="1597"/>
              </a:xfrm>
            </p:grpSpPr>
            <p:sp>
              <p:nvSpPr>
                <p:cNvPr id="235549" name="AutoShape 29">
                  <a:extLst>
                    <a:ext uri="{FF2B5EF4-FFF2-40B4-BE49-F238E27FC236}">
                      <a16:creationId xmlns:a16="http://schemas.microsoft.com/office/drawing/2014/main" id="{F1E23821-A0FF-F345-AA08-5A25D23F7661}"/>
                    </a:ext>
                  </a:extLst>
                </p:cNvPr>
                <p:cNvSpPr>
                  <a:spLocks noChangeArrowheads="1"/>
                </p:cNvSpPr>
                <p:nvPr/>
              </p:nvSpPr>
              <p:spPr bwMode="auto">
                <a:xfrm>
                  <a:off x="991" y="1167"/>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235550" name="AutoShape 30">
                  <a:extLst>
                    <a:ext uri="{FF2B5EF4-FFF2-40B4-BE49-F238E27FC236}">
                      <a16:creationId xmlns:a16="http://schemas.microsoft.com/office/drawing/2014/main" id="{70269DF0-1B54-9649-A908-A7306CF079FE}"/>
                    </a:ext>
                  </a:extLst>
                </p:cNvPr>
                <p:cNvSpPr>
                  <a:spLocks noChangeArrowheads="1"/>
                </p:cNvSpPr>
                <p:nvPr/>
              </p:nvSpPr>
              <p:spPr bwMode="auto">
                <a:xfrm>
                  <a:off x="991" y="1521"/>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235551" name="AutoShape 31">
                  <a:extLst>
                    <a:ext uri="{FF2B5EF4-FFF2-40B4-BE49-F238E27FC236}">
                      <a16:creationId xmlns:a16="http://schemas.microsoft.com/office/drawing/2014/main" id="{9BF54322-4110-2544-9D82-CCFE239DD767}"/>
                    </a:ext>
                  </a:extLst>
                </p:cNvPr>
                <p:cNvSpPr>
                  <a:spLocks noChangeArrowheads="1"/>
                </p:cNvSpPr>
                <p:nvPr/>
              </p:nvSpPr>
              <p:spPr bwMode="auto">
                <a:xfrm>
                  <a:off x="991" y="1875"/>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235552" name="AutoShape 32">
                  <a:extLst>
                    <a:ext uri="{FF2B5EF4-FFF2-40B4-BE49-F238E27FC236}">
                      <a16:creationId xmlns:a16="http://schemas.microsoft.com/office/drawing/2014/main" id="{476660C6-1834-1247-8EA1-B510A6EB7755}"/>
                    </a:ext>
                  </a:extLst>
                </p:cNvPr>
                <p:cNvSpPr>
                  <a:spLocks noChangeArrowheads="1"/>
                </p:cNvSpPr>
                <p:nvPr/>
              </p:nvSpPr>
              <p:spPr bwMode="auto">
                <a:xfrm>
                  <a:off x="991" y="2229"/>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235553" name="AutoShape 33">
                  <a:extLst>
                    <a:ext uri="{FF2B5EF4-FFF2-40B4-BE49-F238E27FC236}">
                      <a16:creationId xmlns:a16="http://schemas.microsoft.com/office/drawing/2014/main" id="{E65F0204-2D47-AF4C-AABA-488BD46BD6C3}"/>
                    </a:ext>
                  </a:extLst>
                </p:cNvPr>
                <p:cNvSpPr>
                  <a:spLocks noChangeArrowheads="1"/>
                </p:cNvSpPr>
                <p:nvPr/>
              </p:nvSpPr>
              <p:spPr bwMode="auto">
                <a:xfrm>
                  <a:off x="991" y="2583"/>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grpSp>
          <p:grpSp>
            <p:nvGrpSpPr>
              <p:cNvPr id="235554" name="Group 34">
                <a:extLst>
                  <a:ext uri="{FF2B5EF4-FFF2-40B4-BE49-F238E27FC236}">
                    <a16:creationId xmlns:a16="http://schemas.microsoft.com/office/drawing/2014/main" id="{825CBECB-FFC8-7949-9F02-3BE26B10A75D}"/>
                  </a:ext>
                </a:extLst>
              </p:cNvPr>
              <p:cNvGrpSpPr>
                <a:grpSpLocks/>
              </p:cNvGrpSpPr>
              <p:nvPr/>
            </p:nvGrpSpPr>
            <p:grpSpPr bwMode="auto">
              <a:xfrm>
                <a:off x="5022" y="729"/>
                <a:ext cx="127" cy="1491"/>
                <a:chOff x="991" y="1167"/>
                <a:chExt cx="136" cy="1597"/>
              </a:xfrm>
            </p:grpSpPr>
            <p:sp>
              <p:nvSpPr>
                <p:cNvPr id="235555" name="AutoShape 35">
                  <a:extLst>
                    <a:ext uri="{FF2B5EF4-FFF2-40B4-BE49-F238E27FC236}">
                      <a16:creationId xmlns:a16="http://schemas.microsoft.com/office/drawing/2014/main" id="{E9CC1FDA-4C63-094C-82B3-47668094C1AF}"/>
                    </a:ext>
                  </a:extLst>
                </p:cNvPr>
                <p:cNvSpPr>
                  <a:spLocks noChangeArrowheads="1"/>
                </p:cNvSpPr>
                <p:nvPr/>
              </p:nvSpPr>
              <p:spPr bwMode="auto">
                <a:xfrm>
                  <a:off x="991" y="1167"/>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235556" name="AutoShape 36">
                  <a:extLst>
                    <a:ext uri="{FF2B5EF4-FFF2-40B4-BE49-F238E27FC236}">
                      <a16:creationId xmlns:a16="http://schemas.microsoft.com/office/drawing/2014/main" id="{5AB59746-2CCF-DE40-BD33-39AE98D34E07}"/>
                    </a:ext>
                  </a:extLst>
                </p:cNvPr>
                <p:cNvSpPr>
                  <a:spLocks noChangeArrowheads="1"/>
                </p:cNvSpPr>
                <p:nvPr/>
              </p:nvSpPr>
              <p:spPr bwMode="auto">
                <a:xfrm>
                  <a:off x="991" y="1521"/>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235557" name="AutoShape 37">
                  <a:extLst>
                    <a:ext uri="{FF2B5EF4-FFF2-40B4-BE49-F238E27FC236}">
                      <a16:creationId xmlns:a16="http://schemas.microsoft.com/office/drawing/2014/main" id="{AA6C241C-8402-9848-9C14-36EECF4512FC}"/>
                    </a:ext>
                  </a:extLst>
                </p:cNvPr>
                <p:cNvSpPr>
                  <a:spLocks noChangeArrowheads="1"/>
                </p:cNvSpPr>
                <p:nvPr/>
              </p:nvSpPr>
              <p:spPr bwMode="auto">
                <a:xfrm>
                  <a:off x="991" y="1875"/>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235558" name="AutoShape 38">
                  <a:extLst>
                    <a:ext uri="{FF2B5EF4-FFF2-40B4-BE49-F238E27FC236}">
                      <a16:creationId xmlns:a16="http://schemas.microsoft.com/office/drawing/2014/main" id="{22B60FF5-897F-BC49-8CE0-DA7216A0271E}"/>
                    </a:ext>
                  </a:extLst>
                </p:cNvPr>
                <p:cNvSpPr>
                  <a:spLocks noChangeArrowheads="1"/>
                </p:cNvSpPr>
                <p:nvPr/>
              </p:nvSpPr>
              <p:spPr bwMode="auto">
                <a:xfrm>
                  <a:off x="991" y="2229"/>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235559" name="AutoShape 39">
                  <a:extLst>
                    <a:ext uri="{FF2B5EF4-FFF2-40B4-BE49-F238E27FC236}">
                      <a16:creationId xmlns:a16="http://schemas.microsoft.com/office/drawing/2014/main" id="{E8FA5119-FC5C-C443-B987-3188D5DCA60F}"/>
                    </a:ext>
                  </a:extLst>
                </p:cNvPr>
                <p:cNvSpPr>
                  <a:spLocks noChangeArrowheads="1"/>
                </p:cNvSpPr>
                <p:nvPr/>
              </p:nvSpPr>
              <p:spPr bwMode="auto">
                <a:xfrm>
                  <a:off x="991" y="2583"/>
                  <a:ext cx="136" cy="181"/>
                </a:xfrm>
                <a:prstGeom prst="rightArrow">
                  <a:avLst>
                    <a:gd name="adj1" fmla="val 50000"/>
                    <a:gd name="adj2" fmla="val 25000"/>
                  </a:avLst>
                </a:prstGeom>
                <a:solidFill>
                  <a:srgbClr val="F71A03"/>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grpSp>
          <p:sp>
            <p:nvSpPr>
              <p:cNvPr id="235560" name="Line 40">
                <a:extLst>
                  <a:ext uri="{FF2B5EF4-FFF2-40B4-BE49-F238E27FC236}">
                    <a16:creationId xmlns:a16="http://schemas.microsoft.com/office/drawing/2014/main" id="{6544A81C-4706-1849-BCB4-3B5ED5409CF1}"/>
                  </a:ext>
                </a:extLst>
              </p:cNvPr>
              <p:cNvSpPr>
                <a:spLocks noChangeShapeType="1"/>
              </p:cNvSpPr>
              <p:nvPr/>
            </p:nvSpPr>
            <p:spPr bwMode="auto">
              <a:xfrm>
                <a:off x="4599" y="640"/>
                <a:ext cx="0" cy="160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1" name="Line 41">
                <a:extLst>
                  <a:ext uri="{FF2B5EF4-FFF2-40B4-BE49-F238E27FC236}">
                    <a16:creationId xmlns:a16="http://schemas.microsoft.com/office/drawing/2014/main" id="{7489B725-6202-E845-ABC5-1A87AF0F12CA}"/>
                  </a:ext>
                </a:extLst>
              </p:cNvPr>
              <p:cNvSpPr>
                <a:spLocks noChangeShapeType="1"/>
              </p:cNvSpPr>
              <p:nvPr/>
            </p:nvSpPr>
            <p:spPr bwMode="auto">
              <a:xfrm>
                <a:off x="4260" y="851"/>
                <a:ext cx="0" cy="1218"/>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2" name="Line 42">
                <a:extLst>
                  <a:ext uri="{FF2B5EF4-FFF2-40B4-BE49-F238E27FC236}">
                    <a16:creationId xmlns:a16="http://schemas.microsoft.com/office/drawing/2014/main" id="{0C4732F1-C36E-0F4E-A8F2-729D6E3F5188}"/>
                  </a:ext>
                </a:extLst>
              </p:cNvPr>
              <p:cNvSpPr>
                <a:spLocks noChangeShapeType="1"/>
              </p:cNvSpPr>
              <p:nvPr/>
            </p:nvSpPr>
            <p:spPr bwMode="auto">
              <a:xfrm>
                <a:off x="3963" y="1052"/>
                <a:ext cx="0" cy="82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3" name="Line 43">
                <a:extLst>
                  <a:ext uri="{FF2B5EF4-FFF2-40B4-BE49-F238E27FC236}">
                    <a16:creationId xmlns:a16="http://schemas.microsoft.com/office/drawing/2014/main" id="{92A22E64-CDEF-7A49-A6FE-F3A8A54C27E0}"/>
                  </a:ext>
                </a:extLst>
              </p:cNvPr>
              <p:cNvSpPr>
                <a:spLocks noChangeShapeType="1"/>
              </p:cNvSpPr>
              <p:nvPr/>
            </p:nvSpPr>
            <p:spPr bwMode="auto">
              <a:xfrm>
                <a:off x="3709" y="1190"/>
                <a:ext cx="0" cy="54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4" name="Line 44">
                <a:extLst>
                  <a:ext uri="{FF2B5EF4-FFF2-40B4-BE49-F238E27FC236}">
                    <a16:creationId xmlns:a16="http://schemas.microsoft.com/office/drawing/2014/main" id="{9D7333B2-B0AE-0843-A76B-C7124B71DF44}"/>
                  </a:ext>
                </a:extLst>
              </p:cNvPr>
              <p:cNvSpPr>
                <a:spLocks noChangeShapeType="1"/>
              </p:cNvSpPr>
              <p:nvPr/>
            </p:nvSpPr>
            <p:spPr bwMode="auto">
              <a:xfrm>
                <a:off x="1972" y="657"/>
                <a:ext cx="0" cy="1591"/>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5" name="Line 45">
                <a:extLst>
                  <a:ext uri="{FF2B5EF4-FFF2-40B4-BE49-F238E27FC236}">
                    <a16:creationId xmlns:a16="http://schemas.microsoft.com/office/drawing/2014/main" id="{6219655E-940B-314C-BEE0-EAF0676B7057}"/>
                  </a:ext>
                </a:extLst>
              </p:cNvPr>
              <p:cNvSpPr>
                <a:spLocks noChangeShapeType="1"/>
              </p:cNvSpPr>
              <p:nvPr/>
            </p:nvSpPr>
            <p:spPr bwMode="auto">
              <a:xfrm>
                <a:off x="2269" y="851"/>
                <a:ext cx="0" cy="1232"/>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6" name="Line 46">
                <a:extLst>
                  <a:ext uri="{FF2B5EF4-FFF2-40B4-BE49-F238E27FC236}">
                    <a16:creationId xmlns:a16="http://schemas.microsoft.com/office/drawing/2014/main" id="{121C25EA-F7A2-364F-9CF1-BD4E1856DB3C}"/>
                  </a:ext>
                </a:extLst>
              </p:cNvPr>
              <p:cNvSpPr>
                <a:spLocks noChangeShapeType="1"/>
              </p:cNvSpPr>
              <p:nvPr/>
            </p:nvSpPr>
            <p:spPr bwMode="auto">
              <a:xfrm>
                <a:off x="2504" y="997"/>
                <a:ext cx="0" cy="93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67" name="Line 47">
                <a:extLst>
                  <a:ext uri="{FF2B5EF4-FFF2-40B4-BE49-F238E27FC236}">
                    <a16:creationId xmlns:a16="http://schemas.microsoft.com/office/drawing/2014/main" id="{E0777B17-7C53-6844-84D0-E54DFF98ED2E}"/>
                  </a:ext>
                </a:extLst>
              </p:cNvPr>
              <p:cNvSpPr>
                <a:spLocks noChangeShapeType="1"/>
              </p:cNvSpPr>
              <p:nvPr/>
            </p:nvSpPr>
            <p:spPr bwMode="auto">
              <a:xfrm>
                <a:off x="2819" y="1177"/>
                <a:ext cx="0" cy="57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5568" name="Rectangle 48">
              <a:extLst>
                <a:ext uri="{FF2B5EF4-FFF2-40B4-BE49-F238E27FC236}">
                  <a16:creationId xmlns:a16="http://schemas.microsoft.com/office/drawing/2014/main" id="{117B0748-B43E-7E49-B389-DD94269C2AC4}"/>
                </a:ext>
              </a:extLst>
            </p:cNvPr>
            <p:cNvSpPr>
              <a:spLocks noChangeArrowheads="1"/>
            </p:cNvSpPr>
            <p:nvPr/>
          </p:nvSpPr>
          <p:spPr bwMode="auto">
            <a:xfrm>
              <a:off x="136" y="478"/>
              <a:ext cx="613" cy="202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91449" tIns="45725" rIns="91449" bIns="45725" anchor="ctr"/>
            <a:lstStyle/>
            <a:p>
              <a:pPr algn="ctr">
                <a:spcBef>
                  <a:spcPct val="0"/>
                </a:spcBef>
                <a:spcAft>
                  <a:spcPct val="0"/>
                </a:spcAft>
                <a:buSzTx/>
                <a:buFontTx/>
                <a:buNone/>
              </a:pPr>
              <a:r>
                <a:rPr lang="en-US" altLang="en-US" sz="1300">
                  <a:solidFill>
                    <a:schemeClr val="tx2"/>
                  </a:solidFill>
                </a:rPr>
                <a:t>BowTie Model</a:t>
              </a:r>
            </a:p>
          </p:txBody>
        </p:sp>
        <p:sp>
          <p:nvSpPr>
            <p:cNvPr id="235569" name="AutoShape 49">
              <a:extLst>
                <a:ext uri="{FF2B5EF4-FFF2-40B4-BE49-F238E27FC236}">
                  <a16:creationId xmlns:a16="http://schemas.microsoft.com/office/drawing/2014/main" id="{7DDB24CA-D191-A74B-BFC5-0A8736AD4337}"/>
                </a:ext>
              </a:extLst>
            </p:cNvPr>
            <p:cNvSpPr>
              <a:spLocks/>
            </p:cNvSpPr>
            <p:nvPr/>
          </p:nvSpPr>
          <p:spPr bwMode="auto">
            <a:xfrm>
              <a:off x="703" y="1345"/>
              <a:ext cx="272" cy="271"/>
            </a:xfrm>
            <a:prstGeom prst="leftBrace">
              <a:avLst>
                <a:gd name="adj1" fmla="val 62500"/>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en-US"/>
            </a:p>
          </p:txBody>
        </p:sp>
      </p:grpSp>
      <p:grpSp>
        <p:nvGrpSpPr>
          <p:cNvPr id="2" name="Group 1">
            <a:extLst>
              <a:ext uri="{FF2B5EF4-FFF2-40B4-BE49-F238E27FC236}">
                <a16:creationId xmlns:a16="http://schemas.microsoft.com/office/drawing/2014/main" id="{25B69954-159E-944D-B0D8-D65D708C04B8}"/>
              </a:ext>
            </a:extLst>
          </p:cNvPr>
          <p:cNvGrpSpPr/>
          <p:nvPr/>
        </p:nvGrpSpPr>
        <p:grpSpPr>
          <a:xfrm>
            <a:off x="1350963" y="5534026"/>
            <a:ext cx="9256712" cy="1279525"/>
            <a:chOff x="1350963" y="5534026"/>
            <a:chExt cx="9256712" cy="1279525"/>
          </a:xfrm>
        </p:grpSpPr>
        <p:sp>
          <p:nvSpPr>
            <p:cNvPr id="235571" name="Rectangle 51">
              <a:extLst>
                <a:ext uri="{FF2B5EF4-FFF2-40B4-BE49-F238E27FC236}">
                  <a16:creationId xmlns:a16="http://schemas.microsoft.com/office/drawing/2014/main" id="{9E17A423-09C6-F745-A9DB-D8861E9FF6D5}"/>
                </a:ext>
              </a:extLst>
            </p:cNvPr>
            <p:cNvSpPr>
              <a:spLocks noChangeArrowheads="1"/>
            </p:cNvSpPr>
            <p:nvPr/>
          </p:nvSpPr>
          <p:spPr bwMode="auto">
            <a:xfrm>
              <a:off x="1350963" y="5976939"/>
              <a:ext cx="1054100" cy="476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91449" tIns="45725" rIns="91449" bIns="45725" anchor="ctr"/>
            <a:lstStyle/>
            <a:p>
              <a:pPr algn="ctr">
                <a:spcBef>
                  <a:spcPct val="0"/>
                </a:spcBef>
                <a:spcAft>
                  <a:spcPct val="0"/>
                </a:spcAft>
                <a:buSzTx/>
                <a:buFontTx/>
                <a:buNone/>
              </a:pPr>
              <a:r>
                <a:rPr lang="en-US" altLang="en-US" sz="1300">
                  <a:solidFill>
                    <a:schemeClr val="tx2"/>
                  </a:solidFill>
                </a:rPr>
                <a:t>PPRR Model</a:t>
              </a:r>
            </a:p>
          </p:txBody>
        </p:sp>
        <p:sp>
          <p:nvSpPr>
            <p:cNvPr id="235572" name="AutoShape 52">
              <a:extLst>
                <a:ext uri="{FF2B5EF4-FFF2-40B4-BE49-F238E27FC236}">
                  <a16:creationId xmlns:a16="http://schemas.microsoft.com/office/drawing/2014/main" id="{50C73158-59B0-1D47-8B0E-AF2E59BE1CBF}"/>
                </a:ext>
              </a:extLst>
            </p:cNvPr>
            <p:cNvSpPr>
              <a:spLocks/>
            </p:cNvSpPr>
            <p:nvPr/>
          </p:nvSpPr>
          <p:spPr bwMode="auto">
            <a:xfrm>
              <a:off x="2325688" y="5995989"/>
              <a:ext cx="468312" cy="407988"/>
            </a:xfrm>
            <a:prstGeom prst="leftBrace">
              <a:avLst>
                <a:gd name="adj1" fmla="val 16667"/>
                <a:gd name="adj2" fmla="val 50000"/>
              </a:avLst>
            </a:prstGeom>
            <a:noFill/>
            <a:ln w="28575">
              <a:solidFill>
                <a:schemeClr val="bg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nchor="ctr">
              <a:spAutoFit/>
            </a:bodyPr>
            <a:lstStyle/>
            <a:p>
              <a:endParaRPr lang="en-US"/>
            </a:p>
          </p:txBody>
        </p:sp>
        <p:pic>
          <p:nvPicPr>
            <p:cNvPr id="235573" name="Picture 53">
              <a:extLst>
                <a:ext uri="{FF2B5EF4-FFF2-40B4-BE49-F238E27FC236}">
                  <a16:creationId xmlns:a16="http://schemas.microsoft.com/office/drawing/2014/main" id="{32F69574-9C32-B541-869D-676244957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75" y="5534026"/>
              <a:ext cx="7632700" cy="1279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grpSp>
      <p:sp>
        <p:nvSpPr>
          <p:cNvPr id="235574" name="Rectangle 54">
            <a:extLst>
              <a:ext uri="{FF2B5EF4-FFF2-40B4-BE49-F238E27FC236}">
                <a16:creationId xmlns:a16="http://schemas.microsoft.com/office/drawing/2014/main" id="{BC6AF27E-A8BA-1844-95CC-AA4E5D86075A}"/>
              </a:ext>
            </a:extLst>
          </p:cNvPr>
          <p:cNvSpPr>
            <a:spLocks noGrp="1" noChangeArrowheads="1"/>
          </p:cNvSpPr>
          <p:nvPr>
            <p:ph type="title"/>
          </p:nvPr>
        </p:nvSpPr>
        <p:spPr>
          <a:xfrm>
            <a:off x="838200" y="45738"/>
            <a:ext cx="10515600" cy="1325563"/>
          </a:xfrm>
        </p:spPr>
        <p:txBody>
          <a:bodyPr/>
          <a:lstStyle/>
          <a:p>
            <a:r>
              <a:rPr lang="en-US" altLang="en-US" dirty="0"/>
              <a:t>ACTIVITY AREAS</a:t>
            </a:r>
          </a:p>
        </p:txBody>
      </p:sp>
      <p:sp>
        <p:nvSpPr>
          <p:cNvPr id="3" name="TextBox 2">
            <a:extLst>
              <a:ext uri="{FF2B5EF4-FFF2-40B4-BE49-F238E27FC236}">
                <a16:creationId xmlns:a16="http://schemas.microsoft.com/office/drawing/2014/main" id="{AB373EEF-4F6A-5443-8971-C4627099E3B0}"/>
              </a:ext>
            </a:extLst>
          </p:cNvPr>
          <p:cNvSpPr txBox="1"/>
          <p:nvPr/>
        </p:nvSpPr>
        <p:spPr>
          <a:xfrm>
            <a:off x="3343252" y="5815986"/>
            <a:ext cx="1136049" cy="276999"/>
          </a:xfrm>
          <a:prstGeom prst="rect">
            <a:avLst/>
          </a:prstGeom>
          <a:solidFill>
            <a:srgbClr val="F9ED09"/>
          </a:solidFill>
        </p:spPr>
        <p:txBody>
          <a:bodyPr wrap="square" lIns="0" rtlCol="0">
            <a:spAutoFit/>
          </a:bodyPr>
          <a:lstStyle/>
          <a:p>
            <a:r>
              <a:rPr lang="en-US" sz="1200" b="1" i="1" dirty="0"/>
              <a:t>REVENTION</a:t>
            </a:r>
          </a:p>
        </p:txBody>
      </p:sp>
    </p:spTree>
    <p:extLst>
      <p:ext uri="{BB962C8B-B14F-4D97-AF65-F5344CB8AC3E}">
        <p14:creationId xmlns:p14="http://schemas.microsoft.com/office/powerpoint/2010/main" val="2146764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70" name="Group 2">
            <a:extLst>
              <a:ext uri="{FF2B5EF4-FFF2-40B4-BE49-F238E27FC236}">
                <a16:creationId xmlns:a16="http://schemas.microsoft.com/office/drawing/2014/main" id="{D5AAF929-8F93-9045-A6AF-0CD1EA790924}"/>
              </a:ext>
            </a:extLst>
          </p:cNvPr>
          <p:cNvGrpSpPr>
            <a:grpSpLocks/>
          </p:cNvGrpSpPr>
          <p:nvPr/>
        </p:nvGrpSpPr>
        <p:grpSpPr bwMode="auto">
          <a:xfrm>
            <a:off x="5080000" y="1016001"/>
            <a:ext cx="5735638" cy="1058863"/>
            <a:chOff x="159" y="278"/>
            <a:chExt cx="5420" cy="1085"/>
          </a:xfrm>
        </p:grpSpPr>
        <p:sp>
          <p:nvSpPr>
            <p:cNvPr id="237571" name="Rectangle 3">
              <a:extLst>
                <a:ext uri="{FF2B5EF4-FFF2-40B4-BE49-F238E27FC236}">
                  <a16:creationId xmlns:a16="http://schemas.microsoft.com/office/drawing/2014/main" id="{495F132A-CB3E-A649-867F-F4C24BFC6DC4}"/>
                </a:ext>
              </a:extLst>
            </p:cNvPr>
            <p:cNvSpPr>
              <a:spLocks noChangeArrowheads="1"/>
            </p:cNvSpPr>
            <p:nvPr/>
          </p:nvSpPr>
          <p:spPr bwMode="auto">
            <a:xfrm>
              <a:off x="159" y="278"/>
              <a:ext cx="5420" cy="1085"/>
            </a:xfrm>
            <a:prstGeom prst="rect">
              <a:avLst/>
            </a:prstGeom>
            <a:solidFill>
              <a:srgbClr val="EAEAEA"/>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91449" tIns="45725" rIns="91449" bIns="45725"/>
            <a:lstStyle/>
            <a:p>
              <a:pPr algn="ctr">
                <a:spcBef>
                  <a:spcPct val="0"/>
                </a:spcBef>
                <a:spcAft>
                  <a:spcPct val="0"/>
                </a:spcAft>
                <a:buSzTx/>
                <a:buFontTx/>
                <a:buNone/>
              </a:pPr>
              <a:r>
                <a:rPr lang="en-AU" altLang="en-US" sz="1600">
                  <a:solidFill>
                    <a:srgbClr val="008000"/>
                  </a:solidFill>
                </a:rPr>
                <a:t>Activity Areas</a:t>
              </a:r>
              <a:endParaRPr lang="en-US" altLang="en-US" sz="1600">
                <a:solidFill>
                  <a:srgbClr val="008000"/>
                </a:solidFill>
              </a:endParaRPr>
            </a:p>
          </p:txBody>
        </p:sp>
        <p:pic>
          <p:nvPicPr>
            <p:cNvPr id="237572" name="Picture 4">
              <a:extLst>
                <a:ext uri="{FF2B5EF4-FFF2-40B4-BE49-F238E27FC236}">
                  <a16:creationId xmlns:a16="http://schemas.microsoft.com/office/drawing/2014/main" id="{63EE05E6-DE8A-F844-BEF1-7F267FA52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482"/>
              <a:ext cx="5396" cy="88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grpSp>
      <p:grpSp>
        <p:nvGrpSpPr>
          <p:cNvPr id="237573" name="Group 5">
            <a:extLst>
              <a:ext uri="{FF2B5EF4-FFF2-40B4-BE49-F238E27FC236}">
                <a16:creationId xmlns:a16="http://schemas.microsoft.com/office/drawing/2014/main" id="{DDA31782-5A18-384B-B704-C4DAD7064CB4}"/>
              </a:ext>
            </a:extLst>
          </p:cNvPr>
          <p:cNvGrpSpPr>
            <a:grpSpLocks/>
          </p:cNvGrpSpPr>
          <p:nvPr/>
        </p:nvGrpSpPr>
        <p:grpSpPr bwMode="auto">
          <a:xfrm>
            <a:off x="1387475" y="2116139"/>
            <a:ext cx="3443288" cy="3455987"/>
            <a:chOff x="142" y="1333"/>
            <a:chExt cx="2003" cy="2177"/>
          </a:xfrm>
        </p:grpSpPr>
        <p:sp>
          <p:nvSpPr>
            <p:cNvPr id="237574" name="Rectangle 6">
              <a:extLst>
                <a:ext uri="{FF2B5EF4-FFF2-40B4-BE49-F238E27FC236}">
                  <a16:creationId xmlns:a16="http://schemas.microsoft.com/office/drawing/2014/main" id="{867F14C0-090F-1147-B292-ABEE9F694548}"/>
                </a:ext>
              </a:extLst>
            </p:cNvPr>
            <p:cNvSpPr>
              <a:spLocks noChangeArrowheads="1"/>
            </p:cNvSpPr>
            <p:nvPr/>
          </p:nvSpPr>
          <p:spPr bwMode="auto">
            <a:xfrm>
              <a:off x="142" y="1333"/>
              <a:ext cx="2003" cy="2177"/>
            </a:xfrm>
            <a:prstGeom prst="rect">
              <a:avLst/>
            </a:prstGeom>
            <a:solidFill>
              <a:srgbClr val="EAEAEA"/>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91449" tIns="45725" rIns="91449" bIns="45725"/>
            <a:lstStyle/>
            <a:p>
              <a:pPr algn="ctr">
                <a:spcBef>
                  <a:spcPct val="0"/>
                </a:spcBef>
                <a:spcAft>
                  <a:spcPct val="0"/>
                </a:spcAft>
                <a:buSzTx/>
                <a:buFontTx/>
                <a:buNone/>
              </a:pPr>
              <a:r>
                <a:rPr lang="en-US" altLang="en-US" sz="1700">
                  <a:solidFill>
                    <a:srgbClr val="009900"/>
                  </a:solidFill>
                </a:rPr>
                <a:t>Practice Areas</a:t>
              </a:r>
            </a:p>
          </p:txBody>
        </p:sp>
        <p:pic>
          <p:nvPicPr>
            <p:cNvPr id="237575" name="Picture 7">
              <a:extLst>
                <a:ext uri="{FF2B5EF4-FFF2-40B4-BE49-F238E27FC236}">
                  <a16:creationId xmlns:a16="http://schemas.microsoft.com/office/drawing/2014/main" id="{C46AFA8B-64DE-F94C-8B26-8DC51B5CA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492"/>
              <a:ext cx="1982" cy="1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grpSp>
      <p:sp>
        <p:nvSpPr>
          <p:cNvPr id="237576" name="Line 8">
            <a:extLst>
              <a:ext uri="{FF2B5EF4-FFF2-40B4-BE49-F238E27FC236}">
                <a16:creationId xmlns:a16="http://schemas.microsoft.com/office/drawing/2014/main" id="{7F6E9D46-0487-FB45-9AD7-4F56D60A27F3}"/>
              </a:ext>
            </a:extLst>
          </p:cNvPr>
          <p:cNvSpPr>
            <a:spLocks noChangeShapeType="1"/>
          </p:cNvSpPr>
          <p:nvPr/>
        </p:nvSpPr>
        <p:spPr bwMode="auto">
          <a:xfrm>
            <a:off x="2819400" y="5427663"/>
            <a:ext cx="791845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77" name="Line 9">
            <a:extLst>
              <a:ext uri="{FF2B5EF4-FFF2-40B4-BE49-F238E27FC236}">
                <a16:creationId xmlns:a16="http://schemas.microsoft.com/office/drawing/2014/main" id="{28A56D16-112F-AF44-AC64-37AC97A898C6}"/>
              </a:ext>
            </a:extLst>
          </p:cNvPr>
          <p:cNvSpPr>
            <a:spLocks noChangeShapeType="1"/>
          </p:cNvSpPr>
          <p:nvPr/>
        </p:nvSpPr>
        <p:spPr bwMode="auto">
          <a:xfrm>
            <a:off x="1962150" y="4837113"/>
            <a:ext cx="87757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78" name="Line 10">
            <a:extLst>
              <a:ext uri="{FF2B5EF4-FFF2-40B4-BE49-F238E27FC236}">
                <a16:creationId xmlns:a16="http://schemas.microsoft.com/office/drawing/2014/main" id="{59602134-75BA-E24A-84CF-23E452600C28}"/>
              </a:ext>
            </a:extLst>
          </p:cNvPr>
          <p:cNvSpPr>
            <a:spLocks noChangeShapeType="1"/>
          </p:cNvSpPr>
          <p:nvPr/>
        </p:nvSpPr>
        <p:spPr bwMode="auto">
          <a:xfrm>
            <a:off x="1804988" y="3065463"/>
            <a:ext cx="89328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79" name="Line 11">
            <a:extLst>
              <a:ext uri="{FF2B5EF4-FFF2-40B4-BE49-F238E27FC236}">
                <a16:creationId xmlns:a16="http://schemas.microsoft.com/office/drawing/2014/main" id="{071B6463-470A-6549-8A7F-FD8BBDB051A4}"/>
              </a:ext>
            </a:extLst>
          </p:cNvPr>
          <p:cNvSpPr>
            <a:spLocks noChangeShapeType="1"/>
          </p:cNvSpPr>
          <p:nvPr/>
        </p:nvSpPr>
        <p:spPr bwMode="auto">
          <a:xfrm>
            <a:off x="3481388" y="2476500"/>
            <a:ext cx="72564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80" name="Line 12">
            <a:extLst>
              <a:ext uri="{FF2B5EF4-FFF2-40B4-BE49-F238E27FC236}">
                <a16:creationId xmlns:a16="http://schemas.microsoft.com/office/drawing/2014/main" id="{75BF8934-C5A3-7F44-AF23-D6768C5CB419}"/>
              </a:ext>
            </a:extLst>
          </p:cNvPr>
          <p:cNvSpPr>
            <a:spLocks noChangeShapeType="1"/>
          </p:cNvSpPr>
          <p:nvPr/>
        </p:nvSpPr>
        <p:spPr bwMode="auto">
          <a:xfrm rot="5400000">
            <a:off x="8629650"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81" name="Line 13">
            <a:extLst>
              <a:ext uri="{FF2B5EF4-FFF2-40B4-BE49-F238E27FC236}">
                <a16:creationId xmlns:a16="http://schemas.microsoft.com/office/drawing/2014/main" id="{7DD28361-14CF-B646-BD97-27C41E12D31D}"/>
              </a:ext>
            </a:extLst>
          </p:cNvPr>
          <p:cNvSpPr>
            <a:spLocks noChangeShapeType="1"/>
          </p:cNvSpPr>
          <p:nvPr/>
        </p:nvSpPr>
        <p:spPr bwMode="auto">
          <a:xfrm rot="5400000">
            <a:off x="7254875"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82" name="Line 14">
            <a:extLst>
              <a:ext uri="{FF2B5EF4-FFF2-40B4-BE49-F238E27FC236}">
                <a16:creationId xmlns:a16="http://schemas.microsoft.com/office/drawing/2014/main" id="{4BFF2201-7244-3A48-926A-5D60FE982BE5}"/>
              </a:ext>
            </a:extLst>
          </p:cNvPr>
          <p:cNvSpPr>
            <a:spLocks noChangeShapeType="1"/>
          </p:cNvSpPr>
          <p:nvPr/>
        </p:nvSpPr>
        <p:spPr bwMode="auto">
          <a:xfrm rot="5400000">
            <a:off x="3128963"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83" name="Line 15">
            <a:extLst>
              <a:ext uri="{FF2B5EF4-FFF2-40B4-BE49-F238E27FC236}">
                <a16:creationId xmlns:a16="http://schemas.microsoft.com/office/drawing/2014/main" id="{CC431C81-2E49-1D48-BD1C-6B6B29B8D1F6}"/>
              </a:ext>
            </a:extLst>
          </p:cNvPr>
          <p:cNvSpPr>
            <a:spLocks noChangeShapeType="1"/>
          </p:cNvSpPr>
          <p:nvPr/>
        </p:nvSpPr>
        <p:spPr bwMode="auto">
          <a:xfrm rot="5400000">
            <a:off x="4505325"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84" name="Line 16">
            <a:extLst>
              <a:ext uri="{FF2B5EF4-FFF2-40B4-BE49-F238E27FC236}">
                <a16:creationId xmlns:a16="http://schemas.microsoft.com/office/drawing/2014/main" id="{72FD3900-4E9C-F94F-AFCC-1809ED3DFD8E}"/>
              </a:ext>
            </a:extLst>
          </p:cNvPr>
          <p:cNvSpPr>
            <a:spLocks noChangeShapeType="1"/>
          </p:cNvSpPr>
          <p:nvPr/>
        </p:nvSpPr>
        <p:spPr bwMode="auto">
          <a:xfrm rot="5400000">
            <a:off x="5880100"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85" name="Line 17">
            <a:extLst>
              <a:ext uri="{FF2B5EF4-FFF2-40B4-BE49-F238E27FC236}">
                <a16:creationId xmlns:a16="http://schemas.microsoft.com/office/drawing/2014/main" id="{65BD250A-D52F-334E-852C-A27E0E7002EC}"/>
              </a:ext>
            </a:extLst>
          </p:cNvPr>
          <p:cNvSpPr>
            <a:spLocks noChangeShapeType="1"/>
          </p:cNvSpPr>
          <p:nvPr/>
        </p:nvSpPr>
        <p:spPr bwMode="auto">
          <a:xfrm>
            <a:off x="1804988" y="4246563"/>
            <a:ext cx="89328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7586" name="Line 18">
            <a:extLst>
              <a:ext uri="{FF2B5EF4-FFF2-40B4-BE49-F238E27FC236}">
                <a16:creationId xmlns:a16="http://schemas.microsoft.com/office/drawing/2014/main" id="{2C2FDA1E-066C-8B41-A916-3F01C213A090}"/>
              </a:ext>
            </a:extLst>
          </p:cNvPr>
          <p:cNvSpPr>
            <a:spLocks noChangeShapeType="1"/>
          </p:cNvSpPr>
          <p:nvPr/>
        </p:nvSpPr>
        <p:spPr bwMode="auto">
          <a:xfrm>
            <a:off x="1571626" y="3656013"/>
            <a:ext cx="9166225"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Tree>
    <p:extLst>
      <p:ext uri="{BB962C8B-B14F-4D97-AF65-F5344CB8AC3E}">
        <p14:creationId xmlns:p14="http://schemas.microsoft.com/office/powerpoint/2010/main" val="2938175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618" name="Group 2">
            <a:extLst>
              <a:ext uri="{FF2B5EF4-FFF2-40B4-BE49-F238E27FC236}">
                <a16:creationId xmlns:a16="http://schemas.microsoft.com/office/drawing/2014/main" id="{E975393D-EF95-B241-90EB-F6D147248C2C}"/>
              </a:ext>
            </a:extLst>
          </p:cNvPr>
          <p:cNvGrpSpPr>
            <a:grpSpLocks/>
          </p:cNvGrpSpPr>
          <p:nvPr/>
        </p:nvGrpSpPr>
        <p:grpSpPr bwMode="auto">
          <a:xfrm>
            <a:off x="5080000" y="1016001"/>
            <a:ext cx="5735638" cy="1058863"/>
            <a:chOff x="159" y="278"/>
            <a:chExt cx="5420" cy="1085"/>
          </a:xfrm>
        </p:grpSpPr>
        <p:sp>
          <p:nvSpPr>
            <p:cNvPr id="239619" name="Rectangle 3">
              <a:extLst>
                <a:ext uri="{FF2B5EF4-FFF2-40B4-BE49-F238E27FC236}">
                  <a16:creationId xmlns:a16="http://schemas.microsoft.com/office/drawing/2014/main" id="{8DDA3933-6C0C-7644-B12E-08CB451C9317}"/>
                </a:ext>
              </a:extLst>
            </p:cNvPr>
            <p:cNvSpPr>
              <a:spLocks noChangeArrowheads="1"/>
            </p:cNvSpPr>
            <p:nvPr/>
          </p:nvSpPr>
          <p:spPr bwMode="auto">
            <a:xfrm>
              <a:off x="159" y="278"/>
              <a:ext cx="5420" cy="1085"/>
            </a:xfrm>
            <a:prstGeom prst="rect">
              <a:avLst/>
            </a:prstGeom>
            <a:solidFill>
              <a:srgbClr val="EAEAEA"/>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91449" tIns="45725" rIns="91449" bIns="45725"/>
            <a:lstStyle/>
            <a:p>
              <a:pPr algn="ctr">
                <a:spcBef>
                  <a:spcPct val="0"/>
                </a:spcBef>
                <a:spcAft>
                  <a:spcPct val="0"/>
                </a:spcAft>
                <a:buSzTx/>
                <a:buFontTx/>
                <a:buNone/>
              </a:pPr>
              <a:r>
                <a:rPr lang="en-AU" altLang="en-US" sz="1600">
                  <a:solidFill>
                    <a:srgbClr val="008000"/>
                  </a:solidFill>
                </a:rPr>
                <a:t>Activity Areas</a:t>
              </a:r>
              <a:endParaRPr lang="en-US" altLang="en-US" sz="1600">
                <a:solidFill>
                  <a:srgbClr val="008000"/>
                </a:solidFill>
              </a:endParaRPr>
            </a:p>
          </p:txBody>
        </p:sp>
        <p:pic>
          <p:nvPicPr>
            <p:cNvPr id="239620" name="Picture 4">
              <a:extLst>
                <a:ext uri="{FF2B5EF4-FFF2-40B4-BE49-F238E27FC236}">
                  <a16:creationId xmlns:a16="http://schemas.microsoft.com/office/drawing/2014/main" id="{331312B7-0FB0-D84F-90FE-BC5794DCB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482"/>
              <a:ext cx="5396" cy="88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grpSp>
      <p:grpSp>
        <p:nvGrpSpPr>
          <p:cNvPr id="239621" name="Group 5">
            <a:extLst>
              <a:ext uri="{FF2B5EF4-FFF2-40B4-BE49-F238E27FC236}">
                <a16:creationId xmlns:a16="http://schemas.microsoft.com/office/drawing/2014/main" id="{7E7E5442-0BA4-504B-8513-82132B6687B7}"/>
              </a:ext>
            </a:extLst>
          </p:cNvPr>
          <p:cNvGrpSpPr>
            <a:grpSpLocks/>
          </p:cNvGrpSpPr>
          <p:nvPr/>
        </p:nvGrpSpPr>
        <p:grpSpPr bwMode="auto">
          <a:xfrm>
            <a:off x="1387475" y="2116139"/>
            <a:ext cx="3443288" cy="3455987"/>
            <a:chOff x="142" y="1333"/>
            <a:chExt cx="2003" cy="2177"/>
          </a:xfrm>
        </p:grpSpPr>
        <p:sp>
          <p:nvSpPr>
            <p:cNvPr id="239622" name="Rectangle 6">
              <a:extLst>
                <a:ext uri="{FF2B5EF4-FFF2-40B4-BE49-F238E27FC236}">
                  <a16:creationId xmlns:a16="http://schemas.microsoft.com/office/drawing/2014/main" id="{95FA8375-B26E-1141-8E68-D9E8C2FBF518}"/>
                </a:ext>
              </a:extLst>
            </p:cNvPr>
            <p:cNvSpPr>
              <a:spLocks noChangeArrowheads="1"/>
            </p:cNvSpPr>
            <p:nvPr/>
          </p:nvSpPr>
          <p:spPr bwMode="auto">
            <a:xfrm>
              <a:off x="142" y="1333"/>
              <a:ext cx="2003" cy="2177"/>
            </a:xfrm>
            <a:prstGeom prst="rect">
              <a:avLst/>
            </a:prstGeom>
            <a:solidFill>
              <a:srgbClr val="EAEAEA"/>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91449" tIns="45725" rIns="91449" bIns="45725"/>
            <a:lstStyle/>
            <a:p>
              <a:pPr algn="ctr">
                <a:spcBef>
                  <a:spcPct val="0"/>
                </a:spcBef>
                <a:spcAft>
                  <a:spcPct val="0"/>
                </a:spcAft>
                <a:buSzTx/>
                <a:buFontTx/>
                <a:buNone/>
              </a:pPr>
              <a:r>
                <a:rPr lang="en-US" altLang="en-US" sz="1700">
                  <a:solidFill>
                    <a:srgbClr val="009900"/>
                  </a:solidFill>
                </a:rPr>
                <a:t>Practice Areas</a:t>
              </a:r>
            </a:p>
          </p:txBody>
        </p:sp>
        <p:pic>
          <p:nvPicPr>
            <p:cNvPr id="239623" name="Picture 7">
              <a:extLst>
                <a:ext uri="{FF2B5EF4-FFF2-40B4-BE49-F238E27FC236}">
                  <a16:creationId xmlns:a16="http://schemas.microsoft.com/office/drawing/2014/main" id="{851F9ACD-18F9-A945-B510-E1B99BFF9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492"/>
              <a:ext cx="1982" cy="1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grpSp>
      <p:sp>
        <p:nvSpPr>
          <p:cNvPr id="239624" name="Line 8">
            <a:extLst>
              <a:ext uri="{FF2B5EF4-FFF2-40B4-BE49-F238E27FC236}">
                <a16:creationId xmlns:a16="http://schemas.microsoft.com/office/drawing/2014/main" id="{8F9AC704-B0E2-C940-A7B9-BCC4D1385059}"/>
              </a:ext>
            </a:extLst>
          </p:cNvPr>
          <p:cNvSpPr>
            <a:spLocks noChangeShapeType="1"/>
          </p:cNvSpPr>
          <p:nvPr/>
        </p:nvSpPr>
        <p:spPr bwMode="auto">
          <a:xfrm>
            <a:off x="2819400" y="5427663"/>
            <a:ext cx="791845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25" name="Line 9">
            <a:extLst>
              <a:ext uri="{FF2B5EF4-FFF2-40B4-BE49-F238E27FC236}">
                <a16:creationId xmlns:a16="http://schemas.microsoft.com/office/drawing/2014/main" id="{F5BCD539-2DDB-4347-9F63-9CCC67E7E251}"/>
              </a:ext>
            </a:extLst>
          </p:cNvPr>
          <p:cNvSpPr>
            <a:spLocks noChangeShapeType="1"/>
          </p:cNvSpPr>
          <p:nvPr/>
        </p:nvSpPr>
        <p:spPr bwMode="auto">
          <a:xfrm>
            <a:off x="1962150" y="4837113"/>
            <a:ext cx="87757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26" name="Line 10">
            <a:extLst>
              <a:ext uri="{FF2B5EF4-FFF2-40B4-BE49-F238E27FC236}">
                <a16:creationId xmlns:a16="http://schemas.microsoft.com/office/drawing/2014/main" id="{F194E5C6-18E1-CC4B-98B8-85DEAA28CFEA}"/>
              </a:ext>
            </a:extLst>
          </p:cNvPr>
          <p:cNvSpPr>
            <a:spLocks noChangeShapeType="1"/>
          </p:cNvSpPr>
          <p:nvPr/>
        </p:nvSpPr>
        <p:spPr bwMode="auto">
          <a:xfrm>
            <a:off x="1804988" y="3065463"/>
            <a:ext cx="89328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27" name="Line 11">
            <a:extLst>
              <a:ext uri="{FF2B5EF4-FFF2-40B4-BE49-F238E27FC236}">
                <a16:creationId xmlns:a16="http://schemas.microsoft.com/office/drawing/2014/main" id="{14B47C4F-28B1-7748-BC40-5606F463E5FE}"/>
              </a:ext>
            </a:extLst>
          </p:cNvPr>
          <p:cNvSpPr>
            <a:spLocks noChangeShapeType="1"/>
          </p:cNvSpPr>
          <p:nvPr/>
        </p:nvSpPr>
        <p:spPr bwMode="auto">
          <a:xfrm>
            <a:off x="3481388" y="2476500"/>
            <a:ext cx="72564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28" name="Line 12">
            <a:extLst>
              <a:ext uri="{FF2B5EF4-FFF2-40B4-BE49-F238E27FC236}">
                <a16:creationId xmlns:a16="http://schemas.microsoft.com/office/drawing/2014/main" id="{15C6D42A-E9FE-F44A-AF46-CA78F3A70EDB}"/>
              </a:ext>
            </a:extLst>
          </p:cNvPr>
          <p:cNvSpPr>
            <a:spLocks noChangeShapeType="1"/>
          </p:cNvSpPr>
          <p:nvPr/>
        </p:nvSpPr>
        <p:spPr bwMode="auto">
          <a:xfrm rot="5400000">
            <a:off x="8629650"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29" name="Line 13">
            <a:extLst>
              <a:ext uri="{FF2B5EF4-FFF2-40B4-BE49-F238E27FC236}">
                <a16:creationId xmlns:a16="http://schemas.microsoft.com/office/drawing/2014/main" id="{813EAB60-A053-5242-B8F8-A2D2B4A4D00E}"/>
              </a:ext>
            </a:extLst>
          </p:cNvPr>
          <p:cNvSpPr>
            <a:spLocks noChangeShapeType="1"/>
          </p:cNvSpPr>
          <p:nvPr/>
        </p:nvSpPr>
        <p:spPr bwMode="auto">
          <a:xfrm rot="5400000">
            <a:off x="7254875"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30" name="Line 14">
            <a:extLst>
              <a:ext uri="{FF2B5EF4-FFF2-40B4-BE49-F238E27FC236}">
                <a16:creationId xmlns:a16="http://schemas.microsoft.com/office/drawing/2014/main" id="{8A6C284E-1AEB-1E40-B585-DC7461225767}"/>
              </a:ext>
            </a:extLst>
          </p:cNvPr>
          <p:cNvSpPr>
            <a:spLocks noChangeShapeType="1"/>
          </p:cNvSpPr>
          <p:nvPr/>
        </p:nvSpPr>
        <p:spPr bwMode="auto">
          <a:xfrm rot="5400000">
            <a:off x="3128963"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31" name="Line 15">
            <a:extLst>
              <a:ext uri="{FF2B5EF4-FFF2-40B4-BE49-F238E27FC236}">
                <a16:creationId xmlns:a16="http://schemas.microsoft.com/office/drawing/2014/main" id="{35106325-C3BA-DA4C-915D-69EC6D8B7FE9}"/>
              </a:ext>
            </a:extLst>
          </p:cNvPr>
          <p:cNvSpPr>
            <a:spLocks noChangeShapeType="1"/>
          </p:cNvSpPr>
          <p:nvPr/>
        </p:nvSpPr>
        <p:spPr bwMode="auto">
          <a:xfrm rot="5400000">
            <a:off x="4505325"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32" name="Line 16">
            <a:extLst>
              <a:ext uri="{FF2B5EF4-FFF2-40B4-BE49-F238E27FC236}">
                <a16:creationId xmlns:a16="http://schemas.microsoft.com/office/drawing/2014/main" id="{5E96E0EC-7B52-1C4E-9C81-C0EB8E70D7D5}"/>
              </a:ext>
            </a:extLst>
          </p:cNvPr>
          <p:cNvSpPr>
            <a:spLocks noChangeShapeType="1"/>
          </p:cNvSpPr>
          <p:nvPr/>
        </p:nvSpPr>
        <p:spPr bwMode="auto">
          <a:xfrm rot="5400000">
            <a:off x="5880100"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33" name="Line 17">
            <a:extLst>
              <a:ext uri="{FF2B5EF4-FFF2-40B4-BE49-F238E27FC236}">
                <a16:creationId xmlns:a16="http://schemas.microsoft.com/office/drawing/2014/main" id="{EF51E6C6-24DD-BB47-B276-89CED11410F0}"/>
              </a:ext>
            </a:extLst>
          </p:cNvPr>
          <p:cNvSpPr>
            <a:spLocks noChangeShapeType="1"/>
          </p:cNvSpPr>
          <p:nvPr/>
        </p:nvSpPr>
        <p:spPr bwMode="auto">
          <a:xfrm>
            <a:off x="1804988" y="4246563"/>
            <a:ext cx="89328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34" name="Line 18">
            <a:extLst>
              <a:ext uri="{FF2B5EF4-FFF2-40B4-BE49-F238E27FC236}">
                <a16:creationId xmlns:a16="http://schemas.microsoft.com/office/drawing/2014/main" id="{0CBE537C-F439-4C4B-B64E-28B5C8B02EEE}"/>
              </a:ext>
            </a:extLst>
          </p:cNvPr>
          <p:cNvSpPr>
            <a:spLocks noChangeShapeType="1"/>
          </p:cNvSpPr>
          <p:nvPr/>
        </p:nvSpPr>
        <p:spPr bwMode="auto">
          <a:xfrm>
            <a:off x="1571626" y="3656013"/>
            <a:ext cx="9166225"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39635" name="Oval 19">
            <a:extLst>
              <a:ext uri="{FF2B5EF4-FFF2-40B4-BE49-F238E27FC236}">
                <a16:creationId xmlns:a16="http://schemas.microsoft.com/office/drawing/2014/main" id="{C94DAB07-CD20-9C4D-9D4A-A2DF864B5044}"/>
              </a:ext>
            </a:extLst>
          </p:cNvPr>
          <p:cNvSpPr>
            <a:spLocks noChangeArrowheads="1"/>
          </p:cNvSpPr>
          <p:nvPr/>
        </p:nvSpPr>
        <p:spPr bwMode="auto">
          <a:xfrm>
            <a:off x="9372601" y="3662364"/>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Project</a:t>
            </a:r>
            <a:br>
              <a:rPr lang="en-US" altLang="en-US" sz="1100">
                <a:solidFill>
                  <a:schemeClr val="bg1"/>
                </a:solidFill>
              </a:rPr>
            </a:br>
            <a:r>
              <a:rPr lang="en-US" altLang="en-US" sz="1100">
                <a:solidFill>
                  <a:schemeClr val="bg1"/>
                </a:solidFill>
              </a:rPr>
              <a:t>Managers</a:t>
            </a:r>
          </a:p>
        </p:txBody>
      </p:sp>
      <p:sp>
        <p:nvSpPr>
          <p:cNvPr id="239636" name="Oval 20">
            <a:extLst>
              <a:ext uri="{FF2B5EF4-FFF2-40B4-BE49-F238E27FC236}">
                <a16:creationId xmlns:a16="http://schemas.microsoft.com/office/drawing/2014/main" id="{5DD2F023-70EA-8746-AE72-534014DCF054}"/>
              </a:ext>
            </a:extLst>
          </p:cNvPr>
          <p:cNvSpPr>
            <a:spLocks noChangeArrowheads="1"/>
          </p:cNvSpPr>
          <p:nvPr/>
        </p:nvSpPr>
        <p:spPr bwMode="auto">
          <a:xfrm>
            <a:off x="9372601" y="3076576"/>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Recover</a:t>
            </a:r>
            <a:br>
              <a:rPr lang="en-US" altLang="en-US" sz="1100">
                <a:solidFill>
                  <a:schemeClr val="bg1"/>
                </a:solidFill>
              </a:rPr>
            </a:br>
            <a:r>
              <a:rPr lang="en-US" altLang="en-US" sz="1100">
                <a:solidFill>
                  <a:schemeClr val="bg1"/>
                </a:solidFill>
              </a:rPr>
              <a:t>Class. Docs.</a:t>
            </a:r>
          </a:p>
        </p:txBody>
      </p:sp>
      <p:sp>
        <p:nvSpPr>
          <p:cNvPr id="239637" name="Oval 21">
            <a:extLst>
              <a:ext uri="{FF2B5EF4-FFF2-40B4-BE49-F238E27FC236}">
                <a16:creationId xmlns:a16="http://schemas.microsoft.com/office/drawing/2014/main" id="{CC6605C1-05D3-1D49-B67D-30ED6F13FE21}"/>
              </a:ext>
            </a:extLst>
          </p:cNvPr>
          <p:cNvSpPr>
            <a:spLocks noChangeArrowheads="1"/>
          </p:cNvSpPr>
          <p:nvPr/>
        </p:nvSpPr>
        <p:spPr bwMode="auto">
          <a:xfrm>
            <a:off x="9372601" y="2492376"/>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Access Control</a:t>
            </a:r>
          </a:p>
        </p:txBody>
      </p:sp>
      <p:sp>
        <p:nvSpPr>
          <p:cNvPr id="239638" name="Oval 22">
            <a:extLst>
              <a:ext uri="{FF2B5EF4-FFF2-40B4-BE49-F238E27FC236}">
                <a16:creationId xmlns:a16="http://schemas.microsoft.com/office/drawing/2014/main" id="{E5E7D971-1821-F849-A709-21ABB96C414A}"/>
              </a:ext>
            </a:extLst>
          </p:cNvPr>
          <p:cNvSpPr>
            <a:spLocks noChangeArrowheads="1"/>
          </p:cNvSpPr>
          <p:nvPr/>
        </p:nvSpPr>
        <p:spPr bwMode="auto">
          <a:xfrm>
            <a:off x="9372601" y="4246564"/>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Psychologists</a:t>
            </a:r>
          </a:p>
        </p:txBody>
      </p:sp>
      <p:sp>
        <p:nvSpPr>
          <p:cNvPr id="239639" name="Oval 23">
            <a:extLst>
              <a:ext uri="{FF2B5EF4-FFF2-40B4-BE49-F238E27FC236}">
                <a16:creationId xmlns:a16="http://schemas.microsoft.com/office/drawing/2014/main" id="{68B40291-896E-2D47-B79C-DE4D452C3C67}"/>
              </a:ext>
            </a:extLst>
          </p:cNvPr>
          <p:cNvSpPr>
            <a:spLocks noChangeArrowheads="1"/>
          </p:cNvSpPr>
          <p:nvPr/>
        </p:nvSpPr>
        <p:spPr bwMode="auto">
          <a:xfrm>
            <a:off x="9372601" y="4832351"/>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Technicians</a:t>
            </a:r>
          </a:p>
        </p:txBody>
      </p:sp>
      <p:sp>
        <p:nvSpPr>
          <p:cNvPr id="239640" name="Oval 24">
            <a:extLst>
              <a:ext uri="{FF2B5EF4-FFF2-40B4-BE49-F238E27FC236}">
                <a16:creationId xmlns:a16="http://schemas.microsoft.com/office/drawing/2014/main" id="{888423FF-6A34-5945-B7E1-67FE7640CA4F}"/>
              </a:ext>
            </a:extLst>
          </p:cNvPr>
          <p:cNvSpPr>
            <a:spLocks noChangeArrowheads="1"/>
          </p:cNvSpPr>
          <p:nvPr/>
        </p:nvSpPr>
        <p:spPr bwMode="auto">
          <a:xfrm>
            <a:off x="5237163" y="3627439"/>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Intelligence</a:t>
            </a:r>
            <a:br>
              <a:rPr lang="en-US" altLang="en-US" sz="1100"/>
            </a:br>
            <a:r>
              <a:rPr lang="en-US" altLang="en-US" sz="1100"/>
              <a:t>Professionals</a:t>
            </a:r>
          </a:p>
        </p:txBody>
      </p:sp>
      <p:sp>
        <p:nvSpPr>
          <p:cNvPr id="239641" name="Oval 25">
            <a:extLst>
              <a:ext uri="{FF2B5EF4-FFF2-40B4-BE49-F238E27FC236}">
                <a16:creationId xmlns:a16="http://schemas.microsoft.com/office/drawing/2014/main" id="{F81890B4-C547-924A-9678-703A4307B0C0}"/>
              </a:ext>
            </a:extLst>
          </p:cNvPr>
          <p:cNvSpPr>
            <a:spLocks noChangeArrowheads="1"/>
          </p:cNvSpPr>
          <p:nvPr/>
        </p:nvSpPr>
        <p:spPr bwMode="auto">
          <a:xfrm>
            <a:off x="5237163" y="3041651"/>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Fraud Analysts</a:t>
            </a:r>
          </a:p>
        </p:txBody>
      </p:sp>
      <p:sp>
        <p:nvSpPr>
          <p:cNvPr id="239642" name="Oval 26">
            <a:extLst>
              <a:ext uri="{FF2B5EF4-FFF2-40B4-BE49-F238E27FC236}">
                <a16:creationId xmlns:a16="http://schemas.microsoft.com/office/drawing/2014/main" id="{6F2C3632-F952-ED49-BEF6-4B118E82D1FD}"/>
              </a:ext>
            </a:extLst>
          </p:cNvPr>
          <p:cNvSpPr>
            <a:spLocks noChangeArrowheads="1"/>
          </p:cNvSpPr>
          <p:nvPr/>
        </p:nvSpPr>
        <p:spPr bwMode="auto">
          <a:xfrm>
            <a:off x="5237163" y="2457451"/>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Investigators</a:t>
            </a:r>
          </a:p>
        </p:txBody>
      </p:sp>
      <p:sp>
        <p:nvSpPr>
          <p:cNvPr id="239643" name="Oval 27">
            <a:extLst>
              <a:ext uri="{FF2B5EF4-FFF2-40B4-BE49-F238E27FC236}">
                <a16:creationId xmlns:a16="http://schemas.microsoft.com/office/drawing/2014/main" id="{1C5E5EAB-D194-9342-BC73-DE2FF9487CF1}"/>
              </a:ext>
            </a:extLst>
          </p:cNvPr>
          <p:cNvSpPr>
            <a:spLocks noChangeArrowheads="1"/>
          </p:cNvSpPr>
          <p:nvPr/>
        </p:nvSpPr>
        <p:spPr bwMode="auto">
          <a:xfrm>
            <a:off x="5237163" y="4211639"/>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Prison Officers</a:t>
            </a:r>
          </a:p>
        </p:txBody>
      </p:sp>
      <p:sp>
        <p:nvSpPr>
          <p:cNvPr id="239644" name="Oval 28">
            <a:extLst>
              <a:ext uri="{FF2B5EF4-FFF2-40B4-BE49-F238E27FC236}">
                <a16:creationId xmlns:a16="http://schemas.microsoft.com/office/drawing/2014/main" id="{D0D88B53-8CC8-1F41-AEF3-09F6A46E641E}"/>
              </a:ext>
            </a:extLst>
          </p:cNvPr>
          <p:cNvSpPr>
            <a:spLocks noChangeArrowheads="1"/>
          </p:cNvSpPr>
          <p:nvPr/>
        </p:nvSpPr>
        <p:spPr bwMode="auto">
          <a:xfrm>
            <a:off x="5237163" y="4797426"/>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Decryption</a:t>
            </a:r>
            <a:br>
              <a:rPr lang="en-US" altLang="en-US" sz="1100"/>
            </a:br>
            <a:r>
              <a:rPr lang="en-US" altLang="en-US" sz="1100"/>
              <a:t>Specialists</a:t>
            </a:r>
          </a:p>
        </p:txBody>
      </p:sp>
      <p:sp>
        <p:nvSpPr>
          <p:cNvPr id="239645" name="Oval 29">
            <a:extLst>
              <a:ext uri="{FF2B5EF4-FFF2-40B4-BE49-F238E27FC236}">
                <a16:creationId xmlns:a16="http://schemas.microsoft.com/office/drawing/2014/main" id="{06233B40-076A-7B49-ABD3-432D63F1CBCB}"/>
              </a:ext>
            </a:extLst>
          </p:cNvPr>
          <p:cNvSpPr>
            <a:spLocks noChangeArrowheads="1"/>
          </p:cNvSpPr>
          <p:nvPr/>
        </p:nvSpPr>
        <p:spPr bwMode="auto">
          <a:xfrm>
            <a:off x="8007351" y="3662364"/>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Incident</a:t>
            </a:r>
            <a:br>
              <a:rPr lang="en-US" altLang="en-US" sz="1100">
                <a:solidFill>
                  <a:schemeClr val="bg1"/>
                </a:solidFill>
              </a:rPr>
            </a:br>
            <a:r>
              <a:rPr lang="en-US" altLang="en-US" sz="1100">
                <a:solidFill>
                  <a:schemeClr val="bg1"/>
                </a:solidFill>
              </a:rPr>
              <a:t>Control</a:t>
            </a:r>
          </a:p>
        </p:txBody>
      </p:sp>
      <p:sp>
        <p:nvSpPr>
          <p:cNvPr id="239646" name="Oval 30">
            <a:extLst>
              <a:ext uri="{FF2B5EF4-FFF2-40B4-BE49-F238E27FC236}">
                <a16:creationId xmlns:a16="http://schemas.microsoft.com/office/drawing/2014/main" id="{5FAE38A4-9F18-5444-B5F0-54CA5A084D08}"/>
              </a:ext>
            </a:extLst>
          </p:cNvPr>
          <p:cNvSpPr>
            <a:spLocks noChangeArrowheads="1"/>
          </p:cNvSpPr>
          <p:nvPr/>
        </p:nvSpPr>
        <p:spPr bwMode="auto">
          <a:xfrm>
            <a:off x="8007351" y="3076576"/>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Public Affairs</a:t>
            </a:r>
          </a:p>
        </p:txBody>
      </p:sp>
      <p:sp>
        <p:nvSpPr>
          <p:cNvPr id="239647" name="Oval 31">
            <a:extLst>
              <a:ext uri="{FF2B5EF4-FFF2-40B4-BE49-F238E27FC236}">
                <a16:creationId xmlns:a16="http://schemas.microsoft.com/office/drawing/2014/main" id="{91D7C070-BF8D-2F4E-B33C-0655CCF25004}"/>
              </a:ext>
            </a:extLst>
          </p:cNvPr>
          <p:cNvSpPr>
            <a:spLocks noChangeArrowheads="1"/>
          </p:cNvSpPr>
          <p:nvPr/>
        </p:nvSpPr>
        <p:spPr bwMode="auto">
          <a:xfrm>
            <a:off x="8007351" y="2492376"/>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Firefighter</a:t>
            </a:r>
          </a:p>
        </p:txBody>
      </p:sp>
      <p:sp>
        <p:nvSpPr>
          <p:cNvPr id="239648" name="Oval 32">
            <a:extLst>
              <a:ext uri="{FF2B5EF4-FFF2-40B4-BE49-F238E27FC236}">
                <a16:creationId xmlns:a16="http://schemas.microsoft.com/office/drawing/2014/main" id="{C8BABA99-9A80-F843-8EB6-456F3DE2E8AE}"/>
              </a:ext>
            </a:extLst>
          </p:cNvPr>
          <p:cNvSpPr>
            <a:spLocks noChangeArrowheads="1"/>
          </p:cNvSpPr>
          <p:nvPr/>
        </p:nvSpPr>
        <p:spPr bwMode="auto">
          <a:xfrm>
            <a:off x="8007351" y="4246564"/>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First Aid</a:t>
            </a:r>
          </a:p>
        </p:txBody>
      </p:sp>
      <p:sp>
        <p:nvSpPr>
          <p:cNvPr id="239649" name="Oval 33">
            <a:extLst>
              <a:ext uri="{FF2B5EF4-FFF2-40B4-BE49-F238E27FC236}">
                <a16:creationId xmlns:a16="http://schemas.microsoft.com/office/drawing/2014/main" id="{11A31BA5-3DA4-3E42-8F5B-8501F1CE8EB2}"/>
              </a:ext>
            </a:extLst>
          </p:cNvPr>
          <p:cNvSpPr>
            <a:spLocks noChangeArrowheads="1"/>
          </p:cNvSpPr>
          <p:nvPr/>
        </p:nvSpPr>
        <p:spPr bwMode="auto">
          <a:xfrm>
            <a:off x="8007351" y="4832351"/>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bg1"/>
                </a:solidFill>
              </a:rPr>
              <a:t>Emergency </a:t>
            </a:r>
            <a:br>
              <a:rPr lang="en-US" altLang="en-US" sz="1100">
                <a:solidFill>
                  <a:schemeClr val="bg1"/>
                </a:solidFill>
              </a:rPr>
            </a:br>
            <a:r>
              <a:rPr lang="en-US" altLang="en-US" sz="1100">
                <a:solidFill>
                  <a:schemeClr val="bg1"/>
                </a:solidFill>
              </a:rPr>
              <a:t>Comms</a:t>
            </a:r>
          </a:p>
        </p:txBody>
      </p:sp>
      <p:sp>
        <p:nvSpPr>
          <p:cNvPr id="239650" name="Oval 34">
            <a:extLst>
              <a:ext uri="{FF2B5EF4-FFF2-40B4-BE49-F238E27FC236}">
                <a16:creationId xmlns:a16="http://schemas.microsoft.com/office/drawing/2014/main" id="{14AC8BC6-6E9F-0F4B-B1B4-A27932DA787D}"/>
              </a:ext>
            </a:extLst>
          </p:cNvPr>
          <p:cNvSpPr>
            <a:spLocks noChangeArrowheads="1"/>
          </p:cNvSpPr>
          <p:nvPr/>
        </p:nvSpPr>
        <p:spPr bwMode="auto">
          <a:xfrm>
            <a:off x="6604001" y="3662364"/>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Chief Security</a:t>
            </a:r>
            <a:br>
              <a:rPr lang="en-US" altLang="en-US" sz="1100">
                <a:solidFill>
                  <a:schemeClr val="tx2"/>
                </a:solidFill>
              </a:rPr>
            </a:br>
            <a:r>
              <a:rPr lang="en-US" altLang="en-US" sz="1100">
                <a:solidFill>
                  <a:schemeClr val="tx2"/>
                </a:solidFill>
              </a:rPr>
              <a:t>Officer</a:t>
            </a:r>
          </a:p>
        </p:txBody>
      </p:sp>
      <p:sp>
        <p:nvSpPr>
          <p:cNvPr id="239651" name="Oval 35">
            <a:extLst>
              <a:ext uri="{FF2B5EF4-FFF2-40B4-BE49-F238E27FC236}">
                <a16:creationId xmlns:a16="http://schemas.microsoft.com/office/drawing/2014/main" id="{E009A2AB-5EF3-5E44-B521-676B29CA1099}"/>
              </a:ext>
            </a:extLst>
          </p:cNvPr>
          <p:cNvSpPr>
            <a:spLocks noChangeArrowheads="1"/>
          </p:cNvSpPr>
          <p:nvPr/>
        </p:nvSpPr>
        <p:spPr bwMode="auto">
          <a:xfrm>
            <a:off x="6604001" y="3076576"/>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IT Security </a:t>
            </a:r>
            <a:br>
              <a:rPr lang="en-US" altLang="en-US" sz="1100">
                <a:solidFill>
                  <a:schemeClr val="tx2"/>
                </a:solidFill>
              </a:rPr>
            </a:br>
            <a:r>
              <a:rPr lang="en-US" altLang="en-US" sz="1100">
                <a:solidFill>
                  <a:schemeClr val="tx2"/>
                </a:solidFill>
              </a:rPr>
              <a:t>Advisers</a:t>
            </a:r>
          </a:p>
        </p:txBody>
      </p:sp>
      <p:sp>
        <p:nvSpPr>
          <p:cNvPr id="239652" name="Oval 36">
            <a:extLst>
              <a:ext uri="{FF2B5EF4-FFF2-40B4-BE49-F238E27FC236}">
                <a16:creationId xmlns:a16="http://schemas.microsoft.com/office/drawing/2014/main" id="{E117C0E5-AE10-0D4A-9E68-115B068D18F5}"/>
              </a:ext>
            </a:extLst>
          </p:cNvPr>
          <p:cNvSpPr>
            <a:spLocks noChangeArrowheads="1"/>
          </p:cNvSpPr>
          <p:nvPr/>
        </p:nvSpPr>
        <p:spPr bwMode="auto">
          <a:xfrm>
            <a:off x="6604001" y="2492376"/>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Close Personal</a:t>
            </a:r>
            <a:br>
              <a:rPr lang="en-US" altLang="en-US" sz="1100">
                <a:solidFill>
                  <a:schemeClr val="tx2"/>
                </a:solidFill>
              </a:rPr>
            </a:br>
            <a:r>
              <a:rPr lang="en-US" altLang="en-US" sz="1100">
                <a:solidFill>
                  <a:schemeClr val="tx2"/>
                </a:solidFill>
              </a:rPr>
              <a:t>Protection</a:t>
            </a:r>
          </a:p>
        </p:txBody>
      </p:sp>
      <p:sp>
        <p:nvSpPr>
          <p:cNvPr id="239653" name="Oval 37">
            <a:extLst>
              <a:ext uri="{FF2B5EF4-FFF2-40B4-BE49-F238E27FC236}">
                <a16:creationId xmlns:a16="http://schemas.microsoft.com/office/drawing/2014/main" id="{EB62E0BD-B58F-C84E-80CF-988A664C88B6}"/>
              </a:ext>
            </a:extLst>
          </p:cNvPr>
          <p:cNvSpPr>
            <a:spLocks noChangeArrowheads="1"/>
          </p:cNvSpPr>
          <p:nvPr/>
        </p:nvSpPr>
        <p:spPr bwMode="auto">
          <a:xfrm>
            <a:off x="6604001" y="4246564"/>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Vetting Officer</a:t>
            </a:r>
          </a:p>
        </p:txBody>
      </p:sp>
      <p:sp>
        <p:nvSpPr>
          <p:cNvPr id="239654" name="Oval 38">
            <a:extLst>
              <a:ext uri="{FF2B5EF4-FFF2-40B4-BE49-F238E27FC236}">
                <a16:creationId xmlns:a16="http://schemas.microsoft.com/office/drawing/2014/main" id="{A51A8755-24F1-7741-A9D0-68F64F2AC604}"/>
              </a:ext>
            </a:extLst>
          </p:cNvPr>
          <p:cNvSpPr>
            <a:spLocks noChangeArrowheads="1"/>
          </p:cNvSpPr>
          <p:nvPr/>
        </p:nvSpPr>
        <p:spPr bwMode="auto">
          <a:xfrm>
            <a:off x="6604001" y="4832351"/>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Firewall</a:t>
            </a:r>
            <a:br>
              <a:rPr lang="en-US" altLang="en-US" sz="1100">
                <a:solidFill>
                  <a:schemeClr val="tx2"/>
                </a:solidFill>
              </a:rPr>
            </a:br>
            <a:r>
              <a:rPr lang="en-US" altLang="en-US" sz="1100">
                <a:solidFill>
                  <a:schemeClr val="tx2"/>
                </a:solidFill>
              </a:rPr>
              <a:t>Programmer</a:t>
            </a:r>
          </a:p>
        </p:txBody>
      </p:sp>
    </p:spTree>
    <p:extLst>
      <p:ext uri="{BB962C8B-B14F-4D97-AF65-F5344CB8AC3E}">
        <p14:creationId xmlns:p14="http://schemas.microsoft.com/office/powerpoint/2010/main" val="574860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666" name="Group 2">
            <a:extLst>
              <a:ext uri="{FF2B5EF4-FFF2-40B4-BE49-F238E27FC236}">
                <a16:creationId xmlns:a16="http://schemas.microsoft.com/office/drawing/2014/main" id="{E72AFE0D-A33F-F340-8D0C-646ACF0C61DF}"/>
              </a:ext>
            </a:extLst>
          </p:cNvPr>
          <p:cNvGrpSpPr>
            <a:grpSpLocks/>
          </p:cNvGrpSpPr>
          <p:nvPr/>
        </p:nvGrpSpPr>
        <p:grpSpPr bwMode="auto">
          <a:xfrm>
            <a:off x="5080000" y="1016001"/>
            <a:ext cx="5735638" cy="1058863"/>
            <a:chOff x="159" y="278"/>
            <a:chExt cx="5420" cy="1085"/>
          </a:xfrm>
        </p:grpSpPr>
        <p:sp>
          <p:nvSpPr>
            <p:cNvPr id="241667" name="Rectangle 3">
              <a:extLst>
                <a:ext uri="{FF2B5EF4-FFF2-40B4-BE49-F238E27FC236}">
                  <a16:creationId xmlns:a16="http://schemas.microsoft.com/office/drawing/2014/main" id="{FF41F7F5-1314-134D-A351-BD756AF4F212}"/>
                </a:ext>
              </a:extLst>
            </p:cNvPr>
            <p:cNvSpPr>
              <a:spLocks noChangeArrowheads="1"/>
            </p:cNvSpPr>
            <p:nvPr/>
          </p:nvSpPr>
          <p:spPr bwMode="auto">
            <a:xfrm>
              <a:off x="159" y="278"/>
              <a:ext cx="5420" cy="1085"/>
            </a:xfrm>
            <a:prstGeom prst="rect">
              <a:avLst/>
            </a:prstGeom>
            <a:solidFill>
              <a:srgbClr val="EAEAEA"/>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91449" tIns="45725" rIns="91449" bIns="45725"/>
            <a:lstStyle/>
            <a:p>
              <a:pPr algn="ctr">
                <a:spcBef>
                  <a:spcPct val="0"/>
                </a:spcBef>
                <a:spcAft>
                  <a:spcPct val="0"/>
                </a:spcAft>
                <a:buSzTx/>
                <a:buFontTx/>
                <a:buNone/>
              </a:pPr>
              <a:r>
                <a:rPr lang="en-AU" altLang="en-US" sz="1600">
                  <a:solidFill>
                    <a:srgbClr val="008000"/>
                  </a:solidFill>
                </a:rPr>
                <a:t>Activity Areas</a:t>
              </a:r>
              <a:endParaRPr lang="en-US" altLang="en-US" sz="1600">
                <a:solidFill>
                  <a:srgbClr val="008000"/>
                </a:solidFill>
              </a:endParaRPr>
            </a:p>
          </p:txBody>
        </p:sp>
        <p:pic>
          <p:nvPicPr>
            <p:cNvPr id="241668" name="Picture 4">
              <a:extLst>
                <a:ext uri="{FF2B5EF4-FFF2-40B4-BE49-F238E27FC236}">
                  <a16:creationId xmlns:a16="http://schemas.microsoft.com/office/drawing/2014/main" id="{E8E5F11C-D77D-4444-96FB-345A223CF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 y="482"/>
              <a:ext cx="5396" cy="88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grpSp>
      <p:grpSp>
        <p:nvGrpSpPr>
          <p:cNvPr id="241669" name="Group 5">
            <a:extLst>
              <a:ext uri="{FF2B5EF4-FFF2-40B4-BE49-F238E27FC236}">
                <a16:creationId xmlns:a16="http://schemas.microsoft.com/office/drawing/2014/main" id="{2F4E5370-88B5-4143-AB3F-8D8BECB77995}"/>
              </a:ext>
            </a:extLst>
          </p:cNvPr>
          <p:cNvGrpSpPr>
            <a:grpSpLocks/>
          </p:cNvGrpSpPr>
          <p:nvPr/>
        </p:nvGrpSpPr>
        <p:grpSpPr bwMode="auto">
          <a:xfrm>
            <a:off x="1387475" y="2116139"/>
            <a:ext cx="3443288" cy="3455987"/>
            <a:chOff x="142" y="1333"/>
            <a:chExt cx="2003" cy="2177"/>
          </a:xfrm>
        </p:grpSpPr>
        <p:sp>
          <p:nvSpPr>
            <p:cNvPr id="241670" name="Rectangle 6">
              <a:extLst>
                <a:ext uri="{FF2B5EF4-FFF2-40B4-BE49-F238E27FC236}">
                  <a16:creationId xmlns:a16="http://schemas.microsoft.com/office/drawing/2014/main" id="{0EC3039B-6993-4441-A3F1-3A6F19345526}"/>
                </a:ext>
              </a:extLst>
            </p:cNvPr>
            <p:cNvSpPr>
              <a:spLocks noChangeArrowheads="1"/>
            </p:cNvSpPr>
            <p:nvPr/>
          </p:nvSpPr>
          <p:spPr bwMode="auto">
            <a:xfrm>
              <a:off x="142" y="1333"/>
              <a:ext cx="2003" cy="2177"/>
            </a:xfrm>
            <a:prstGeom prst="rect">
              <a:avLst/>
            </a:prstGeom>
            <a:solidFill>
              <a:srgbClr val="EAEAEA"/>
            </a:solidFill>
            <a:ln>
              <a:noFill/>
            </a:ln>
            <a:effectLst>
              <a:outerShdw dist="107763" dir="189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91449" tIns="45725" rIns="91449" bIns="45725"/>
            <a:lstStyle/>
            <a:p>
              <a:pPr algn="ctr">
                <a:spcBef>
                  <a:spcPct val="0"/>
                </a:spcBef>
                <a:spcAft>
                  <a:spcPct val="0"/>
                </a:spcAft>
                <a:buSzTx/>
                <a:buFontTx/>
                <a:buNone/>
              </a:pPr>
              <a:r>
                <a:rPr lang="en-US" altLang="en-US" sz="1700">
                  <a:solidFill>
                    <a:srgbClr val="009900"/>
                  </a:solidFill>
                </a:rPr>
                <a:t>Practice Areas</a:t>
              </a:r>
            </a:p>
          </p:txBody>
        </p:sp>
        <p:pic>
          <p:nvPicPr>
            <p:cNvPr id="241671" name="Picture 7">
              <a:extLst>
                <a:ext uri="{FF2B5EF4-FFF2-40B4-BE49-F238E27FC236}">
                  <a16:creationId xmlns:a16="http://schemas.microsoft.com/office/drawing/2014/main" id="{8810E07D-33F6-1D4F-A539-9A192D2EF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1492"/>
              <a:ext cx="1982" cy="1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grpSp>
      <p:sp>
        <p:nvSpPr>
          <p:cNvPr id="241672" name="Line 8">
            <a:extLst>
              <a:ext uri="{FF2B5EF4-FFF2-40B4-BE49-F238E27FC236}">
                <a16:creationId xmlns:a16="http://schemas.microsoft.com/office/drawing/2014/main" id="{3DC7AE69-56F4-EF43-B58B-C34BC6932EB5}"/>
              </a:ext>
            </a:extLst>
          </p:cNvPr>
          <p:cNvSpPr>
            <a:spLocks noChangeShapeType="1"/>
          </p:cNvSpPr>
          <p:nvPr/>
        </p:nvSpPr>
        <p:spPr bwMode="auto">
          <a:xfrm>
            <a:off x="2819400" y="5427663"/>
            <a:ext cx="791845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73" name="Line 9">
            <a:extLst>
              <a:ext uri="{FF2B5EF4-FFF2-40B4-BE49-F238E27FC236}">
                <a16:creationId xmlns:a16="http://schemas.microsoft.com/office/drawing/2014/main" id="{2110A294-DD94-1845-A533-E751A036250A}"/>
              </a:ext>
            </a:extLst>
          </p:cNvPr>
          <p:cNvSpPr>
            <a:spLocks noChangeShapeType="1"/>
          </p:cNvSpPr>
          <p:nvPr/>
        </p:nvSpPr>
        <p:spPr bwMode="auto">
          <a:xfrm>
            <a:off x="1962150" y="4837113"/>
            <a:ext cx="87757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74" name="Line 10">
            <a:extLst>
              <a:ext uri="{FF2B5EF4-FFF2-40B4-BE49-F238E27FC236}">
                <a16:creationId xmlns:a16="http://schemas.microsoft.com/office/drawing/2014/main" id="{236D7A84-08DC-004E-A972-6D21A0CE8F37}"/>
              </a:ext>
            </a:extLst>
          </p:cNvPr>
          <p:cNvSpPr>
            <a:spLocks noChangeShapeType="1"/>
          </p:cNvSpPr>
          <p:nvPr/>
        </p:nvSpPr>
        <p:spPr bwMode="auto">
          <a:xfrm>
            <a:off x="1804988" y="3065463"/>
            <a:ext cx="89328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75" name="Line 11">
            <a:extLst>
              <a:ext uri="{FF2B5EF4-FFF2-40B4-BE49-F238E27FC236}">
                <a16:creationId xmlns:a16="http://schemas.microsoft.com/office/drawing/2014/main" id="{7A8D72CD-A806-CC4F-9033-B459FAD8387D}"/>
              </a:ext>
            </a:extLst>
          </p:cNvPr>
          <p:cNvSpPr>
            <a:spLocks noChangeShapeType="1"/>
          </p:cNvSpPr>
          <p:nvPr/>
        </p:nvSpPr>
        <p:spPr bwMode="auto">
          <a:xfrm>
            <a:off x="3481388" y="2476500"/>
            <a:ext cx="72564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76" name="Line 12">
            <a:extLst>
              <a:ext uri="{FF2B5EF4-FFF2-40B4-BE49-F238E27FC236}">
                <a16:creationId xmlns:a16="http://schemas.microsoft.com/office/drawing/2014/main" id="{F1F8EBCF-B89A-3F4D-8D00-5E42FFEFAA4B}"/>
              </a:ext>
            </a:extLst>
          </p:cNvPr>
          <p:cNvSpPr>
            <a:spLocks noChangeShapeType="1"/>
          </p:cNvSpPr>
          <p:nvPr/>
        </p:nvSpPr>
        <p:spPr bwMode="auto">
          <a:xfrm rot="5400000">
            <a:off x="8629650"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77" name="Line 13">
            <a:extLst>
              <a:ext uri="{FF2B5EF4-FFF2-40B4-BE49-F238E27FC236}">
                <a16:creationId xmlns:a16="http://schemas.microsoft.com/office/drawing/2014/main" id="{099F8716-E36C-464D-A11A-1A114190B4BD}"/>
              </a:ext>
            </a:extLst>
          </p:cNvPr>
          <p:cNvSpPr>
            <a:spLocks noChangeShapeType="1"/>
          </p:cNvSpPr>
          <p:nvPr/>
        </p:nvSpPr>
        <p:spPr bwMode="auto">
          <a:xfrm rot="5400000">
            <a:off x="7254875"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78" name="Line 14">
            <a:extLst>
              <a:ext uri="{FF2B5EF4-FFF2-40B4-BE49-F238E27FC236}">
                <a16:creationId xmlns:a16="http://schemas.microsoft.com/office/drawing/2014/main" id="{20A6CD66-5E5D-8240-AD8C-26549C1029A7}"/>
              </a:ext>
            </a:extLst>
          </p:cNvPr>
          <p:cNvSpPr>
            <a:spLocks noChangeShapeType="1"/>
          </p:cNvSpPr>
          <p:nvPr/>
        </p:nvSpPr>
        <p:spPr bwMode="auto">
          <a:xfrm rot="5400000">
            <a:off x="3128963"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79" name="Line 15">
            <a:extLst>
              <a:ext uri="{FF2B5EF4-FFF2-40B4-BE49-F238E27FC236}">
                <a16:creationId xmlns:a16="http://schemas.microsoft.com/office/drawing/2014/main" id="{766C51C6-3A0A-E94D-9CC0-87FFB4BDC877}"/>
              </a:ext>
            </a:extLst>
          </p:cNvPr>
          <p:cNvSpPr>
            <a:spLocks noChangeShapeType="1"/>
          </p:cNvSpPr>
          <p:nvPr/>
        </p:nvSpPr>
        <p:spPr bwMode="auto">
          <a:xfrm rot="5400000">
            <a:off x="4505325"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80" name="Line 16">
            <a:extLst>
              <a:ext uri="{FF2B5EF4-FFF2-40B4-BE49-F238E27FC236}">
                <a16:creationId xmlns:a16="http://schemas.microsoft.com/office/drawing/2014/main" id="{D00B9494-704D-B942-A9B3-EEA4F7E2CC99}"/>
              </a:ext>
            </a:extLst>
          </p:cNvPr>
          <p:cNvSpPr>
            <a:spLocks noChangeShapeType="1"/>
          </p:cNvSpPr>
          <p:nvPr/>
        </p:nvSpPr>
        <p:spPr bwMode="auto">
          <a:xfrm rot="5400000">
            <a:off x="5880100" y="3357563"/>
            <a:ext cx="4140200"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81" name="Line 17">
            <a:extLst>
              <a:ext uri="{FF2B5EF4-FFF2-40B4-BE49-F238E27FC236}">
                <a16:creationId xmlns:a16="http://schemas.microsoft.com/office/drawing/2014/main" id="{DF4BFCE1-06C0-234D-86BF-297D758365E4}"/>
              </a:ext>
            </a:extLst>
          </p:cNvPr>
          <p:cNvSpPr>
            <a:spLocks noChangeShapeType="1"/>
          </p:cNvSpPr>
          <p:nvPr/>
        </p:nvSpPr>
        <p:spPr bwMode="auto">
          <a:xfrm>
            <a:off x="1804988" y="4246563"/>
            <a:ext cx="8932862"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82" name="Line 18">
            <a:extLst>
              <a:ext uri="{FF2B5EF4-FFF2-40B4-BE49-F238E27FC236}">
                <a16:creationId xmlns:a16="http://schemas.microsoft.com/office/drawing/2014/main" id="{36B7D9CD-D280-A54F-BD28-6D9D74F8584A}"/>
              </a:ext>
            </a:extLst>
          </p:cNvPr>
          <p:cNvSpPr>
            <a:spLocks noChangeShapeType="1"/>
          </p:cNvSpPr>
          <p:nvPr/>
        </p:nvSpPr>
        <p:spPr bwMode="auto">
          <a:xfrm>
            <a:off x="1571626" y="3656013"/>
            <a:ext cx="9166225" cy="0"/>
          </a:xfrm>
          <a:prstGeom prst="line">
            <a:avLst/>
          </a:prstGeom>
          <a:noFill/>
          <a:ln w="9525">
            <a:solidFill>
              <a:srgbClr val="0066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1683" name="Oval 19">
            <a:extLst>
              <a:ext uri="{FF2B5EF4-FFF2-40B4-BE49-F238E27FC236}">
                <a16:creationId xmlns:a16="http://schemas.microsoft.com/office/drawing/2014/main" id="{0D55FF83-05AE-E24A-BC48-FC0A6444B76A}"/>
              </a:ext>
            </a:extLst>
          </p:cNvPr>
          <p:cNvSpPr>
            <a:spLocks noChangeArrowheads="1"/>
          </p:cNvSpPr>
          <p:nvPr/>
        </p:nvSpPr>
        <p:spPr bwMode="auto">
          <a:xfrm>
            <a:off x="9372601" y="3662364"/>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Project</a:t>
            </a:r>
            <a:br>
              <a:rPr lang="en-US" altLang="en-US" sz="1100">
                <a:solidFill>
                  <a:schemeClr val="tx2"/>
                </a:solidFill>
              </a:rPr>
            </a:br>
            <a:r>
              <a:rPr lang="en-US" altLang="en-US" sz="1100">
                <a:solidFill>
                  <a:schemeClr val="tx2"/>
                </a:solidFill>
              </a:rPr>
              <a:t>Management</a:t>
            </a:r>
          </a:p>
        </p:txBody>
      </p:sp>
      <p:sp>
        <p:nvSpPr>
          <p:cNvPr id="241684" name="Oval 20">
            <a:extLst>
              <a:ext uri="{FF2B5EF4-FFF2-40B4-BE49-F238E27FC236}">
                <a16:creationId xmlns:a16="http://schemas.microsoft.com/office/drawing/2014/main" id="{78999180-1CD6-5147-98ED-32A8141FF939}"/>
              </a:ext>
            </a:extLst>
          </p:cNvPr>
          <p:cNvSpPr>
            <a:spLocks noChangeArrowheads="1"/>
          </p:cNvSpPr>
          <p:nvPr/>
        </p:nvSpPr>
        <p:spPr bwMode="auto">
          <a:xfrm>
            <a:off x="9372601" y="3076576"/>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Recover</a:t>
            </a:r>
            <a:br>
              <a:rPr lang="en-US" altLang="en-US" sz="1100">
                <a:solidFill>
                  <a:schemeClr val="tx2"/>
                </a:solidFill>
              </a:rPr>
            </a:br>
            <a:r>
              <a:rPr lang="en-US" altLang="en-US" sz="1100">
                <a:solidFill>
                  <a:schemeClr val="tx2"/>
                </a:solidFill>
              </a:rPr>
              <a:t>Class. Docs.</a:t>
            </a:r>
          </a:p>
        </p:txBody>
      </p:sp>
      <p:sp>
        <p:nvSpPr>
          <p:cNvPr id="241685" name="Oval 21">
            <a:extLst>
              <a:ext uri="{FF2B5EF4-FFF2-40B4-BE49-F238E27FC236}">
                <a16:creationId xmlns:a16="http://schemas.microsoft.com/office/drawing/2014/main" id="{D9873684-8C58-2F4C-8C62-E221ED1D39D9}"/>
              </a:ext>
            </a:extLst>
          </p:cNvPr>
          <p:cNvSpPr>
            <a:spLocks noChangeArrowheads="1"/>
          </p:cNvSpPr>
          <p:nvPr/>
        </p:nvSpPr>
        <p:spPr bwMode="auto">
          <a:xfrm>
            <a:off x="9372601" y="2492376"/>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Access Control</a:t>
            </a:r>
          </a:p>
        </p:txBody>
      </p:sp>
      <p:sp>
        <p:nvSpPr>
          <p:cNvPr id="241686" name="Oval 22">
            <a:extLst>
              <a:ext uri="{FF2B5EF4-FFF2-40B4-BE49-F238E27FC236}">
                <a16:creationId xmlns:a16="http://schemas.microsoft.com/office/drawing/2014/main" id="{9A4C8D79-4B52-CD40-89CB-85A2A8F0E49B}"/>
              </a:ext>
            </a:extLst>
          </p:cNvPr>
          <p:cNvSpPr>
            <a:spLocks noChangeArrowheads="1"/>
          </p:cNvSpPr>
          <p:nvPr/>
        </p:nvSpPr>
        <p:spPr bwMode="auto">
          <a:xfrm>
            <a:off x="9372601" y="4246564"/>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Peer Support</a:t>
            </a:r>
            <a:br>
              <a:rPr lang="en-US" altLang="en-US" sz="1100">
                <a:solidFill>
                  <a:schemeClr val="tx2"/>
                </a:solidFill>
              </a:rPr>
            </a:br>
            <a:r>
              <a:rPr lang="en-US" altLang="en-US" sz="1100">
                <a:solidFill>
                  <a:schemeClr val="tx2"/>
                </a:solidFill>
              </a:rPr>
              <a:t>Training</a:t>
            </a:r>
          </a:p>
        </p:txBody>
      </p:sp>
      <p:sp>
        <p:nvSpPr>
          <p:cNvPr id="241687" name="Oval 23">
            <a:extLst>
              <a:ext uri="{FF2B5EF4-FFF2-40B4-BE49-F238E27FC236}">
                <a16:creationId xmlns:a16="http://schemas.microsoft.com/office/drawing/2014/main" id="{F27815B8-A9D2-6840-B1E2-5ACB46E82F81}"/>
              </a:ext>
            </a:extLst>
          </p:cNvPr>
          <p:cNvSpPr>
            <a:spLocks noChangeArrowheads="1"/>
          </p:cNvSpPr>
          <p:nvPr/>
        </p:nvSpPr>
        <p:spPr bwMode="auto">
          <a:xfrm>
            <a:off x="9372601" y="4832351"/>
            <a:ext cx="1285875" cy="555625"/>
          </a:xfrm>
          <a:prstGeom prst="ellipse">
            <a:avLst/>
          </a:prstGeom>
          <a:solidFill>
            <a:srgbClr val="6666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Restore</a:t>
            </a:r>
            <a:br>
              <a:rPr lang="en-US" altLang="en-US" sz="1100">
                <a:solidFill>
                  <a:schemeClr val="tx2"/>
                </a:solidFill>
              </a:rPr>
            </a:br>
            <a:r>
              <a:rPr lang="en-US" altLang="en-US" sz="1100">
                <a:solidFill>
                  <a:schemeClr val="tx2"/>
                </a:solidFill>
              </a:rPr>
              <a:t>Networks</a:t>
            </a:r>
          </a:p>
        </p:txBody>
      </p:sp>
      <p:sp>
        <p:nvSpPr>
          <p:cNvPr id="241688" name="Oval 24">
            <a:extLst>
              <a:ext uri="{FF2B5EF4-FFF2-40B4-BE49-F238E27FC236}">
                <a16:creationId xmlns:a16="http://schemas.microsoft.com/office/drawing/2014/main" id="{B1FEC072-C6C4-8447-8424-3FEB678CBE28}"/>
              </a:ext>
            </a:extLst>
          </p:cNvPr>
          <p:cNvSpPr>
            <a:spLocks noChangeArrowheads="1"/>
          </p:cNvSpPr>
          <p:nvPr/>
        </p:nvSpPr>
        <p:spPr bwMode="auto">
          <a:xfrm>
            <a:off x="5237163" y="3627439"/>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Intelligence</a:t>
            </a:r>
            <a:br>
              <a:rPr lang="en-US" altLang="en-US" sz="1100"/>
            </a:br>
            <a:r>
              <a:rPr lang="en-US" altLang="en-US" sz="1100"/>
              <a:t>Professionals</a:t>
            </a:r>
          </a:p>
        </p:txBody>
      </p:sp>
      <p:sp>
        <p:nvSpPr>
          <p:cNvPr id="241689" name="Oval 25">
            <a:extLst>
              <a:ext uri="{FF2B5EF4-FFF2-40B4-BE49-F238E27FC236}">
                <a16:creationId xmlns:a16="http://schemas.microsoft.com/office/drawing/2014/main" id="{A37817B4-0C02-DB4D-8FC9-02FF718D7959}"/>
              </a:ext>
            </a:extLst>
          </p:cNvPr>
          <p:cNvSpPr>
            <a:spLocks noChangeArrowheads="1"/>
          </p:cNvSpPr>
          <p:nvPr/>
        </p:nvSpPr>
        <p:spPr bwMode="auto">
          <a:xfrm>
            <a:off x="5237163" y="3041651"/>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Fraud Analysts</a:t>
            </a:r>
          </a:p>
        </p:txBody>
      </p:sp>
      <p:sp>
        <p:nvSpPr>
          <p:cNvPr id="241690" name="Oval 26">
            <a:extLst>
              <a:ext uri="{FF2B5EF4-FFF2-40B4-BE49-F238E27FC236}">
                <a16:creationId xmlns:a16="http://schemas.microsoft.com/office/drawing/2014/main" id="{87A8D073-9A7E-6446-AF8B-8785BCCF750A}"/>
              </a:ext>
            </a:extLst>
          </p:cNvPr>
          <p:cNvSpPr>
            <a:spLocks noChangeArrowheads="1"/>
          </p:cNvSpPr>
          <p:nvPr/>
        </p:nvSpPr>
        <p:spPr bwMode="auto">
          <a:xfrm>
            <a:off x="5237163" y="2457451"/>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Investigators</a:t>
            </a:r>
          </a:p>
        </p:txBody>
      </p:sp>
      <p:sp>
        <p:nvSpPr>
          <p:cNvPr id="241691" name="Oval 27">
            <a:extLst>
              <a:ext uri="{FF2B5EF4-FFF2-40B4-BE49-F238E27FC236}">
                <a16:creationId xmlns:a16="http://schemas.microsoft.com/office/drawing/2014/main" id="{6BF8389F-2B11-344F-9AD3-19B3FE3C30F1}"/>
              </a:ext>
            </a:extLst>
          </p:cNvPr>
          <p:cNvSpPr>
            <a:spLocks noChangeArrowheads="1"/>
          </p:cNvSpPr>
          <p:nvPr/>
        </p:nvSpPr>
        <p:spPr bwMode="auto">
          <a:xfrm>
            <a:off x="5237163" y="4211639"/>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Prison Officers</a:t>
            </a:r>
          </a:p>
        </p:txBody>
      </p:sp>
      <p:sp>
        <p:nvSpPr>
          <p:cNvPr id="241692" name="Oval 28">
            <a:extLst>
              <a:ext uri="{FF2B5EF4-FFF2-40B4-BE49-F238E27FC236}">
                <a16:creationId xmlns:a16="http://schemas.microsoft.com/office/drawing/2014/main" id="{E21D7B3B-AEB5-E242-8C33-6F99A2BDB7A9}"/>
              </a:ext>
            </a:extLst>
          </p:cNvPr>
          <p:cNvSpPr>
            <a:spLocks noChangeArrowheads="1"/>
          </p:cNvSpPr>
          <p:nvPr/>
        </p:nvSpPr>
        <p:spPr bwMode="auto">
          <a:xfrm>
            <a:off x="5237163" y="4797426"/>
            <a:ext cx="1287462" cy="555625"/>
          </a:xfrm>
          <a:prstGeom prst="ellipse">
            <a:avLst/>
          </a:prstGeom>
          <a:solidFill>
            <a:srgbClr val="CCFF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t>Decryption</a:t>
            </a:r>
            <a:br>
              <a:rPr lang="en-US" altLang="en-US" sz="1100"/>
            </a:br>
            <a:r>
              <a:rPr lang="en-US" altLang="en-US" sz="1100"/>
              <a:t>Specialists</a:t>
            </a:r>
          </a:p>
        </p:txBody>
      </p:sp>
      <p:sp>
        <p:nvSpPr>
          <p:cNvPr id="241693" name="Oval 29">
            <a:extLst>
              <a:ext uri="{FF2B5EF4-FFF2-40B4-BE49-F238E27FC236}">
                <a16:creationId xmlns:a16="http://schemas.microsoft.com/office/drawing/2014/main" id="{6F39E61A-A643-7343-AD14-4F3D0AEDBFB4}"/>
              </a:ext>
            </a:extLst>
          </p:cNvPr>
          <p:cNvSpPr>
            <a:spLocks noChangeArrowheads="1"/>
          </p:cNvSpPr>
          <p:nvPr/>
        </p:nvSpPr>
        <p:spPr bwMode="auto">
          <a:xfrm>
            <a:off x="8007351" y="3662364"/>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Incident</a:t>
            </a:r>
            <a:br>
              <a:rPr lang="en-US" altLang="en-US" sz="1100">
                <a:solidFill>
                  <a:schemeClr val="tx2"/>
                </a:solidFill>
              </a:rPr>
            </a:br>
            <a:r>
              <a:rPr lang="en-US" altLang="en-US" sz="1100">
                <a:solidFill>
                  <a:schemeClr val="tx2"/>
                </a:solidFill>
              </a:rPr>
              <a:t>Control</a:t>
            </a:r>
          </a:p>
        </p:txBody>
      </p:sp>
      <p:sp>
        <p:nvSpPr>
          <p:cNvPr id="241694" name="Oval 30">
            <a:extLst>
              <a:ext uri="{FF2B5EF4-FFF2-40B4-BE49-F238E27FC236}">
                <a16:creationId xmlns:a16="http://schemas.microsoft.com/office/drawing/2014/main" id="{5D27EF6D-C115-4F44-ADE8-762A1C5B6085}"/>
              </a:ext>
            </a:extLst>
          </p:cNvPr>
          <p:cNvSpPr>
            <a:spLocks noChangeArrowheads="1"/>
          </p:cNvSpPr>
          <p:nvPr/>
        </p:nvSpPr>
        <p:spPr bwMode="auto">
          <a:xfrm>
            <a:off x="8007351" y="3076576"/>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Public Affairs</a:t>
            </a:r>
          </a:p>
        </p:txBody>
      </p:sp>
      <p:sp>
        <p:nvSpPr>
          <p:cNvPr id="241695" name="Oval 31">
            <a:extLst>
              <a:ext uri="{FF2B5EF4-FFF2-40B4-BE49-F238E27FC236}">
                <a16:creationId xmlns:a16="http://schemas.microsoft.com/office/drawing/2014/main" id="{B4E56093-C680-904A-8A2B-99B2096C90CC}"/>
              </a:ext>
            </a:extLst>
          </p:cNvPr>
          <p:cNvSpPr>
            <a:spLocks noChangeArrowheads="1"/>
          </p:cNvSpPr>
          <p:nvPr/>
        </p:nvSpPr>
        <p:spPr bwMode="auto">
          <a:xfrm>
            <a:off x="8007351" y="2492376"/>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Firefighter</a:t>
            </a:r>
          </a:p>
        </p:txBody>
      </p:sp>
      <p:sp>
        <p:nvSpPr>
          <p:cNvPr id="241696" name="Oval 32">
            <a:extLst>
              <a:ext uri="{FF2B5EF4-FFF2-40B4-BE49-F238E27FC236}">
                <a16:creationId xmlns:a16="http://schemas.microsoft.com/office/drawing/2014/main" id="{CFC9B06A-7431-454F-8B11-1B1D4B499B3C}"/>
              </a:ext>
            </a:extLst>
          </p:cNvPr>
          <p:cNvSpPr>
            <a:spLocks noChangeArrowheads="1"/>
          </p:cNvSpPr>
          <p:nvPr/>
        </p:nvSpPr>
        <p:spPr bwMode="auto">
          <a:xfrm>
            <a:off x="8007351" y="4246564"/>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First Aid</a:t>
            </a:r>
          </a:p>
        </p:txBody>
      </p:sp>
      <p:sp>
        <p:nvSpPr>
          <p:cNvPr id="241697" name="Oval 33">
            <a:extLst>
              <a:ext uri="{FF2B5EF4-FFF2-40B4-BE49-F238E27FC236}">
                <a16:creationId xmlns:a16="http://schemas.microsoft.com/office/drawing/2014/main" id="{9376F083-FB44-4D4A-A772-CCBBC2820DAD}"/>
              </a:ext>
            </a:extLst>
          </p:cNvPr>
          <p:cNvSpPr>
            <a:spLocks noChangeArrowheads="1"/>
          </p:cNvSpPr>
          <p:nvPr/>
        </p:nvSpPr>
        <p:spPr bwMode="auto">
          <a:xfrm>
            <a:off x="8007351" y="4832351"/>
            <a:ext cx="1285875" cy="555625"/>
          </a:xfrm>
          <a:prstGeom prst="ellipse">
            <a:avLst/>
          </a:prstGeom>
          <a:solidFill>
            <a:schemeClr val="accent1"/>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Emergency </a:t>
            </a:r>
            <a:br>
              <a:rPr lang="en-US" altLang="en-US" sz="1100">
                <a:solidFill>
                  <a:schemeClr val="tx2"/>
                </a:solidFill>
              </a:rPr>
            </a:br>
            <a:r>
              <a:rPr lang="en-US" altLang="en-US" sz="1100">
                <a:solidFill>
                  <a:schemeClr val="tx2"/>
                </a:solidFill>
              </a:rPr>
              <a:t>Comms</a:t>
            </a:r>
          </a:p>
        </p:txBody>
      </p:sp>
      <p:sp>
        <p:nvSpPr>
          <p:cNvPr id="241698" name="Oval 34">
            <a:extLst>
              <a:ext uri="{FF2B5EF4-FFF2-40B4-BE49-F238E27FC236}">
                <a16:creationId xmlns:a16="http://schemas.microsoft.com/office/drawing/2014/main" id="{AD7B7D38-715A-474A-9026-7397C16ADDF4}"/>
              </a:ext>
            </a:extLst>
          </p:cNvPr>
          <p:cNvSpPr>
            <a:spLocks noChangeArrowheads="1"/>
          </p:cNvSpPr>
          <p:nvPr/>
        </p:nvSpPr>
        <p:spPr bwMode="auto">
          <a:xfrm>
            <a:off x="6604001" y="3662364"/>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Chief Security</a:t>
            </a:r>
            <a:br>
              <a:rPr lang="en-US" altLang="en-US" sz="1100">
                <a:solidFill>
                  <a:schemeClr val="tx2"/>
                </a:solidFill>
              </a:rPr>
            </a:br>
            <a:r>
              <a:rPr lang="en-US" altLang="en-US" sz="1100">
                <a:solidFill>
                  <a:schemeClr val="tx2"/>
                </a:solidFill>
              </a:rPr>
              <a:t>Officer</a:t>
            </a:r>
          </a:p>
        </p:txBody>
      </p:sp>
      <p:sp>
        <p:nvSpPr>
          <p:cNvPr id="241699" name="Oval 35">
            <a:extLst>
              <a:ext uri="{FF2B5EF4-FFF2-40B4-BE49-F238E27FC236}">
                <a16:creationId xmlns:a16="http://schemas.microsoft.com/office/drawing/2014/main" id="{BFAC4553-4A4A-7344-B119-A60B29359C15}"/>
              </a:ext>
            </a:extLst>
          </p:cNvPr>
          <p:cNvSpPr>
            <a:spLocks noChangeArrowheads="1"/>
          </p:cNvSpPr>
          <p:nvPr/>
        </p:nvSpPr>
        <p:spPr bwMode="auto">
          <a:xfrm>
            <a:off x="6604001" y="3076576"/>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IT Security </a:t>
            </a:r>
            <a:br>
              <a:rPr lang="en-US" altLang="en-US" sz="1100">
                <a:solidFill>
                  <a:schemeClr val="tx2"/>
                </a:solidFill>
              </a:rPr>
            </a:br>
            <a:r>
              <a:rPr lang="en-US" altLang="en-US" sz="1100">
                <a:solidFill>
                  <a:schemeClr val="tx2"/>
                </a:solidFill>
              </a:rPr>
              <a:t>Advisers</a:t>
            </a:r>
          </a:p>
        </p:txBody>
      </p:sp>
      <p:sp>
        <p:nvSpPr>
          <p:cNvPr id="241700" name="Oval 36">
            <a:extLst>
              <a:ext uri="{FF2B5EF4-FFF2-40B4-BE49-F238E27FC236}">
                <a16:creationId xmlns:a16="http://schemas.microsoft.com/office/drawing/2014/main" id="{90E55E70-7403-354C-92D8-FF8E8C512226}"/>
              </a:ext>
            </a:extLst>
          </p:cNvPr>
          <p:cNvSpPr>
            <a:spLocks noChangeArrowheads="1"/>
          </p:cNvSpPr>
          <p:nvPr/>
        </p:nvSpPr>
        <p:spPr bwMode="auto">
          <a:xfrm>
            <a:off x="6604001" y="2492376"/>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Close Personal</a:t>
            </a:r>
            <a:br>
              <a:rPr lang="en-US" altLang="en-US" sz="1100">
                <a:solidFill>
                  <a:schemeClr val="tx2"/>
                </a:solidFill>
              </a:rPr>
            </a:br>
            <a:r>
              <a:rPr lang="en-US" altLang="en-US" sz="1100">
                <a:solidFill>
                  <a:schemeClr val="tx2"/>
                </a:solidFill>
              </a:rPr>
              <a:t>Protection</a:t>
            </a:r>
          </a:p>
        </p:txBody>
      </p:sp>
      <p:sp>
        <p:nvSpPr>
          <p:cNvPr id="241701" name="Oval 37">
            <a:extLst>
              <a:ext uri="{FF2B5EF4-FFF2-40B4-BE49-F238E27FC236}">
                <a16:creationId xmlns:a16="http://schemas.microsoft.com/office/drawing/2014/main" id="{0774920F-3183-B34B-A73E-A00D5E8E27E4}"/>
              </a:ext>
            </a:extLst>
          </p:cNvPr>
          <p:cNvSpPr>
            <a:spLocks noChangeArrowheads="1"/>
          </p:cNvSpPr>
          <p:nvPr/>
        </p:nvSpPr>
        <p:spPr bwMode="auto">
          <a:xfrm>
            <a:off x="6604001" y="4246564"/>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Vetting Officer</a:t>
            </a:r>
          </a:p>
        </p:txBody>
      </p:sp>
      <p:sp>
        <p:nvSpPr>
          <p:cNvPr id="241702" name="Oval 38">
            <a:extLst>
              <a:ext uri="{FF2B5EF4-FFF2-40B4-BE49-F238E27FC236}">
                <a16:creationId xmlns:a16="http://schemas.microsoft.com/office/drawing/2014/main" id="{F0D14022-D239-834A-ACF3-EDF28B2DFD7C}"/>
              </a:ext>
            </a:extLst>
          </p:cNvPr>
          <p:cNvSpPr>
            <a:spLocks noChangeArrowheads="1"/>
          </p:cNvSpPr>
          <p:nvPr/>
        </p:nvSpPr>
        <p:spPr bwMode="auto">
          <a:xfrm>
            <a:off x="6604001" y="4832351"/>
            <a:ext cx="1285875" cy="555625"/>
          </a:xfrm>
          <a:prstGeom prst="ellipse">
            <a:avLst/>
          </a:prstGeom>
          <a:solidFill>
            <a:srgbClr val="99CCFF"/>
          </a:solidFill>
          <a:ln w="9525" algn="ctr">
            <a:solidFill>
              <a:schemeClr val="tx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lIns="91449" tIns="45725" rIns="91449" bIns="45725" anchor="ctr"/>
          <a:lstStyle/>
          <a:p>
            <a:pPr algn="ctr">
              <a:spcBef>
                <a:spcPct val="0"/>
              </a:spcBef>
              <a:spcAft>
                <a:spcPct val="0"/>
              </a:spcAft>
              <a:buSzTx/>
              <a:buFontTx/>
              <a:buNone/>
            </a:pPr>
            <a:r>
              <a:rPr lang="en-US" altLang="en-US" sz="1100">
                <a:solidFill>
                  <a:schemeClr val="tx2"/>
                </a:solidFill>
              </a:rPr>
              <a:t>Firewall</a:t>
            </a:r>
            <a:br>
              <a:rPr lang="en-US" altLang="en-US" sz="1100">
                <a:solidFill>
                  <a:schemeClr val="tx2"/>
                </a:solidFill>
              </a:rPr>
            </a:br>
            <a:r>
              <a:rPr lang="en-US" altLang="en-US" sz="1100">
                <a:solidFill>
                  <a:schemeClr val="tx2"/>
                </a:solidFill>
              </a:rPr>
              <a:t>Programmer</a:t>
            </a:r>
          </a:p>
        </p:txBody>
      </p:sp>
      <p:pic>
        <p:nvPicPr>
          <p:cNvPr id="241703" name="Picture 39">
            <a:extLst>
              <a:ext uri="{FF2B5EF4-FFF2-40B4-BE49-F238E27FC236}">
                <a16:creationId xmlns:a16="http://schemas.microsoft.com/office/drawing/2014/main" id="{59D542CB-BD88-604A-AE23-90446712B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376" y="2528888"/>
            <a:ext cx="5618163"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97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E96F60FF-78EA-8A4A-BCE9-7EDB00CDFF68}"/>
              </a:ext>
            </a:extLst>
          </p:cNvPr>
          <p:cNvSpPr>
            <a:spLocks noGrp="1" noChangeArrowheads="1"/>
          </p:cNvSpPr>
          <p:nvPr>
            <p:ph type="title"/>
          </p:nvPr>
        </p:nvSpPr>
        <p:spPr/>
        <p:txBody>
          <a:bodyPr/>
          <a:lstStyle/>
          <a:p>
            <a:r>
              <a:rPr lang="en-US" altLang="en-US"/>
              <a:t>…1,000 WORDS</a:t>
            </a:r>
          </a:p>
        </p:txBody>
      </p:sp>
      <p:sp>
        <p:nvSpPr>
          <p:cNvPr id="296963" name="Rectangle 3">
            <a:extLst>
              <a:ext uri="{FF2B5EF4-FFF2-40B4-BE49-F238E27FC236}">
                <a16:creationId xmlns:a16="http://schemas.microsoft.com/office/drawing/2014/main" id="{4BCC4F10-89F1-8E45-8A7A-38CA28AD70C8}"/>
              </a:ext>
            </a:extLst>
          </p:cNvPr>
          <p:cNvSpPr>
            <a:spLocks noGrp="1" noChangeArrowheads="1"/>
          </p:cNvSpPr>
          <p:nvPr>
            <p:ph type="body" idx="1"/>
          </p:nvPr>
        </p:nvSpPr>
        <p:spPr/>
        <p:txBody>
          <a:bodyPr/>
          <a:lstStyle/>
          <a:p>
            <a:endParaRPr lang="en-US" altLang="en-US"/>
          </a:p>
        </p:txBody>
      </p:sp>
      <p:pic>
        <p:nvPicPr>
          <p:cNvPr id="296964" name="Picture 4">
            <a:extLst>
              <a:ext uri="{FF2B5EF4-FFF2-40B4-BE49-F238E27FC236}">
                <a16:creationId xmlns:a16="http://schemas.microsoft.com/office/drawing/2014/main" id="{03E59EA3-E770-5B42-9991-457B0617C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 y="266700"/>
            <a:ext cx="12009438" cy="654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929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57522E-E7E8-4B13-AAEA-3D90FD2D0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19">
            <a:extLst>
              <a:ext uri="{FF2B5EF4-FFF2-40B4-BE49-F238E27FC236}">
                <a16:creationId xmlns:a16="http://schemas.microsoft.com/office/drawing/2014/main" id="{51A5673D-423E-4E5D-B642-77D39FECB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7116" cy="6858000"/>
          </a:xfrm>
          <a:custGeom>
            <a:avLst/>
            <a:gdLst>
              <a:gd name="connsiteX0" fmla="*/ 0 w 6487116"/>
              <a:gd name="connsiteY0" fmla="*/ 0 h 6858000"/>
              <a:gd name="connsiteX1" fmla="*/ 1850111 w 6487116"/>
              <a:gd name="connsiteY1" fmla="*/ 0 h 6858000"/>
              <a:gd name="connsiteX2" fmla="*/ 6487116 w 6487116"/>
              <a:gd name="connsiteY2" fmla="*/ 0 h 6858000"/>
              <a:gd name="connsiteX3" fmla="*/ 6487116 w 6487116"/>
              <a:gd name="connsiteY3" fmla="*/ 1900238 h 6858000"/>
              <a:gd name="connsiteX4" fmla="*/ 6116700 w 6487116"/>
              <a:gd name="connsiteY4" fmla="*/ 2178050 h 6858000"/>
              <a:gd name="connsiteX5" fmla="*/ 6112466 w 6487116"/>
              <a:gd name="connsiteY5" fmla="*/ 2184400 h 6858000"/>
              <a:gd name="connsiteX6" fmla="*/ 6106116 w 6487116"/>
              <a:gd name="connsiteY6" fmla="*/ 2193925 h 6858000"/>
              <a:gd name="connsiteX7" fmla="*/ 6099766 w 6487116"/>
              <a:gd name="connsiteY7" fmla="*/ 2201863 h 6858000"/>
              <a:gd name="connsiteX8" fmla="*/ 6099766 w 6487116"/>
              <a:gd name="connsiteY8" fmla="*/ 2211388 h 6858000"/>
              <a:gd name="connsiteX9" fmla="*/ 6099766 w 6487116"/>
              <a:gd name="connsiteY9" fmla="*/ 2220913 h 6858000"/>
              <a:gd name="connsiteX10" fmla="*/ 6106116 w 6487116"/>
              <a:gd name="connsiteY10" fmla="*/ 2228850 h 6858000"/>
              <a:gd name="connsiteX11" fmla="*/ 6112466 w 6487116"/>
              <a:gd name="connsiteY11" fmla="*/ 2238375 h 6858000"/>
              <a:gd name="connsiteX12" fmla="*/ 6116700 w 6487116"/>
              <a:gd name="connsiteY12" fmla="*/ 2244725 h 6858000"/>
              <a:gd name="connsiteX13" fmla="*/ 6487116 w 6487116"/>
              <a:gd name="connsiteY13" fmla="*/ 2522538 h 6858000"/>
              <a:gd name="connsiteX14" fmla="*/ 6487116 w 6487116"/>
              <a:gd name="connsiteY14" fmla="*/ 6858000 h 6858000"/>
              <a:gd name="connsiteX15" fmla="*/ 1850111 w 6487116"/>
              <a:gd name="connsiteY15" fmla="*/ 6858000 h 6858000"/>
              <a:gd name="connsiteX16" fmla="*/ 0 w 6487116"/>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7116" h="6858000">
                <a:moveTo>
                  <a:pt x="0" y="0"/>
                </a:moveTo>
                <a:lnTo>
                  <a:pt x="1850111" y="0"/>
                </a:lnTo>
                <a:lnTo>
                  <a:pt x="6487116" y="0"/>
                </a:lnTo>
                <a:lnTo>
                  <a:pt x="6487116" y="1900238"/>
                </a:lnTo>
                <a:lnTo>
                  <a:pt x="6116700" y="2178050"/>
                </a:lnTo>
                <a:lnTo>
                  <a:pt x="6112466" y="2184400"/>
                </a:lnTo>
                <a:lnTo>
                  <a:pt x="6106116" y="2193925"/>
                </a:lnTo>
                <a:lnTo>
                  <a:pt x="6099766" y="2201863"/>
                </a:lnTo>
                <a:lnTo>
                  <a:pt x="6099766" y="2211388"/>
                </a:lnTo>
                <a:lnTo>
                  <a:pt x="6099766" y="2220913"/>
                </a:lnTo>
                <a:lnTo>
                  <a:pt x="6106116" y="2228850"/>
                </a:lnTo>
                <a:lnTo>
                  <a:pt x="6112466" y="2238375"/>
                </a:lnTo>
                <a:lnTo>
                  <a:pt x="6116700" y="2244725"/>
                </a:lnTo>
                <a:lnTo>
                  <a:pt x="6487116" y="2522538"/>
                </a:lnTo>
                <a:lnTo>
                  <a:pt x="6487116" y="6858000"/>
                </a:lnTo>
                <a:lnTo>
                  <a:pt x="18501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F19CA2-436A-2A47-BCBE-C5972D5419D7}"/>
              </a:ext>
            </a:extLst>
          </p:cNvPr>
          <p:cNvSpPr>
            <a:spLocks noGrp="1"/>
          </p:cNvSpPr>
          <p:nvPr>
            <p:ph type="title"/>
          </p:nvPr>
        </p:nvSpPr>
        <p:spPr>
          <a:xfrm>
            <a:off x="838200" y="365125"/>
            <a:ext cx="4908082" cy="1325563"/>
          </a:xfrm>
        </p:spPr>
        <p:txBody>
          <a:bodyPr>
            <a:normAutofit/>
          </a:bodyPr>
          <a:lstStyle/>
          <a:p>
            <a:r>
              <a:rPr lang="en-US" sz="4000" dirty="0"/>
              <a:t>ISO31000 Principles</a:t>
            </a:r>
          </a:p>
        </p:txBody>
      </p:sp>
      <p:sp>
        <p:nvSpPr>
          <p:cNvPr id="27" name="Content Placeholder 8">
            <a:extLst>
              <a:ext uri="{FF2B5EF4-FFF2-40B4-BE49-F238E27FC236}">
                <a16:creationId xmlns:a16="http://schemas.microsoft.com/office/drawing/2014/main" id="{ABFE3333-D002-4C01-B3C3-F509D53E4053}"/>
              </a:ext>
            </a:extLst>
          </p:cNvPr>
          <p:cNvSpPr>
            <a:spLocks noGrp="1"/>
          </p:cNvSpPr>
          <p:nvPr>
            <p:ph idx="1"/>
          </p:nvPr>
        </p:nvSpPr>
        <p:spPr>
          <a:xfrm>
            <a:off x="838200" y="1825625"/>
            <a:ext cx="4908082" cy="4351338"/>
          </a:xfrm>
        </p:spPr>
        <p:txBody>
          <a:bodyPr>
            <a:normAutofit/>
          </a:bodyPr>
          <a:lstStyle/>
          <a:p>
            <a:endParaRPr lang="en-US" sz="2000"/>
          </a:p>
        </p:txBody>
      </p:sp>
      <p:sp>
        <p:nvSpPr>
          <p:cNvPr id="16" name="Rounded Rectangle 15">
            <a:extLst>
              <a:ext uri="{FF2B5EF4-FFF2-40B4-BE49-F238E27FC236}">
                <a16:creationId xmlns:a16="http://schemas.microsoft.com/office/drawing/2014/main" id="{BB08DC4E-794F-43A6-9197-15C12A7E5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text on a black background&#10;&#10;Description automatically generated">
            <a:extLst>
              <a:ext uri="{FF2B5EF4-FFF2-40B4-BE49-F238E27FC236}">
                <a16:creationId xmlns:a16="http://schemas.microsoft.com/office/drawing/2014/main" id="{AC173F19-3C70-A84E-83DE-F1D2A1350B79}"/>
              </a:ext>
            </a:extLst>
          </p:cNvPr>
          <p:cNvPicPr>
            <a:picLocks noChangeAspect="1"/>
          </p:cNvPicPr>
          <p:nvPr/>
        </p:nvPicPr>
        <p:blipFill rotWithShape="1">
          <a:blip r:embed="rId2">
            <a:extLst>
              <a:ext uri="{28A0092B-C50C-407E-A947-70E740481C1C}">
                <a14:useLocalDpi xmlns:a14="http://schemas.microsoft.com/office/drawing/2010/main" val="0"/>
              </a:ext>
            </a:extLst>
          </a:blip>
          <a:srcRect l="567" r="5" b="5"/>
          <a:stretch/>
        </p:blipFill>
        <p:spPr>
          <a:xfrm>
            <a:off x="7410517" y="1258529"/>
            <a:ext cx="3832042" cy="4330205"/>
          </a:xfrm>
          <a:prstGeom prst="rect">
            <a:avLst/>
          </a:prstGeom>
        </p:spPr>
      </p:pic>
    </p:spTree>
    <p:extLst>
      <p:ext uri="{BB962C8B-B14F-4D97-AF65-F5344CB8AC3E}">
        <p14:creationId xmlns:p14="http://schemas.microsoft.com/office/powerpoint/2010/main" val="3707984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B2A9606E-3C2E-1A40-9FD4-924E6D46DE42}"/>
              </a:ext>
            </a:extLst>
          </p:cNvPr>
          <p:cNvSpPr>
            <a:spLocks noChangeArrowheads="1"/>
          </p:cNvSpPr>
          <p:nvPr/>
        </p:nvSpPr>
        <p:spPr bwMode="auto">
          <a:xfrm>
            <a:off x="8035925" y="2771775"/>
            <a:ext cx="2546350" cy="2286000"/>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t>Security-In-Depth</a:t>
            </a:r>
            <a:endParaRPr lang="en-US" altLang="en-US" sz="1400"/>
          </a:p>
        </p:txBody>
      </p:sp>
      <p:pic>
        <p:nvPicPr>
          <p:cNvPr id="248835" name="Picture 3">
            <a:extLst>
              <a:ext uri="{FF2B5EF4-FFF2-40B4-BE49-F238E27FC236}">
                <a16:creationId xmlns:a16="http://schemas.microsoft.com/office/drawing/2014/main" id="{E2B14D50-1644-F942-B0C2-2E4270360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688" y="3028951"/>
            <a:ext cx="1771650" cy="179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248836" name="Rectangle 4">
            <a:extLst>
              <a:ext uri="{FF2B5EF4-FFF2-40B4-BE49-F238E27FC236}">
                <a16:creationId xmlns:a16="http://schemas.microsoft.com/office/drawing/2014/main" id="{EE46EA86-B74D-744A-83D2-AC7F1D2CAE1D}"/>
              </a:ext>
            </a:extLst>
          </p:cNvPr>
          <p:cNvSpPr>
            <a:spLocks noChangeArrowheads="1"/>
          </p:cNvSpPr>
          <p:nvPr/>
        </p:nvSpPr>
        <p:spPr bwMode="auto">
          <a:xfrm>
            <a:off x="1416051" y="5432425"/>
            <a:ext cx="9166225" cy="1028700"/>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spcBef>
                <a:spcPct val="0"/>
              </a:spcBef>
              <a:spcAft>
                <a:spcPct val="0"/>
              </a:spcAft>
              <a:buSzTx/>
              <a:buFontTx/>
              <a:buNone/>
            </a:pPr>
            <a:r>
              <a:rPr lang="en-AU" altLang="en-US" sz="1400">
                <a:solidFill>
                  <a:srgbClr val="FF0000"/>
                </a:solidFill>
              </a:rPr>
              <a:t>Enablers</a:t>
            </a:r>
            <a:endParaRPr lang="en-US" altLang="en-US" sz="1400">
              <a:solidFill>
                <a:srgbClr val="FF0000"/>
              </a:solidFill>
            </a:endParaRPr>
          </a:p>
        </p:txBody>
      </p:sp>
      <p:grpSp>
        <p:nvGrpSpPr>
          <p:cNvPr id="248837" name="Group 5">
            <a:extLst>
              <a:ext uri="{FF2B5EF4-FFF2-40B4-BE49-F238E27FC236}">
                <a16:creationId xmlns:a16="http://schemas.microsoft.com/office/drawing/2014/main" id="{1358C2FF-9C2D-6C4C-98A2-2F2FB00B5697}"/>
              </a:ext>
            </a:extLst>
          </p:cNvPr>
          <p:cNvGrpSpPr>
            <a:grpSpLocks/>
          </p:cNvGrpSpPr>
          <p:nvPr/>
        </p:nvGrpSpPr>
        <p:grpSpPr bwMode="auto">
          <a:xfrm>
            <a:off x="2387601" y="5572126"/>
            <a:ext cx="8023225" cy="860425"/>
            <a:chOff x="1338" y="3292"/>
            <a:chExt cx="4173" cy="682"/>
          </a:xfrm>
        </p:grpSpPr>
        <p:sp>
          <p:nvSpPr>
            <p:cNvPr id="248838" name="Rectangle 6">
              <a:extLst>
                <a:ext uri="{FF2B5EF4-FFF2-40B4-BE49-F238E27FC236}">
                  <a16:creationId xmlns:a16="http://schemas.microsoft.com/office/drawing/2014/main" id="{2952DF2F-0194-6346-8823-8372B7EA7C8E}"/>
                </a:ext>
              </a:extLst>
            </p:cNvPr>
            <p:cNvSpPr>
              <a:spLocks noChangeArrowheads="1"/>
            </p:cNvSpPr>
            <p:nvPr/>
          </p:nvSpPr>
          <p:spPr bwMode="auto">
            <a:xfrm>
              <a:off x="1338" y="3292"/>
              <a:ext cx="4173" cy="138"/>
            </a:xfrm>
            <a:prstGeom prst="rect">
              <a:avLst/>
            </a:prstGeom>
            <a:solidFill>
              <a:srgbClr val="66FF66">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Regulation and Policy</a:t>
              </a:r>
              <a:endParaRPr lang="en-US" altLang="en-US" sz="1400" i="1"/>
            </a:p>
          </p:txBody>
        </p:sp>
        <p:sp>
          <p:nvSpPr>
            <p:cNvPr id="248839" name="Rectangle 7">
              <a:extLst>
                <a:ext uri="{FF2B5EF4-FFF2-40B4-BE49-F238E27FC236}">
                  <a16:creationId xmlns:a16="http://schemas.microsoft.com/office/drawing/2014/main" id="{3F0F6D24-D0CA-0240-99B8-93B1539906B7}"/>
                </a:ext>
              </a:extLst>
            </p:cNvPr>
            <p:cNvSpPr>
              <a:spLocks noChangeArrowheads="1"/>
            </p:cNvSpPr>
            <p:nvPr/>
          </p:nvSpPr>
          <p:spPr bwMode="auto">
            <a:xfrm>
              <a:off x="1338" y="3428"/>
              <a:ext cx="4173" cy="138"/>
            </a:xfrm>
            <a:prstGeom prst="rect">
              <a:avLst/>
            </a:prstGeom>
            <a:solidFill>
              <a:srgbClr val="CCECFF">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Training and Education</a:t>
              </a:r>
              <a:endParaRPr lang="en-US" altLang="en-US" sz="1400" i="1"/>
            </a:p>
          </p:txBody>
        </p:sp>
        <p:sp>
          <p:nvSpPr>
            <p:cNvPr id="248840" name="Rectangle 8">
              <a:extLst>
                <a:ext uri="{FF2B5EF4-FFF2-40B4-BE49-F238E27FC236}">
                  <a16:creationId xmlns:a16="http://schemas.microsoft.com/office/drawing/2014/main" id="{57EB2EB7-C58F-DC4A-B201-93136A1EBFA9}"/>
                </a:ext>
              </a:extLst>
            </p:cNvPr>
            <p:cNvSpPr>
              <a:spLocks noChangeArrowheads="1"/>
            </p:cNvSpPr>
            <p:nvPr/>
          </p:nvSpPr>
          <p:spPr bwMode="auto">
            <a:xfrm>
              <a:off x="1338" y="3559"/>
              <a:ext cx="4173" cy="138"/>
            </a:xfrm>
            <a:prstGeom prst="rect">
              <a:avLst/>
            </a:prstGeom>
            <a:solidFill>
              <a:srgbClr val="FF9999">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Operations and Application</a:t>
              </a:r>
              <a:endParaRPr lang="en-US" altLang="en-US" sz="1400" i="1"/>
            </a:p>
          </p:txBody>
        </p:sp>
        <p:sp>
          <p:nvSpPr>
            <p:cNvPr id="248841" name="Rectangle 9">
              <a:extLst>
                <a:ext uri="{FF2B5EF4-FFF2-40B4-BE49-F238E27FC236}">
                  <a16:creationId xmlns:a16="http://schemas.microsoft.com/office/drawing/2014/main" id="{0CAABD5A-5D58-0245-A093-F0BC6A1067B5}"/>
                </a:ext>
              </a:extLst>
            </p:cNvPr>
            <p:cNvSpPr>
              <a:spLocks noChangeArrowheads="1"/>
            </p:cNvSpPr>
            <p:nvPr/>
          </p:nvSpPr>
          <p:spPr bwMode="auto">
            <a:xfrm>
              <a:off x="1338" y="3695"/>
              <a:ext cx="4173" cy="138"/>
            </a:xfrm>
            <a:prstGeom prst="rect">
              <a:avLst/>
            </a:prstGeom>
            <a:solidFill>
              <a:srgbClr val="0033CC">
                <a:alpha val="2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Governance and Oversight</a:t>
              </a:r>
              <a:endParaRPr lang="en-US" altLang="en-US" sz="1400" i="1"/>
            </a:p>
          </p:txBody>
        </p:sp>
        <p:sp>
          <p:nvSpPr>
            <p:cNvPr id="248842" name="Rectangle 10">
              <a:extLst>
                <a:ext uri="{FF2B5EF4-FFF2-40B4-BE49-F238E27FC236}">
                  <a16:creationId xmlns:a16="http://schemas.microsoft.com/office/drawing/2014/main" id="{2821C994-A232-5B4B-A7AE-D49D63341836}"/>
                </a:ext>
              </a:extLst>
            </p:cNvPr>
            <p:cNvSpPr>
              <a:spLocks noChangeArrowheads="1"/>
            </p:cNvSpPr>
            <p:nvPr/>
          </p:nvSpPr>
          <p:spPr bwMode="auto">
            <a:xfrm>
              <a:off x="1338" y="3836"/>
              <a:ext cx="4173" cy="138"/>
            </a:xfrm>
            <a:prstGeom prst="rect">
              <a:avLst/>
            </a:prstGeom>
            <a:solidFill>
              <a:srgbClr val="0033CC">
                <a:alpha val="50000"/>
              </a:srgbClr>
            </a:solidFill>
            <a:ln w="317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AU" altLang="en-US" sz="1400" i="1"/>
                <a:t>Sustainability and Resilience</a:t>
              </a:r>
              <a:endParaRPr lang="en-US" altLang="en-US" sz="1400" i="1"/>
            </a:p>
          </p:txBody>
        </p:sp>
      </p:grpSp>
      <p:sp>
        <p:nvSpPr>
          <p:cNvPr id="248843" name="Rectangle 11">
            <a:extLst>
              <a:ext uri="{FF2B5EF4-FFF2-40B4-BE49-F238E27FC236}">
                <a16:creationId xmlns:a16="http://schemas.microsoft.com/office/drawing/2014/main" id="{88E0D36E-1888-454C-A9D4-F60B7F6C0434}"/>
              </a:ext>
            </a:extLst>
          </p:cNvPr>
          <p:cNvSpPr>
            <a:spLocks noChangeArrowheads="1"/>
          </p:cNvSpPr>
          <p:nvPr/>
        </p:nvSpPr>
        <p:spPr bwMode="auto">
          <a:xfrm>
            <a:off x="3960814" y="2771775"/>
            <a:ext cx="3717925" cy="2287588"/>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solidFill>
                  <a:srgbClr val="0033CC"/>
                </a:solidFill>
              </a:rPr>
              <a:t>Strategic Knowledge Areas</a:t>
            </a:r>
            <a:endParaRPr lang="en-US" altLang="en-US" sz="1400">
              <a:solidFill>
                <a:srgbClr val="0033CC"/>
              </a:solidFill>
            </a:endParaRPr>
          </a:p>
        </p:txBody>
      </p:sp>
      <p:sp>
        <p:nvSpPr>
          <p:cNvPr id="248844" name="Rectangle 12">
            <a:extLst>
              <a:ext uri="{FF2B5EF4-FFF2-40B4-BE49-F238E27FC236}">
                <a16:creationId xmlns:a16="http://schemas.microsoft.com/office/drawing/2014/main" id="{3323913F-7FC1-5C41-8456-66E04EBC0A73}"/>
              </a:ext>
            </a:extLst>
          </p:cNvPr>
          <p:cNvSpPr>
            <a:spLocks noChangeArrowheads="1"/>
          </p:cNvSpPr>
          <p:nvPr/>
        </p:nvSpPr>
        <p:spPr bwMode="auto">
          <a:xfrm>
            <a:off x="1460501" y="1341438"/>
            <a:ext cx="9121775" cy="912812"/>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spcBef>
                <a:spcPct val="0"/>
              </a:spcBef>
              <a:spcAft>
                <a:spcPct val="0"/>
              </a:spcAft>
              <a:buSzTx/>
              <a:buFontTx/>
              <a:buNone/>
            </a:pPr>
            <a:r>
              <a:rPr lang="en-AU" altLang="en-US" sz="1400">
                <a:solidFill>
                  <a:srgbClr val="FF9900"/>
                </a:solidFill>
              </a:rPr>
              <a:t>Activity</a:t>
            </a:r>
            <a:br>
              <a:rPr lang="en-AU" altLang="en-US" sz="1400">
                <a:solidFill>
                  <a:srgbClr val="FF9900"/>
                </a:solidFill>
              </a:rPr>
            </a:br>
            <a:r>
              <a:rPr lang="en-AU" altLang="en-US" sz="1400">
                <a:solidFill>
                  <a:srgbClr val="FF9900"/>
                </a:solidFill>
              </a:rPr>
              <a:t>Areas</a:t>
            </a:r>
            <a:endParaRPr lang="en-US" altLang="en-US" sz="1400">
              <a:solidFill>
                <a:srgbClr val="FF9900"/>
              </a:solidFill>
            </a:endParaRPr>
          </a:p>
        </p:txBody>
      </p:sp>
      <p:sp>
        <p:nvSpPr>
          <p:cNvPr id="248845" name="Text Box 13">
            <a:extLst>
              <a:ext uri="{FF2B5EF4-FFF2-40B4-BE49-F238E27FC236}">
                <a16:creationId xmlns:a16="http://schemas.microsoft.com/office/drawing/2014/main" id="{EB340524-A143-5F42-955A-6554A53C0776}"/>
              </a:ext>
            </a:extLst>
          </p:cNvPr>
          <p:cNvSpPr txBox="1">
            <a:spLocks noChangeArrowheads="1"/>
          </p:cNvSpPr>
          <p:nvPr/>
        </p:nvSpPr>
        <p:spPr bwMode="auto">
          <a:xfrm>
            <a:off x="4487609" y="4760914"/>
            <a:ext cx="2672270" cy="30777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8100000" algn="ctr" rotWithShape="0">
                    <a:schemeClr val="bg2">
                      <a:alpha val="50000"/>
                    </a:schemeClr>
                  </a:outerShdw>
                </a:effectLst>
              </a14:hiddenEffects>
            </a:ext>
          </a:extLst>
        </p:spPr>
        <p:txBody>
          <a:bodyPr wrap="none">
            <a:spAutoFit/>
          </a:bodyPr>
          <a:lstStyle/>
          <a:p>
            <a:pPr algn="ctr">
              <a:spcBef>
                <a:spcPct val="0"/>
              </a:spcBef>
              <a:spcAft>
                <a:spcPct val="0"/>
              </a:spcAft>
              <a:buSzTx/>
              <a:buFontTx/>
              <a:buNone/>
            </a:pPr>
            <a:r>
              <a:rPr lang="en-AU" altLang="en-US" sz="1400">
                <a:solidFill>
                  <a:srgbClr val="006600"/>
                </a:solidFill>
                <a:cs typeface="Arial" panose="020B0604020202020204" pitchFamily="34" charset="0"/>
              </a:rPr>
              <a:t>Operational Competency Areas</a:t>
            </a:r>
            <a:endParaRPr lang="en-US" altLang="en-US" sz="1400">
              <a:solidFill>
                <a:srgbClr val="006600"/>
              </a:solidFill>
              <a:cs typeface="Arial" panose="020B0604020202020204" pitchFamily="34" charset="0"/>
            </a:endParaRPr>
          </a:p>
        </p:txBody>
      </p:sp>
      <p:sp>
        <p:nvSpPr>
          <p:cNvPr id="248846" name="AutoShape 14">
            <a:extLst>
              <a:ext uri="{FF2B5EF4-FFF2-40B4-BE49-F238E27FC236}">
                <a16:creationId xmlns:a16="http://schemas.microsoft.com/office/drawing/2014/main" id="{2E4F4195-2716-E24A-9135-FEF8A9B71B22}"/>
              </a:ext>
            </a:extLst>
          </p:cNvPr>
          <p:cNvSpPr>
            <a:spLocks noChangeArrowheads="1"/>
          </p:cNvSpPr>
          <p:nvPr/>
        </p:nvSpPr>
        <p:spPr bwMode="auto">
          <a:xfrm rot="18604995">
            <a:off x="4244183" y="4172745"/>
            <a:ext cx="655637" cy="371475"/>
          </a:xfrm>
          <a:prstGeom prst="rightArrow">
            <a:avLst>
              <a:gd name="adj1" fmla="val 75213"/>
              <a:gd name="adj2" fmla="val 48209"/>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Integration</a:t>
            </a:r>
            <a:endParaRPr lang="en-US" altLang="en-US" sz="1000">
              <a:solidFill>
                <a:srgbClr val="008000"/>
              </a:solidFill>
              <a:cs typeface="Arial" panose="020B0604020202020204" pitchFamily="34" charset="0"/>
            </a:endParaRPr>
          </a:p>
        </p:txBody>
      </p:sp>
      <p:sp>
        <p:nvSpPr>
          <p:cNvPr id="248847" name="AutoShape 15">
            <a:extLst>
              <a:ext uri="{FF2B5EF4-FFF2-40B4-BE49-F238E27FC236}">
                <a16:creationId xmlns:a16="http://schemas.microsoft.com/office/drawing/2014/main" id="{E65E0AF8-3E7D-5648-83B6-6A7DBD793815}"/>
              </a:ext>
            </a:extLst>
          </p:cNvPr>
          <p:cNvSpPr>
            <a:spLocks noChangeArrowheads="1"/>
          </p:cNvSpPr>
          <p:nvPr/>
        </p:nvSpPr>
        <p:spPr bwMode="auto">
          <a:xfrm rot="18604995">
            <a:off x="5056189" y="4175126"/>
            <a:ext cx="657225"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Design</a:t>
            </a:r>
            <a:endParaRPr lang="en-US" altLang="en-US" sz="1000">
              <a:solidFill>
                <a:srgbClr val="008000"/>
              </a:solidFill>
              <a:cs typeface="Arial" panose="020B0604020202020204" pitchFamily="34" charset="0"/>
            </a:endParaRPr>
          </a:p>
        </p:txBody>
      </p:sp>
      <p:sp>
        <p:nvSpPr>
          <p:cNvPr id="248848" name="AutoShape 16">
            <a:extLst>
              <a:ext uri="{FF2B5EF4-FFF2-40B4-BE49-F238E27FC236}">
                <a16:creationId xmlns:a16="http://schemas.microsoft.com/office/drawing/2014/main" id="{90B1599B-7811-9248-AE6A-355CC2FFF771}"/>
              </a:ext>
            </a:extLst>
          </p:cNvPr>
          <p:cNvSpPr>
            <a:spLocks noChangeArrowheads="1"/>
          </p:cNvSpPr>
          <p:nvPr/>
        </p:nvSpPr>
        <p:spPr bwMode="auto">
          <a:xfrm rot="18604995">
            <a:off x="5867401" y="4175126"/>
            <a:ext cx="657225"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Application</a:t>
            </a:r>
            <a:endParaRPr lang="en-US" altLang="en-US" sz="1000">
              <a:solidFill>
                <a:srgbClr val="008000"/>
              </a:solidFill>
              <a:cs typeface="Arial" panose="020B0604020202020204" pitchFamily="34" charset="0"/>
            </a:endParaRPr>
          </a:p>
        </p:txBody>
      </p:sp>
      <p:sp>
        <p:nvSpPr>
          <p:cNvPr id="248849" name="AutoShape 17">
            <a:extLst>
              <a:ext uri="{FF2B5EF4-FFF2-40B4-BE49-F238E27FC236}">
                <a16:creationId xmlns:a16="http://schemas.microsoft.com/office/drawing/2014/main" id="{EE90347B-7F3D-B24C-A017-2CE2155B4984}"/>
              </a:ext>
            </a:extLst>
          </p:cNvPr>
          <p:cNvSpPr>
            <a:spLocks noChangeArrowheads="1"/>
          </p:cNvSpPr>
          <p:nvPr/>
        </p:nvSpPr>
        <p:spPr bwMode="auto">
          <a:xfrm rot="18604995">
            <a:off x="6680201" y="4175126"/>
            <a:ext cx="657225" cy="371475"/>
          </a:xfrm>
          <a:prstGeom prst="rightArrow">
            <a:avLst>
              <a:gd name="adj1" fmla="val 75213"/>
              <a:gd name="adj2" fmla="val 48326"/>
            </a:avLst>
          </a:prstGeom>
          <a:gradFill rotWithShape="1">
            <a:gsLst>
              <a:gs pos="0">
                <a:srgbClr val="66FF99"/>
              </a:gs>
              <a:gs pos="100000">
                <a:schemeClr val="bg1">
                  <a:alpha val="39999"/>
                </a:schemeClr>
              </a:gs>
            </a:gsLst>
            <a:lin ang="0" scaled="1"/>
          </a:gradFill>
          <a:ln w="9525">
            <a:solidFill>
              <a:srgbClr val="009900"/>
            </a:solidFill>
            <a:miter lim="800000"/>
            <a:headEnd/>
            <a:tailEnd/>
          </a:ln>
          <a:effectLst/>
          <a:extLst>
            <a:ext uri="{AF507438-7753-43E0-B8FC-AC1667EBCBE1}">
              <a14:hiddenEffects xmlns:a14="http://schemas.microsoft.com/office/drawing/2010/main">
                <a:effectLst>
                  <a:outerShdw dist="17961" dir="13500000" algn="ctr" rotWithShape="0">
                    <a:srgbClr val="009900">
                      <a:gamma/>
                      <a:shade val="60000"/>
                      <a:invGamma/>
                    </a:srgbClr>
                  </a:outerShdw>
                </a:effectLst>
              </a14:hiddenEffects>
            </a:ext>
          </a:extLst>
        </p:spPr>
        <p:txBody>
          <a:bodyPr wrap="none" anchor="ctr"/>
          <a:lstStyle/>
          <a:p>
            <a:pPr algn="ctr">
              <a:spcBef>
                <a:spcPct val="0"/>
              </a:spcBef>
              <a:spcAft>
                <a:spcPct val="0"/>
              </a:spcAft>
              <a:buSzTx/>
              <a:buFontTx/>
              <a:buNone/>
            </a:pPr>
            <a:r>
              <a:rPr lang="en-AU" altLang="en-US" sz="1000">
                <a:solidFill>
                  <a:srgbClr val="008000"/>
                </a:solidFill>
                <a:cs typeface="Arial" panose="020B0604020202020204" pitchFamily="34" charset="0"/>
              </a:rPr>
              <a:t>Assurance</a:t>
            </a:r>
            <a:endParaRPr lang="en-US" altLang="en-US" sz="1000">
              <a:solidFill>
                <a:srgbClr val="008000"/>
              </a:solidFill>
              <a:cs typeface="Arial" panose="020B0604020202020204" pitchFamily="34" charset="0"/>
            </a:endParaRPr>
          </a:p>
        </p:txBody>
      </p:sp>
      <p:sp>
        <p:nvSpPr>
          <p:cNvPr id="248850" name="AutoShape 18">
            <a:extLst>
              <a:ext uri="{FF2B5EF4-FFF2-40B4-BE49-F238E27FC236}">
                <a16:creationId xmlns:a16="http://schemas.microsoft.com/office/drawing/2014/main" id="{33C9BA1D-A520-8D48-9274-147AB01A2C04}"/>
              </a:ext>
            </a:extLst>
          </p:cNvPr>
          <p:cNvSpPr>
            <a:spLocks noChangeArrowheads="1"/>
          </p:cNvSpPr>
          <p:nvPr/>
        </p:nvSpPr>
        <p:spPr bwMode="auto">
          <a:xfrm rot="2920942">
            <a:off x="4289426" y="3176589"/>
            <a:ext cx="657225" cy="371475"/>
          </a:xfrm>
          <a:prstGeom prst="rightArrow">
            <a:avLst>
              <a:gd name="adj1" fmla="val 75213"/>
              <a:gd name="adj2" fmla="val 48326"/>
            </a:avLst>
          </a:prstGeom>
          <a:gradFill rotWithShape="1">
            <a:gsLst>
              <a:gs pos="0">
                <a:schemeClr val="hlink"/>
              </a:gs>
              <a:gs pos="100000">
                <a:schemeClr val="bg1">
                  <a:alpha val="39999"/>
                </a:schemeClr>
              </a:gs>
            </a:gsLst>
            <a:lin ang="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US" altLang="en-US" sz="1000">
                <a:solidFill>
                  <a:schemeClr val="accent2"/>
                </a:solidFill>
                <a:cs typeface="Arial" panose="020B0604020202020204" pitchFamily="34" charset="0"/>
              </a:rPr>
              <a:t>Exposure</a:t>
            </a:r>
          </a:p>
        </p:txBody>
      </p:sp>
      <p:sp>
        <p:nvSpPr>
          <p:cNvPr id="248851" name="AutoShape 19">
            <a:extLst>
              <a:ext uri="{FF2B5EF4-FFF2-40B4-BE49-F238E27FC236}">
                <a16:creationId xmlns:a16="http://schemas.microsoft.com/office/drawing/2014/main" id="{3530D06B-C25F-2D41-9EDA-45BB8F0F7817}"/>
              </a:ext>
            </a:extLst>
          </p:cNvPr>
          <p:cNvSpPr>
            <a:spLocks noChangeArrowheads="1"/>
          </p:cNvSpPr>
          <p:nvPr/>
        </p:nvSpPr>
        <p:spPr bwMode="auto">
          <a:xfrm rot="2920942">
            <a:off x="5101432" y="3169445"/>
            <a:ext cx="657225" cy="373062"/>
          </a:xfrm>
          <a:prstGeom prst="rightArrow">
            <a:avLst>
              <a:gd name="adj1" fmla="val 75213"/>
              <a:gd name="adj2" fmla="val 48121"/>
            </a:avLst>
          </a:prstGeom>
          <a:gradFill rotWithShape="1">
            <a:gsLst>
              <a:gs pos="0">
                <a:schemeClr val="hlink"/>
              </a:gs>
              <a:gs pos="100000">
                <a:schemeClr val="bg1">
                  <a:alpha val="39999"/>
                </a:schemeClr>
              </a:gs>
            </a:gsLst>
            <a:lin ang="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US" altLang="en-US" sz="1000">
                <a:solidFill>
                  <a:schemeClr val="accent2"/>
                </a:solidFill>
                <a:cs typeface="Arial" panose="020B0604020202020204" pitchFamily="34" charset="0"/>
              </a:rPr>
              <a:t>Risk</a:t>
            </a:r>
          </a:p>
        </p:txBody>
      </p:sp>
      <p:sp>
        <p:nvSpPr>
          <p:cNvPr id="248852" name="AutoShape 20">
            <a:extLst>
              <a:ext uri="{FF2B5EF4-FFF2-40B4-BE49-F238E27FC236}">
                <a16:creationId xmlns:a16="http://schemas.microsoft.com/office/drawing/2014/main" id="{C09887A1-E39F-1745-8D4F-5CD2F2681FFF}"/>
              </a:ext>
            </a:extLst>
          </p:cNvPr>
          <p:cNvSpPr>
            <a:spLocks noChangeArrowheads="1"/>
          </p:cNvSpPr>
          <p:nvPr/>
        </p:nvSpPr>
        <p:spPr bwMode="auto">
          <a:xfrm rot="2920942">
            <a:off x="5911851" y="3170239"/>
            <a:ext cx="657225" cy="371475"/>
          </a:xfrm>
          <a:prstGeom prst="rightArrow">
            <a:avLst>
              <a:gd name="adj1" fmla="val 75213"/>
              <a:gd name="adj2" fmla="val 48326"/>
            </a:avLst>
          </a:prstGeom>
          <a:gradFill rotWithShape="1">
            <a:gsLst>
              <a:gs pos="0">
                <a:schemeClr val="hlink"/>
              </a:gs>
              <a:gs pos="100000">
                <a:schemeClr val="bg1">
                  <a:alpha val="39999"/>
                </a:schemeClr>
              </a:gs>
            </a:gsLst>
            <a:lin ang="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US" altLang="en-US" sz="1000">
                <a:solidFill>
                  <a:schemeClr val="accent2"/>
                </a:solidFill>
                <a:cs typeface="Arial" panose="020B0604020202020204" pitchFamily="34" charset="0"/>
              </a:rPr>
              <a:t>Resource</a:t>
            </a:r>
          </a:p>
        </p:txBody>
      </p:sp>
      <p:sp>
        <p:nvSpPr>
          <p:cNvPr id="248853" name="AutoShape 21">
            <a:extLst>
              <a:ext uri="{FF2B5EF4-FFF2-40B4-BE49-F238E27FC236}">
                <a16:creationId xmlns:a16="http://schemas.microsoft.com/office/drawing/2014/main" id="{C76B283E-D326-D44C-942D-BFD25C275446}"/>
              </a:ext>
            </a:extLst>
          </p:cNvPr>
          <p:cNvSpPr>
            <a:spLocks noChangeArrowheads="1"/>
          </p:cNvSpPr>
          <p:nvPr/>
        </p:nvSpPr>
        <p:spPr bwMode="auto">
          <a:xfrm rot="2920942">
            <a:off x="6723064" y="3163889"/>
            <a:ext cx="657225" cy="371475"/>
          </a:xfrm>
          <a:prstGeom prst="rightArrow">
            <a:avLst>
              <a:gd name="adj1" fmla="val 75213"/>
              <a:gd name="adj2" fmla="val 48326"/>
            </a:avLst>
          </a:prstGeom>
          <a:gradFill rotWithShape="1">
            <a:gsLst>
              <a:gs pos="0">
                <a:schemeClr val="hlink"/>
              </a:gs>
              <a:gs pos="100000">
                <a:schemeClr val="bg1">
                  <a:alpha val="39999"/>
                </a:schemeClr>
              </a:gs>
            </a:gsLst>
            <a:lin ang="0" scaled="1"/>
          </a:gra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spcAft>
                <a:spcPct val="0"/>
              </a:spcAft>
              <a:buSzTx/>
              <a:buFontTx/>
              <a:buNone/>
            </a:pPr>
            <a:r>
              <a:rPr lang="en-US" altLang="en-US" sz="1000">
                <a:solidFill>
                  <a:schemeClr val="accent2"/>
                </a:solidFill>
                <a:cs typeface="Arial" panose="020B0604020202020204" pitchFamily="34" charset="0"/>
              </a:rPr>
              <a:t>‘Quality’</a:t>
            </a:r>
          </a:p>
        </p:txBody>
      </p:sp>
      <p:sp>
        <p:nvSpPr>
          <p:cNvPr id="248854" name="AutoShape 22">
            <a:extLst>
              <a:ext uri="{FF2B5EF4-FFF2-40B4-BE49-F238E27FC236}">
                <a16:creationId xmlns:a16="http://schemas.microsoft.com/office/drawing/2014/main" id="{B6FAEB3E-9B66-BD44-A870-16003627B3E7}"/>
              </a:ext>
            </a:extLst>
          </p:cNvPr>
          <p:cNvSpPr>
            <a:spLocks noChangeArrowheads="1"/>
          </p:cNvSpPr>
          <p:nvPr/>
        </p:nvSpPr>
        <p:spPr bwMode="auto">
          <a:xfrm>
            <a:off x="4073525" y="3543301"/>
            <a:ext cx="5176838" cy="646113"/>
          </a:xfrm>
          <a:prstGeom prst="rightArrow">
            <a:avLst>
              <a:gd name="adj1" fmla="val 46472"/>
              <a:gd name="adj2" fmla="val 87134"/>
            </a:avLst>
          </a:prstGeom>
          <a:gradFill rotWithShape="1">
            <a:gsLst>
              <a:gs pos="0">
                <a:schemeClr val="bg1"/>
              </a:gs>
              <a:gs pos="100000">
                <a:schemeClr val="bg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pPr algn="ctr">
              <a:spcBef>
                <a:spcPct val="0"/>
              </a:spcBef>
              <a:spcAft>
                <a:spcPct val="0"/>
              </a:spcAft>
              <a:buSzTx/>
              <a:buFontTx/>
              <a:buNone/>
            </a:pPr>
            <a:r>
              <a:rPr lang="en-AU" altLang="en-US" sz="2800" i="1">
                <a:solidFill>
                  <a:srgbClr val="FF3300"/>
                </a:solidFill>
                <a:cs typeface="Arial" panose="020B0604020202020204" pitchFamily="34" charset="0"/>
              </a:rPr>
              <a:t>SRM Integration</a:t>
            </a:r>
            <a:endParaRPr lang="en-US" altLang="en-US" sz="2800" i="1">
              <a:solidFill>
                <a:srgbClr val="FF3300"/>
              </a:solidFill>
              <a:cs typeface="Arial" panose="020B0604020202020204" pitchFamily="34" charset="0"/>
            </a:endParaRPr>
          </a:p>
        </p:txBody>
      </p:sp>
      <p:sp>
        <p:nvSpPr>
          <p:cNvPr id="248855" name="Line 23">
            <a:extLst>
              <a:ext uri="{FF2B5EF4-FFF2-40B4-BE49-F238E27FC236}">
                <a16:creationId xmlns:a16="http://schemas.microsoft.com/office/drawing/2014/main" id="{05800F76-B120-BC4C-B552-4328E3F57691}"/>
              </a:ext>
            </a:extLst>
          </p:cNvPr>
          <p:cNvSpPr>
            <a:spLocks noChangeShapeType="1"/>
          </p:cNvSpPr>
          <p:nvPr/>
        </p:nvSpPr>
        <p:spPr bwMode="auto">
          <a:xfrm>
            <a:off x="1758950"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56" name="Line 24">
            <a:extLst>
              <a:ext uri="{FF2B5EF4-FFF2-40B4-BE49-F238E27FC236}">
                <a16:creationId xmlns:a16="http://schemas.microsoft.com/office/drawing/2014/main" id="{AC541DBB-5BAB-6F49-9189-796BA56FBD18}"/>
              </a:ext>
            </a:extLst>
          </p:cNvPr>
          <p:cNvSpPr>
            <a:spLocks noChangeShapeType="1"/>
          </p:cNvSpPr>
          <p:nvPr/>
        </p:nvSpPr>
        <p:spPr bwMode="auto">
          <a:xfrm>
            <a:off x="315912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57" name="Line 25">
            <a:extLst>
              <a:ext uri="{FF2B5EF4-FFF2-40B4-BE49-F238E27FC236}">
                <a16:creationId xmlns:a16="http://schemas.microsoft.com/office/drawing/2014/main" id="{4A53B9DE-B3D7-9244-B74C-E8586F96E9A5}"/>
              </a:ext>
            </a:extLst>
          </p:cNvPr>
          <p:cNvSpPr>
            <a:spLocks noChangeShapeType="1"/>
          </p:cNvSpPr>
          <p:nvPr/>
        </p:nvSpPr>
        <p:spPr bwMode="auto">
          <a:xfrm>
            <a:off x="456247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58" name="Line 26">
            <a:extLst>
              <a:ext uri="{FF2B5EF4-FFF2-40B4-BE49-F238E27FC236}">
                <a16:creationId xmlns:a16="http://schemas.microsoft.com/office/drawing/2014/main" id="{3418A2FF-E988-7548-82A0-F81BABA106C4}"/>
              </a:ext>
            </a:extLst>
          </p:cNvPr>
          <p:cNvSpPr>
            <a:spLocks noChangeShapeType="1"/>
          </p:cNvSpPr>
          <p:nvPr/>
        </p:nvSpPr>
        <p:spPr bwMode="auto">
          <a:xfrm>
            <a:off x="5962650"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59" name="Line 27">
            <a:extLst>
              <a:ext uri="{FF2B5EF4-FFF2-40B4-BE49-F238E27FC236}">
                <a16:creationId xmlns:a16="http://schemas.microsoft.com/office/drawing/2014/main" id="{000C53F5-B88A-1648-9CB6-32D77C75A84D}"/>
              </a:ext>
            </a:extLst>
          </p:cNvPr>
          <p:cNvSpPr>
            <a:spLocks noChangeShapeType="1"/>
          </p:cNvSpPr>
          <p:nvPr/>
        </p:nvSpPr>
        <p:spPr bwMode="auto">
          <a:xfrm>
            <a:off x="7364413"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60" name="Line 28">
            <a:extLst>
              <a:ext uri="{FF2B5EF4-FFF2-40B4-BE49-F238E27FC236}">
                <a16:creationId xmlns:a16="http://schemas.microsoft.com/office/drawing/2014/main" id="{B1526E89-FEB6-0D42-B47F-8F38A2EC5F35}"/>
              </a:ext>
            </a:extLst>
          </p:cNvPr>
          <p:cNvSpPr>
            <a:spLocks noChangeShapeType="1"/>
          </p:cNvSpPr>
          <p:nvPr/>
        </p:nvSpPr>
        <p:spPr bwMode="auto">
          <a:xfrm rot="16200000">
            <a:off x="3745707" y="2815432"/>
            <a:ext cx="1588"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61" name="Line 29">
            <a:extLst>
              <a:ext uri="{FF2B5EF4-FFF2-40B4-BE49-F238E27FC236}">
                <a16:creationId xmlns:a16="http://schemas.microsoft.com/office/drawing/2014/main" id="{8E4B0BCE-4F44-184D-AB62-03599D49CB34}"/>
              </a:ext>
            </a:extLst>
          </p:cNvPr>
          <p:cNvSpPr>
            <a:spLocks noChangeShapeType="1"/>
          </p:cNvSpPr>
          <p:nvPr/>
        </p:nvSpPr>
        <p:spPr bwMode="auto">
          <a:xfrm>
            <a:off x="315912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62" name="Line 30">
            <a:extLst>
              <a:ext uri="{FF2B5EF4-FFF2-40B4-BE49-F238E27FC236}">
                <a16:creationId xmlns:a16="http://schemas.microsoft.com/office/drawing/2014/main" id="{449C1AD1-DDBD-224C-8BCE-8D5D3091F6FE}"/>
              </a:ext>
            </a:extLst>
          </p:cNvPr>
          <p:cNvSpPr>
            <a:spLocks noChangeShapeType="1"/>
          </p:cNvSpPr>
          <p:nvPr/>
        </p:nvSpPr>
        <p:spPr bwMode="auto">
          <a:xfrm>
            <a:off x="456247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63" name="Line 31">
            <a:extLst>
              <a:ext uri="{FF2B5EF4-FFF2-40B4-BE49-F238E27FC236}">
                <a16:creationId xmlns:a16="http://schemas.microsoft.com/office/drawing/2014/main" id="{99AFA21D-1372-0D43-8988-7A097DF0A5F1}"/>
              </a:ext>
            </a:extLst>
          </p:cNvPr>
          <p:cNvSpPr>
            <a:spLocks noChangeShapeType="1"/>
          </p:cNvSpPr>
          <p:nvPr/>
        </p:nvSpPr>
        <p:spPr bwMode="auto">
          <a:xfrm>
            <a:off x="5962650"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64" name="Line 32">
            <a:extLst>
              <a:ext uri="{FF2B5EF4-FFF2-40B4-BE49-F238E27FC236}">
                <a16:creationId xmlns:a16="http://schemas.microsoft.com/office/drawing/2014/main" id="{8834CC19-2B0C-9A46-95BD-EAD2D969E2AB}"/>
              </a:ext>
            </a:extLst>
          </p:cNvPr>
          <p:cNvSpPr>
            <a:spLocks noChangeShapeType="1"/>
          </p:cNvSpPr>
          <p:nvPr/>
        </p:nvSpPr>
        <p:spPr bwMode="auto">
          <a:xfrm>
            <a:off x="7364413"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pic>
        <p:nvPicPr>
          <p:cNvPr id="248865" name="Picture 33">
            <a:extLst>
              <a:ext uri="{FF2B5EF4-FFF2-40B4-BE49-F238E27FC236}">
                <a16:creationId xmlns:a16="http://schemas.microsoft.com/office/drawing/2014/main" id="{24F943EF-7028-0B4F-A915-D5E719EB0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400175"/>
            <a:ext cx="7980362" cy="8890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248866" name="Line 34">
            <a:extLst>
              <a:ext uri="{FF2B5EF4-FFF2-40B4-BE49-F238E27FC236}">
                <a16:creationId xmlns:a16="http://schemas.microsoft.com/office/drawing/2014/main" id="{231B4AF3-AA6B-EA45-A69C-483BCC04F341}"/>
              </a:ext>
            </a:extLst>
          </p:cNvPr>
          <p:cNvSpPr>
            <a:spLocks noChangeShapeType="1"/>
          </p:cNvSpPr>
          <p:nvPr/>
        </p:nvSpPr>
        <p:spPr bwMode="auto">
          <a:xfrm rot="16200000">
            <a:off x="3745707" y="3405982"/>
            <a:ext cx="1588"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67" name="Line 35">
            <a:extLst>
              <a:ext uri="{FF2B5EF4-FFF2-40B4-BE49-F238E27FC236}">
                <a16:creationId xmlns:a16="http://schemas.microsoft.com/office/drawing/2014/main" id="{A8C47CFC-0265-204D-AD44-BC777FA9145C}"/>
              </a:ext>
            </a:extLst>
          </p:cNvPr>
          <p:cNvSpPr>
            <a:spLocks noChangeShapeType="1"/>
          </p:cNvSpPr>
          <p:nvPr/>
        </p:nvSpPr>
        <p:spPr bwMode="auto">
          <a:xfrm rot="16200000">
            <a:off x="3746501" y="3997326"/>
            <a:ext cx="0"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68" name="Line 36">
            <a:extLst>
              <a:ext uri="{FF2B5EF4-FFF2-40B4-BE49-F238E27FC236}">
                <a16:creationId xmlns:a16="http://schemas.microsoft.com/office/drawing/2014/main" id="{957957A3-F299-544F-A415-29B05E4F677A}"/>
              </a:ext>
            </a:extLst>
          </p:cNvPr>
          <p:cNvSpPr>
            <a:spLocks noChangeShapeType="1"/>
          </p:cNvSpPr>
          <p:nvPr/>
        </p:nvSpPr>
        <p:spPr bwMode="auto">
          <a:xfrm rot="16200000">
            <a:off x="3745708" y="4588670"/>
            <a:ext cx="1587" cy="371475"/>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69" name="Line 37">
            <a:extLst>
              <a:ext uri="{FF2B5EF4-FFF2-40B4-BE49-F238E27FC236}">
                <a16:creationId xmlns:a16="http://schemas.microsoft.com/office/drawing/2014/main" id="{90A82567-8F79-FE4E-AEFA-90271348A7AE}"/>
              </a:ext>
            </a:extLst>
          </p:cNvPr>
          <p:cNvSpPr>
            <a:spLocks noChangeShapeType="1"/>
          </p:cNvSpPr>
          <p:nvPr/>
        </p:nvSpPr>
        <p:spPr bwMode="auto">
          <a:xfrm>
            <a:off x="1758950"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70" name="Rectangle 38">
            <a:extLst>
              <a:ext uri="{FF2B5EF4-FFF2-40B4-BE49-F238E27FC236}">
                <a16:creationId xmlns:a16="http://schemas.microsoft.com/office/drawing/2014/main" id="{711C42AB-09B6-7044-99E7-AF1A288FD11E}"/>
              </a:ext>
            </a:extLst>
          </p:cNvPr>
          <p:cNvSpPr>
            <a:spLocks noChangeArrowheads="1"/>
          </p:cNvSpPr>
          <p:nvPr/>
        </p:nvSpPr>
        <p:spPr bwMode="auto">
          <a:xfrm>
            <a:off x="1416051" y="2771775"/>
            <a:ext cx="2144713" cy="2287588"/>
          </a:xfrm>
          <a:prstGeom prst="rect">
            <a:avLst/>
          </a:prstGeom>
          <a:solidFill>
            <a:srgbClr val="EAEAEA"/>
          </a:solidFill>
          <a:ln>
            <a:noFill/>
          </a:ln>
          <a:effectLst>
            <a:outerShdw dist="107763" dir="2700000" algn="ctr" rotWithShape="0">
              <a:srgbClr val="808080">
                <a:alpha val="50000"/>
              </a:srgb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lstStyle/>
          <a:p>
            <a:pPr algn="ctr">
              <a:spcBef>
                <a:spcPct val="0"/>
              </a:spcBef>
              <a:spcAft>
                <a:spcPct val="0"/>
              </a:spcAft>
              <a:buSzTx/>
              <a:buFontTx/>
              <a:buNone/>
            </a:pPr>
            <a:r>
              <a:rPr lang="en-AU" altLang="en-US" sz="1400">
                <a:solidFill>
                  <a:srgbClr val="00CC00"/>
                </a:solidFill>
              </a:rPr>
              <a:t>Practice Areas</a:t>
            </a:r>
            <a:endParaRPr lang="en-US" altLang="en-US" sz="1400">
              <a:solidFill>
                <a:srgbClr val="00CC00"/>
              </a:solidFill>
            </a:endParaRPr>
          </a:p>
        </p:txBody>
      </p:sp>
      <p:pic>
        <p:nvPicPr>
          <p:cNvPr id="248871" name="Picture 39">
            <a:extLst>
              <a:ext uri="{FF2B5EF4-FFF2-40B4-BE49-F238E27FC236}">
                <a16:creationId xmlns:a16="http://schemas.microsoft.com/office/drawing/2014/main" id="{CDF80252-90F2-9D43-93CC-8F663D5B46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3057525"/>
            <a:ext cx="1911350" cy="1925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sp>
        <p:nvSpPr>
          <p:cNvPr id="248872" name="Line 40">
            <a:extLst>
              <a:ext uri="{FF2B5EF4-FFF2-40B4-BE49-F238E27FC236}">
                <a16:creationId xmlns:a16="http://schemas.microsoft.com/office/drawing/2014/main" id="{4DC3264E-5E0B-3F4E-9979-362430642F63}"/>
              </a:ext>
            </a:extLst>
          </p:cNvPr>
          <p:cNvSpPr>
            <a:spLocks noChangeShapeType="1"/>
          </p:cNvSpPr>
          <p:nvPr/>
        </p:nvSpPr>
        <p:spPr bwMode="auto">
          <a:xfrm>
            <a:off x="8620125"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73" name="Line 41">
            <a:extLst>
              <a:ext uri="{FF2B5EF4-FFF2-40B4-BE49-F238E27FC236}">
                <a16:creationId xmlns:a16="http://schemas.microsoft.com/office/drawing/2014/main" id="{48ED9428-5982-054F-B285-13E0E647E371}"/>
              </a:ext>
            </a:extLst>
          </p:cNvPr>
          <p:cNvSpPr>
            <a:spLocks noChangeShapeType="1"/>
          </p:cNvSpPr>
          <p:nvPr/>
        </p:nvSpPr>
        <p:spPr bwMode="auto">
          <a:xfrm>
            <a:off x="10021888" y="2343151"/>
            <a:ext cx="0" cy="371475"/>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74" name="Line 42">
            <a:extLst>
              <a:ext uri="{FF2B5EF4-FFF2-40B4-BE49-F238E27FC236}">
                <a16:creationId xmlns:a16="http://schemas.microsoft.com/office/drawing/2014/main" id="{604FD48C-FB92-0642-B995-0906BD33AB49}"/>
              </a:ext>
            </a:extLst>
          </p:cNvPr>
          <p:cNvSpPr>
            <a:spLocks noChangeShapeType="1"/>
          </p:cNvSpPr>
          <p:nvPr/>
        </p:nvSpPr>
        <p:spPr bwMode="auto">
          <a:xfrm>
            <a:off x="8620125"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75" name="Line 43">
            <a:extLst>
              <a:ext uri="{FF2B5EF4-FFF2-40B4-BE49-F238E27FC236}">
                <a16:creationId xmlns:a16="http://schemas.microsoft.com/office/drawing/2014/main" id="{0941E2F1-6AFB-7C49-A124-4375EA7D025C}"/>
              </a:ext>
            </a:extLst>
          </p:cNvPr>
          <p:cNvSpPr>
            <a:spLocks noChangeShapeType="1"/>
          </p:cNvSpPr>
          <p:nvPr/>
        </p:nvSpPr>
        <p:spPr bwMode="auto">
          <a:xfrm>
            <a:off x="10021888" y="5073651"/>
            <a:ext cx="0" cy="373063"/>
          </a:xfrm>
          <a:prstGeom prst="line">
            <a:avLst/>
          </a:prstGeom>
          <a:noFill/>
          <a:ln w="38100">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endParaRPr lang="en-US"/>
          </a:p>
        </p:txBody>
      </p:sp>
      <p:sp>
        <p:nvSpPr>
          <p:cNvPr id="248876" name="Rectangle 44">
            <a:extLst>
              <a:ext uri="{FF2B5EF4-FFF2-40B4-BE49-F238E27FC236}">
                <a16:creationId xmlns:a16="http://schemas.microsoft.com/office/drawing/2014/main" id="{0CB5D1B2-08D1-C946-855D-C2DA4F9294CF}"/>
              </a:ext>
            </a:extLst>
          </p:cNvPr>
          <p:cNvSpPr>
            <a:spLocks noGrp="1" noChangeArrowheads="1"/>
          </p:cNvSpPr>
          <p:nvPr>
            <p:ph type="title"/>
          </p:nvPr>
        </p:nvSpPr>
        <p:spPr/>
        <p:txBody>
          <a:bodyPr/>
          <a:lstStyle/>
          <a:p>
            <a:r>
              <a:rPr lang="en-US" altLang="en-US"/>
              <a:t>SRM INTEGRATION</a:t>
            </a:r>
          </a:p>
        </p:txBody>
      </p:sp>
    </p:spTree>
    <p:extLst>
      <p:ext uri="{BB962C8B-B14F-4D97-AF65-F5344CB8AC3E}">
        <p14:creationId xmlns:p14="http://schemas.microsoft.com/office/powerpoint/2010/main" val="3245276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FF47-E3BD-9548-A1F4-46AFC4858628}"/>
              </a:ext>
            </a:extLst>
          </p:cNvPr>
          <p:cNvSpPr>
            <a:spLocks noGrp="1"/>
          </p:cNvSpPr>
          <p:nvPr>
            <p:ph type="title"/>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7562683B-22DB-E547-8F04-39B5ED0BA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77860" y="-2883957"/>
            <a:ext cx="4916002" cy="11414166"/>
          </a:xfrm>
          <a:prstGeom prst="rect">
            <a:avLst/>
          </a:prstGeom>
        </p:spPr>
      </p:pic>
    </p:spTree>
    <p:extLst>
      <p:ext uri="{BB962C8B-B14F-4D97-AF65-F5344CB8AC3E}">
        <p14:creationId xmlns:p14="http://schemas.microsoft.com/office/powerpoint/2010/main" val="259855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CFF3259B-4767-874A-BDD8-13F2DF65D1B4}"/>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Morning Tea</a:t>
            </a:r>
          </a:p>
        </p:txBody>
      </p:sp>
      <p:sp>
        <p:nvSpPr>
          <p:cNvPr id="4" name="Content Placeholder 3">
            <a:extLst>
              <a:ext uri="{FF2B5EF4-FFF2-40B4-BE49-F238E27FC236}">
                <a16:creationId xmlns:a16="http://schemas.microsoft.com/office/drawing/2014/main" id="{17794DD8-FA12-484D-9808-D3668EB7D61B}"/>
              </a:ext>
            </a:extLst>
          </p:cNvPr>
          <p:cNvSpPr>
            <a:spLocks noGrp="1"/>
          </p:cNvSpPr>
          <p:nvPr>
            <p:ph idx="1"/>
          </p:nvPr>
        </p:nvSpPr>
        <p:spPr>
          <a:xfrm>
            <a:off x="6090574" y="801866"/>
            <a:ext cx="5306084" cy="5230634"/>
          </a:xfrm>
        </p:spPr>
        <p:txBody>
          <a:bodyPr anchor="ctr">
            <a:normAutofit/>
          </a:bodyPr>
          <a:lstStyle/>
          <a:p>
            <a:r>
              <a:rPr lang="en-US" sz="2400">
                <a:solidFill>
                  <a:srgbClr val="000000"/>
                </a:solidFill>
              </a:rPr>
              <a:t>1030 to 1100</a:t>
            </a:r>
            <a:endParaRPr lang="en-US" sz="2400" dirty="0">
              <a:solidFill>
                <a:srgbClr val="000000"/>
              </a:solidFill>
            </a:endParaRPr>
          </a:p>
        </p:txBody>
      </p:sp>
    </p:spTree>
    <p:extLst>
      <p:ext uri="{BB962C8B-B14F-4D97-AF65-F5344CB8AC3E}">
        <p14:creationId xmlns:p14="http://schemas.microsoft.com/office/powerpoint/2010/main" val="172816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EEC2684F-12BC-48B7-8F65-80C35647B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1">
            <a:extLst>
              <a:ext uri="{FF2B5EF4-FFF2-40B4-BE49-F238E27FC236}">
                <a16:creationId xmlns:a16="http://schemas.microsoft.com/office/drawing/2014/main" id="{8C146EA9-8DC6-4D4F-90C2-A5A658504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14" name="Graphic 13">
            <a:extLst>
              <a:ext uri="{FF2B5EF4-FFF2-40B4-BE49-F238E27FC236}">
                <a16:creationId xmlns:a16="http://schemas.microsoft.com/office/drawing/2014/main" id="{886309BE-2E90-40A5-BF91-70F0402C73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55252"/>
            <a:ext cx="5486400" cy="12188952"/>
          </a:xfrm>
          <a:prstGeom prst="rect">
            <a:avLst/>
          </a:prstGeom>
        </p:spPr>
      </p:pic>
      <p:sp>
        <p:nvSpPr>
          <p:cNvPr id="2" name="Title 1">
            <a:extLst>
              <a:ext uri="{FF2B5EF4-FFF2-40B4-BE49-F238E27FC236}">
                <a16:creationId xmlns:a16="http://schemas.microsoft.com/office/drawing/2014/main" id="{D2FB0966-B2AA-B849-83A3-7700688C850D}"/>
              </a:ext>
            </a:extLst>
          </p:cNvPr>
          <p:cNvSpPr>
            <a:spLocks noGrp="1"/>
          </p:cNvSpPr>
          <p:nvPr>
            <p:ph type="title"/>
          </p:nvPr>
        </p:nvSpPr>
        <p:spPr>
          <a:xfrm>
            <a:off x="1463040" y="685800"/>
            <a:ext cx="4791456" cy="2813939"/>
          </a:xfrm>
        </p:spPr>
        <p:txBody>
          <a:bodyPr vert="horz" lIns="91440" tIns="45720" rIns="91440" bIns="45720" rtlCol="0" anchor="t">
            <a:normAutofit/>
          </a:bodyPr>
          <a:lstStyle/>
          <a:p>
            <a:r>
              <a:rPr lang="en-US" sz="5000" dirty="0"/>
              <a:t>ISO31000 Framework</a:t>
            </a:r>
          </a:p>
        </p:txBody>
      </p:sp>
      <p:sp>
        <p:nvSpPr>
          <p:cNvPr id="16" name="Rectangle 15">
            <a:extLst>
              <a:ext uri="{FF2B5EF4-FFF2-40B4-BE49-F238E27FC236}">
                <a16:creationId xmlns:a16="http://schemas.microsoft.com/office/drawing/2014/main" id="{987D0A7F-09CB-4E1C-ACF6-5ECF8B481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device&#10;&#10;Description automatically generated">
            <a:extLst>
              <a:ext uri="{FF2B5EF4-FFF2-40B4-BE49-F238E27FC236}">
                <a16:creationId xmlns:a16="http://schemas.microsoft.com/office/drawing/2014/main" id="{0220E047-2AF7-9444-AA56-51FBEC8E1286}"/>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4500" r="-2" b="-2"/>
          <a:stretch/>
        </p:blipFill>
        <p:spPr>
          <a:xfrm>
            <a:off x="6705600" y="685800"/>
            <a:ext cx="5486400" cy="5486400"/>
          </a:xfrm>
          <a:prstGeom prst="rect">
            <a:avLst/>
          </a:prstGeom>
        </p:spPr>
      </p:pic>
      <p:sp>
        <p:nvSpPr>
          <p:cNvPr id="26" name="Rectangle 17">
            <a:extLst>
              <a:ext uri="{FF2B5EF4-FFF2-40B4-BE49-F238E27FC236}">
                <a16:creationId xmlns:a16="http://schemas.microsoft.com/office/drawing/2014/main" id="{702CD586-96A0-4B88-B189-5652FA4DC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13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B1FF78CC-DEAF-9445-9DBA-0AC8945F6B76}"/>
              </a:ext>
            </a:extLst>
          </p:cNvPr>
          <p:cNvSpPr>
            <a:spLocks noGrp="1" noChangeArrowheads="1"/>
          </p:cNvSpPr>
          <p:nvPr>
            <p:ph type="title"/>
          </p:nvPr>
        </p:nvSpPr>
        <p:spPr/>
        <p:txBody>
          <a:bodyPr/>
          <a:lstStyle/>
          <a:p>
            <a:r>
              <a:rPr lang="en-US" altLang="en-US" dirty="0"/>
              <a:t>SRMBOK. In the beginning …</a:t>
            </a:r>
          </a:p>
        </p:txBody>
      </p:sp>
      <p:grpSp>
        <p:nvGrpSpPr>
          <p:cNvPr id="164879" name="Group 15">
            <a:extLst>
              <a:ext uri="{FF2B5EF4-FFF2-40B4-BE49-F238E27FC236}">
                <a16:creationId xmlns:a16="http://schemas.microsoft.com/office/drawing/2014/main" id="{94C83827-B7F7-ED4E-A53D-E0A86CB77C9D}"/>
              </a:ext>
            </a:extLst>
          </p:cNvPr>
          <p:cNvGrpSpPr>
            <a:grpSpLocks/>
          </p:cNvGrpSpPr>
          <p:nvPr/>
        </p:nvGrpSpPr>
        <p:grpSpPr bwMode="auto">
          <a:xfrm>
            <a:off x="3900488" y="1628775"/>
            <a:ext cx="7148512" cy="4560888"/>
            <a:chOff x="1737" y="1026"/>
            <a:chExt cx="4503" cy="2873"/>
          </a:xfrm>
        </p:grpSpPr>
        <p:pic>
          <p:nvPicPr>
            <p:cNvPr id="164880" name="Picture 16">
              <a:extLst>
                <a:ext uri="{FF2B5EF4-FFF2-40B4-BE49-F238E27FC236}">
                  <a16:creationId xmlns:a16="http://schemas.microsoft.com/office/drawing/2014/main" id="{89DFBD65-CF37-D040-9F91-528BB323DA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5985"/>
            <a:stretch>
              <a:fillRect/>
            </a:stretch>
          </p:blipFill>
          <p:spPr bwMode="auto">
            <a:xfrm rot="-1800000">
              <a:off x="1737" y="1162"/>
              <a:ext cx="2766" cy="2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81" name="Picture 17">
              <a:extLst>
                <a:ext uri="{FF2B5EF4-FFF2-40B4-BE49-F238E27FC236}">
                  <a16:creationId xmlns:a16="http://schemas.microsoft.com/office/drawing/2014/main" id="{679A0F43-4473-4645-A261-DD42415F8C6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5985"/>
            <a:stretch>
              <a:fillRect/>
            </a:stretch>
          </p:blipFill>
          <p:spPr bwMode="auto">
            <a:xfrm rot="1800000" flipH="1">
              <a:off x="2621" y="1026"/>
              <a:ext cx="2766" cy="2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82" name="Picture 18">
              <a:extLst>
                <a:ext uri="{FF2B5EF4-FFF2-40B4-BE49-F238E27FC236}">
                  <a16:creationId xmlns:a16="http://schemas.microsoft.com/office/drawing/2014/main" id="{CCB91434-B0CC-3944-8B55-99DD0D3343C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5985"/>
            <a:stretch>
              <a:fillRect/>
            </a:stretch>
          </p:blipFill>
          <p:spPr bwMode="auto">
            <a:xfrm rot="1800000" flipH="1">
              <a:off x="3474" y="1434"/>
              <a:ext cx="2766" cy="2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64874" name="Group 10">
            <a:extLst>
              <a:ext uri="{FF2B5EF4-FFF2-40B4-BE49-F238E27FC236}">
                <a16:creationId xmlns:a16="http://schemas.microsoft.com/office/drawing/2014/main" id="{C4218A6C-026F-B440-9A74-266544C79F38}"/>
              </a:ext>
            </a:extLst>
          </p:cNvPr>
          <p:cNvGrpSpPr>
            <a:grpSpLocks/>
          </p:cNvGrpSpPr>
          <p:nvPr/>
        </p:nvGrpSpPr>
        <p:grpSpPr bwMode="auto">
          <a:xfrm>
            <a:off x="1493839" y="1484314"/>
            <a:ext cx="8575675" cy="5095875"/>
            <a:chOff x="221" y="935"/>
            <a:chExt cx="5402" cy="3210"/>
          </a:xfrm>
        </p:grpSpPr>
        <p:pic>
          <p:nvPicPr>
            <p:cNvPr id="164869" name="Picture 5">
              <a:extLst>
                <a:ext uri="{FF2B5EF4-FFF2-40B4-BE49-F238E27FC236}">
                  <a16:creationId xmlns:a16="http://schemas.microsoft.com/office/drawing/2014/main" id="{1BF73362-AF58-A447-9DDC-3DE3FEA0483B}"/>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l="1456" t="5464" r="1454"/>
            <a:stretch>
              <a:fillRect/>
            </a:stretch>
          </p:blipFill>
          <p:spPr bwMode="auto">
            <a:xfrm>
              <a:off x="3759" y="1071"/>
              <a:ext cx="1736" cy="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0" name="Picture 6">
              <a:extLst>
                <a:ext uri="{FF2B5EF4-FFF2-40B4-BE49-F238E27FC236}">
                  <a16:creationId xmlns:a16="http://schemas.microsoft.com/office/drawing/2014/main" id="{0B0EA9F3-3A58-E64C-AF28-9F31C01F7F3A}"/>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673" t="3426" r="2693"/>
            <a:stretch>
              <a:fillRect/>
            </a:stretch>
          </p:blipFill>
          <p:spPr bwMode="auto">
            <a:xfrm>
              <a:off x="2579" y="2523"/>
              <a:ext cx="1866" cy="1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1" name="Picture 7">
              <a:extLst>
                <a:ext uri="{FF2B5EF4-FFF2-40B4-BE49-F238E27FC236}">
                  <a16:creationId xmlns:a16="http://schemas.microsoft.com/office/drawing/2014/main" id="{7FDC4D57-91ED-084E-99E2-CBAD15F26A1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 y="935"/>
              <a:ext cx="2347" cy="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3" name="Picture 9">
              <a:extLst>
                <a:ext uri="{FF2B5EF4-FFF2-40B4-BE49-F238E27FC236}">
                  <a16:creationId xmlns:a16="http://schemas.microsoft.com/office/drawing/2014/main" id="{6BF6CB61-D64E-E24B-8E82-C66DD0C783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0" y="3022"/>
              <a:ext cx="55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3685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4879"/>
                                        </p:tgtEl>
                                        <p:attrNameLst>
                                          <p:attrName>style.visibility</p:attrName>
                                        </p:attrNameLst>
                                      </p:cBhvr>
                                      <p:to>
                                        <p:strVal val="visible"/>
                                      </p:to>
                                    </p:set>
                                  </p:childTnLst>
                                  <p:subTnLst>
                                    <p:set>
                                      <p:cBhvr override="childStyle">
                                        <p:cTn dur="1" fill="hold" display="0" masterRel="nextClick" afterEffect="1"/>
                                        <p:tgtEl>
                                          <p:spTgt spid="16487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64874"/>
                                        </p:tgtEl>
                                        <p:attrNameLst>
                                          <p:attrName>style.visibility</p:attrName>
                                        </p:attrNameLst>
                                      </p:cBhvr>
                                      <p:to>
                                        <p:strVal val="visible"/>
                                      </p:to>
                                    </p:set>
                                    <p:animEffect transition="in" filter="dissolve">
                                      <p:cBhvr>
                                        <p:cTn id="11" dur="5000"/>
                                        <p:tgtEl>
                                          <p:spTgt spid="164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365A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19A36D-CF58-2841-B0A2-F7F34B872B1B}"/>
              </a:ext>
            </a:extLst>
          </p:cNvPr>
          <p:cNvSpPr>
            <a:spLocks noGrp="1"/>
          </p:cNvSpPr>
          <p:nvPr>
            <p:ph type="title" idx="4294967295"/>
          </p:nvPr>
        </p:nvSpPr>
        <p:spPr>
          <a:xfrm>
            <a:off x="5141495" y="1179095"/>
            <a:ext cx="5956353" cy="3404488"/>
          </a:xfrm>
        </p:spPr>
        <p:txBody>
          <a:bodyPr vert="horz" lIns="91440" tIns="45720" rIns="91440" bIns="45720" rtlCol="0" anchor="b">
            <a:normAutofit/>
          </a:bodyPr>
          <a:lstStyle/>
          <a:p>
            <a:r>
              <a:rPr lang="en-US" sz="4800" dirty="0">
                <a:solidFill>
                  <a:srgbClr val="FFFFFF"/>
                </a:solidFill>
              </a:rPr>
              <a:t>Second Edition  </a:t>
            </a:r>
            <a:br>
              <a:rPr lang="en-US" sz="4800" dirty="0">
                <a:solidFill>
                  <a:srgbClr val="FFFFFF"/>
                </a:solidFill>
              </a:rPr>
            </a:br>
            <a:r>
              <a:rPr lang="en-US" sz="4800" dirty="0">
                <a:solidFill>
                  <a:srgbClr val="FFFFFF"/>
                </a:solidFill>
              </a:rPr>
              <a:t>2009</a:t>
            </a:r>
          </a:p>
        </p:txBody>
      </p:sp>
      <p:cxnSp>
        <p:nvCxnSpPr>
          <p:cNvPr id="7" name="Straight Connector 10">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food&#10;&#10;Description automatically generated">
            <a:extLst>
              <a:ext uri="{FF2B5EF4-FFF2-40B4-BE49-F238E27FC236}">
                <a16:creationId xmlns:a16="http://schemas.microsoft.com/office/drawing/2014/main" id="{0F20AC2F-0F40-C644-8268-6CC6A2A1DF69}"/>
              </a:ext>
            </a:extLst>
          </p:cNvPr>
          <p:cNvPicPr>
            <a:picLocks noChangeAspect="1"/>
          </p:cNvPicPr>
          <p:nvPr/>
        </p:nvPicPr>
        <p:blipFill rotWithShape="1">
          <a:blip r:embed="rId2">
            <a:extLst>
              <a:ext uri="{28A0092B-C50C-407E-A947-70E740481C1C}">
                <a14:useLocalDpi xmlns:a14="http://schemas.microsoft.com/office/drawing/2010/main" val="0"/>
              </a:ext>
            </a:extLst>
          </a:blip>
          <a:srcRect r="1853" b="2"/>
          <a:stretch/>
        </p:blipFill>
        <p:spPr>
          <a:xfrm>
            <a:off x="475488" y="476777"/>
            <a:ext cx="3864383" cy="5920653"/>
          </a:xfrm>
          <a:prstGeom prst="rect">
            <a:avLst/>
          </a:prstGeom>
        </p:spPr>
      </p:pic>
    </p:spTree>
    <p:extLst>
      <p:ext uri="{BB962C8B-B14F-4D97-AF65-F5344CB8AC3E}">
        <p14:creationId xmlns:p14="http://schemas.microsoft.com/office/powerpoint/2010/main" val="373993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096860-ACBB-8742-95FF-881C53DFCFB3}"/>
              </a:ext>
            </a:extLst>
          </p:cNvPr>
          <p:cNvSpPr>
            <a:spLocks noGrp="1"/>
          </p:cNvSpPr>
          <p:nvPr>
            <p:ph type="title"/>
          </p:nvPr>
        </p:nvSpPr>
        <p:spPr/>
        <p:txBody>
          <a:bodyPr/>
          <a:lstStyle/>
          <a:p>
            <a:endParaRPr lang="en-US"/>
          </a:p>
        </p:txBody>
      </p:sp>
      <p:pic>
        <p:nvPicPr>
          <p:cNvPr id="6" name="Content Placeholder 5" descr="A close up of a map&#10;&#10;Description automatically generated">
            <a:extLst>
              <a:ext uri="{FF2B5EF4-FFF2-40B4-BE49-F238E27FC236}">
                <a16:creationId xmlns:a16="http://schemas.microsoft.com/office/drawing/2014/main" id="{795BEDA1-F950-8B40-8951-83B9C5D9D6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875" y="46338"/>
            <a:ext cx="9082216" cy="6811662"/>
          </a:xfrm>
        </p:spPr>
      </p:pic>
    </p:spTree>
    <p:extLst>
      <p:ext uri="{BB962C8B-B14F-4D97-AF65-F5344CB8AC3E}">
        <p14:creationId xmlns:p14="http://schemas.microsoft.com/office/powerpoint/2010/main" val="308758032"/>
      </p:ext>
    </p:extLst>
  </p:cSld>
  <p:clrMapOvr>
    <a:masterClrMapping/>
  </p:clrMapOvr>
</p:sld>
</file>

<file path=ppt/theme/theme1.xml><?xml version="1.0" encoding="utf-8"?>
<a:theme xmlns:a="http://schemas.openxmlformats.org/drawingml/2006/main" name="Office Theme">
  <a:themeElements>
    <a:clrScheme name="be_creative_today">
      <a:dk1>
        <a:sysClr val="windowText" lastClr="000000"/>
      </a:dk1>
      <a:lt1>
        <a:sysClr val="window" lastClr="FFFFFF"/>
      </a:lt1>
      <a:dk2>
        <a:srgbClr val="44546A"/>
      </a:dk2>
      <a:lt2>
        <a:srgbClr val="E7E6E6"/>
      </a:lt2>
      <a:accent1>
        <a:srgbClr val="000000"/>
      </a:accent1>
      <a:accent2>
        <a:srgbClr val="FFCC3A"/>
      </a:accent2>
      <a:accent3>
        <a:srgbClr val="28E2E2"/>
      </a:accent3>
      <a:accent4>
        <a:srgbClr val="FF0000"/>
      </a:accent4>
      <a:accent5>
        <a:srgbClr val="F74C64"/>
      </a:accent5>
      <a:accent6>
        <a:srgbClr val="739730"/>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1408</Words>
  <Application>Microsoft Macintosh PowerPoint</Application>
  <PresentationFormat>Widescreen</PresentationFormat>
  <Paragraphs>446</Paragraphs>
  <Slides>52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Black</vt:lpstr>
      <vt:lpstr>Calibri</vt:lpstr>
      <vt:lpstr>Helvetica Neue Medium</vt:lpstr>
      <vt:lpstr>Times New Roman</vt:lpstr>
      <vt:lpstr>Verdana</vt:lpstr>
      <vt:lpstr>Office Theme</vt:lpstr>
      <vt:lpstr>Security Risk Management Masterclass 28JAN20</vt:lpstr>
      <vt:lpstr>Agenda</vt:lpstr>
      <vt:lpstr>Introductions</vt:lpstr>
      <vt:lpstr>ISO 31000 Process</vt:lpstr>
      <vt:lpstr>ISO31000 Principles</vt:lpstr>
      <vt:lpstr>ISO31000 Framework</vt:lpstr>
      <vt:lpstr>SRMBOK. In the beginning …</vt:lpstr>
      <vt:lpstr>Second Edition   2009</vt:lpstr>
      <vt:lpstr>PowerPoint Presentation</vt:lpstr>
      <vt:lpstr>SRM &amp; RM</vt:lpstr>
      <vt:lpstr>What SRMBOK includes</vt:lpstr>
      <vt:lpstr>Audience for SRMBOK</vt:lpstr>
      <vt:lpstr>Terminology</vt:lpstr>
      <vt:lpstr>PowerPoint Presentation</vt:lpstr>
      <vt:lpstr>SRMBOK Framework</vt:lpstr>
      <vt:lpstr>Security In Depth</vt:lpstr>
      <vt:lpstr>PowerPoint Presentation</vt:lpstr>
      <vt:lpstr>OIL EXPLORATION EXAMPLE</vt:lpstr>
      <vt:lpstr>Core line descriptions</vt:lpstr>
      <vt:lpstr>PowerPoint Presentation</vt:lpstr>
      <vt:lpstr>SWISS CHEESE</vt:lpstr>
      <vt:lpstr>SWISS CHEESE</vt:lpstr>
      <vt:lpstr>DDDRR</vt:lpstr>
      <vt:lpstr>HFACS</vt:lpstr>
      <vt:lpstr>HUMAN  FACTORS ANALYSIS CLASSIFICATION SYSTEM</vt:lpstr>
      <vt:lpstr>HUMAN  FACTORS ANALYSIS CLASSIFICATION SYSTEM</vt:lpstr>
      <vt:lpstr>Defining Terms by Relationships</vt:lpstr>
      <vt:lpstr>PRACTICE AREAS</vt:lpstr>
      <vt:lpstr>RESILIENCE</vt:lpstr>
      <vt:lpstr>SRM INTEGRATION</vt:lpstr>
      <vt:lpstr>Cost/Benefit of Mitigation</vt:lpstr>
      <vt:lpstr>Light, strong, &amp; cheap</vt:lpstr>
      <vt:lpstr>KNOWLEDGE AREAS</vt:lpstr>
      <vt:lpstr>Risk Equilibrium (Optimal Trade-Off)</vt:lpstr>
      <vt:lpstr>Risk High if Resources &amp; Quality Low</vt:lpstr>
      <vt:lpstr>As Low As Reasonably Practicable</vt:lpstr>
      <vt:lpstr>Resources High but Quality Low</vt:lpstr>
      <vt:lpstr>ASSETS (Resources)</vt:lpstr>
      <vt:lpstr>COMPETENCY AREAS</vt:lpstr>
      <vt:lpstr>SRMBOK FRAMEWORK</vt:lpstr>
      <vt:lpstr>SRMBOK Framework</vt:lpstr>
      <vt:lpstr>PowerPoint Presentation</vt:lpstr>
      <vt:lpstr>PowerPoint Presentation</vt:lpstr>
      <vt:lpstr>SECURITY GOVERNANCE</vt:lpstr>
      <vt:lpstr>ACTIVITY AREAS</vt:lpstr>
      <vt:lpstr>PowerPoint Presentation</vt:lpstr>
      <vt:lpstr>PowerPoint Presentation</vt:lpstr>
      <vt:lpstr>PowerPoint Presentation</vt:lpstr>
      <vt:lpstr>…1,000 WORDS</vt:lpstr>
      <vt:lpstr>SRM INTEGRATION</vt:lpstr>
      <vt:lpstr>PowerPoint Presentation</vt:lpstr>
      <vt:lpstr>Morning Tea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Risk Management Masterclass 28JAN20</dc:title>
  <dc:creator>Julian Talbot</dc:creator>
  <cp:lastModifiedBy>Julian Talbot</cp:lastModifiedBy>
  <cp:revision>5</cp:revision>
  <dcterms:created xsi:type="dcterms:W3CDTF">2020-01-27T05:33:16Z</dcterms:created>
  <dcterms:modified xsi:type="dcterms:W3CDTF">2020-01-29T07:28:18Z</dcterms:modified>
</cp:coreProperties>
</file>