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5D4EE-08EA-9E4B-A7FA-16E5B875332A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17D86-D254-F143-90F4-24260DB7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4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F08B-F88E-7148-A4E4-F54E94AF25A3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E7B-50A6-9D47-A7B5-9EEB448E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5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F08B-F88E-7148-A4E4-F54E94AF25A3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E7B-50A6-9D47-A7B5-9EEB448E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7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F08B-F88E-7148-A4E4-F54E94AF25A3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E7B-50A6-9D47-A7B5-9EEB448E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4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F08B-F88E-7148-A4E4-F54E94AF25A3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E7B-50A6-9D47-A7B5-9EEB448E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5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F08B-F88E-7148-A4E4-F54E94AF25A3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E7B-50A6-9D47-A7B5-9EEB448E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7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F08B-F88E-7148-A4E4-F54E94AF25A3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E7B-50A6-9D47-A7B5-9EEB448E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9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F08B-F88E-7148-A4E4-F54E94AF25A3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E7B-50A6-9D47-A7B5-9EEB448E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4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F08B-F88E-7148-A4E4-F54E94AF25A3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E7B-50A6-9D47-A7B5-9EEB448E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9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F08B-F88E-7148-A4E4-F54E94AF25A3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E7B-50A6-9D47-A7B5-9EEB448E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6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F08B-F88E-7148-A4E4-F54E94AF25A3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E7B-50A6-9D47-A7B5-9EEB448E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4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F08B-F88E-7148-A4E4-F54E94AF25A3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E7B-50A6-9D47-A7B5-9EEB448E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6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F08B-F88E-7148-A4E4-F54E94AF25A3}" type="datetimeFigureOut">
              <a:rPr lang="en-US" smtClean="0"/>
              <a:t>19/06/17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ABE7B-50A6-9D47-A7B5-9EEB448E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7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395033"/>
              </p:ext>
            </p:extLst>
          </p:nvPr>
        </p:nvGraphicFramePr>
        <p:xfrm>
          <a:off x="40640" y="0"/>
          <a:ext cx="9065259" cy="67932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149544"/>
                <a:gridCol w="1472222"/>
                <a:gridCol w="1472222"/>
                <a:gridCol w="978120"/>
                <a:gridCol w="968628"/>
                <a:gridCol w="1612803"/>
                <a:gridCol w="1411720"/>
              </a:tblGrid>
              <a:tr h="831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Balanced</a:t>
                      </a:r>
                      <a:r>
                        <a:rPr lang="en-US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Score Card Metrics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Risk(s)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Risk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Treatments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Critical Success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Factors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Key Result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Areas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Key Performance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Indicators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Organizational Objectives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</a:tr>
              <a:tr h="161172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FINANCIAL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Loss of sales margins due to increase in raw material prices as a result of global financial market adversely impacting the USD$.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 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currency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hedges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training package</a:t>
                      </a:r>
                    </a:p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sales people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sales people complete finance training within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 months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contracts maintain 25% or greater gross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margin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Greater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than 10% net profit before tax</a:t>
                      </a:r>
                      <a:b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marR="0" indent="-17145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Maintain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 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ncrease earnings per share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</a:tr>
              <a:tr h="16416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CUSTOMER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Loss of customer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base if c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ustomer(s) change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lower quality products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Marketing campaign which highlights the benefits and qualities of our product.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Quality of 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Product standards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Customer procurement standards include quality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specifications</a:t>
                      </a:r>
                    </a:p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Customer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satisfaction surveys indicate increasing annual scores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Customers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value our products above competitor products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</a:tr>
              <a:tr h="10246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lag between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reporting costs </a:t>
                      </a:r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sales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masks increases in cost of sales.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Financial reporting systems upgraded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Effective financial reporting processes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Appropriate financial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ICT systems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Financial reports prepared to 99.99% accuracy within 3 days of end of month 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Improve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effectiveness and efficiency of internal systems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</a:tr>
              <a:tr h="168339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LEARNING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AND GROWTH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Excessive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costs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training and recruitment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due to high staff turnover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Financial training for sales teams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understand effect</a:t>
                      </a:r>
                      <a:b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currency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raw materials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and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cost of sales.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Corporate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recruitment and retention strategy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motivated and prepared workforce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Strong morale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-10800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Staff turnover.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Annual employee satisfaction survey</a:t>
                      </a: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Employer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 choice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36000" marB="0" anchor="ctr" anchorCtr="1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1163053" y="813775"/>
            <a:ext cx="1448067" cy="156580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17320" y="5023343"/>
            <a:ext cx="1330960" cy="12063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197055" y="922808"/>
            <a:ext cx="738524" cy="13498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233448" y="1203695"/>
            <a:ext cx="1159289" cy="84165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745159" y="936336"/>
            <a:ext cx="1317982" cy="7148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urved Connector 18"/>
          <p:cNvCxnSpPr>
            <a:stCxn id="2" idx="2"/>
            <a:endCxn id="5" idx="1"/>
          </p:cNvCxnSpPr>
          <p:nvPr/>
        </p:nvCxnSpPr>
        <p:spPr>
          <a:xfrm rot="16200000" flipH="1">
            <a:off x="678735" y="3587929"/>
            <a:ext cx="3246936" cy="83023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297093" y="1100173"/>
            <a:ext cx="716066" cy="103480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urved Connector 17"/>
          <p:cNvCxnSpPr>
            <a:stCxn id="5" idx="3"/>
          </p:cNvCxnSpPr>
          <p:nvPr/>
        </p:nvCxnSpPr>
        <p:spPr>
          <a:xfrm flipV="1">
            <a:off x="4048280" y="2165684"/>
            <a:ext cx="540003" cy="3460830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4" idx="3"/>
            <a:endCxn id="6" idx="1"/>
          </p:cNvCxnSpPr>
          <p:nvPr/>
        </p:nvCxnSpPr>
        <p:spPr>
          <a:xfrm flipV="1">
            <a:off x="5013159" y="1597718"/>
            <a:ext cx="183896" cy="1986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6" idx="3"/>
            <a:endCxn id="7" idx="1"/>
          </p:cNvCxnSpPr>
          <p:nvPr/>
        </p:nvCxnSpPr>
        <p:spPr>
          <a:xfrm>
            <a:off x="5935579" y="1597718"/>
            <a:ext cx="297869" cy="2680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7" idx="3"/>
            <a:endCxn id="8" idx="1"/>
          </p:cNvCxnSpPr>
          <p:nvPr/>
        </p:nvCxnSpPr>
        <p:spPr>
          <a:xfrm flipV="1">
            <a:off x="7392737" y="1293763"/>
            <a:ext cx="352422" cy="33076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10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3047</TotalTime>
  <Words>217</Words>
  <Application>Microsoft Macintosh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 Talbot</dc:creator>
  <cp:lastModifiedBy>JT</cp:lastModifiedBy>
  <cp:revision>79</cp:revision>
  <cp:lastPrinted>2011-11-05T15:27:12Z</cp:lastPrinted>
  <dcterms:created xsi:type="dcterms:W3CDTF">2011-08-23T12:08:03Z</dcterms:created>
  <dcterms:modified xsi:type="dcterms:W3CDTF">2017-06-19T10:48:33Z</dcterms:modified>
</cp:coreProperties>
</file>